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90" r:id="rId4"/>
    <p:sldId id="264" r:id="rId5"/>
    <p:sldId id="258" r:id="rId6"/>
    <p:sldId id="265" r:id="rId7"/>
    <p:sldId id="288" r:id="rId8"/>
    <p:sldId id="289" r:id="rId9"/>
    <p:sldId id="267" r:id="rId10"/>
    <p:sldId id="268" r:id="rId11"/>
    <p:sldId id="261" r:id="rId12"/>
    <p:sldId id="262" r:id="rId13"/>
    <p:sldId id="269" r:id="rId14"/>
    <p:sldId id="270" r:id="rId15"/>
    <p:sldId id="271" r:id="rId16"/>
    <p:sldId id="272" r:id="rId17"/>
    <p:sldId id="273" r:id="rId18"/>
    <p:sldId id="274" r:id="rId19"/>
    <p:sldId id="285" r:id="rId20"/>
    <p:sldId id="276" r:id="rId21"/>
    <p:sldId id="277" r:id="rId22"/>
    <p:sldId id="278" r:id="rId23"/>
    <p:sldId id="279" r:id="rId24"/>
    <p:sldId id="280" r:id="rId25"/>
    <p:sldId id="281" r:id="rId26"/>
    <p:sldId id="286" r:id="rId27"/>
    <p:sldId id="282" r:id="rId28"/>
    <p:sldId id="283"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F19EA91-5E04-4D6A-8DE9-27D0D10FD144}">
          <p14:sldIdLst>
            <p14:sldId id="256"/>
            <p14:sldId id="259"/>
            <p14:sldId id="290"/>
            <p14:sldId id="264"/>
            <p14:sldId id="258"/>
            <p14:sldId id="265"/>
            <p14:sldId id="288"/>
            <p14:sldId id="289"/>
            <p14:sldId id="267"/>
            <p14:sldId id="268"/>
            <p14:sldId id="261"/>
            <p14:sldId id="262"/>
            <p14:sldId id="269"/>
            <p14:sldId id="270"/>
            <p14:sldId id="271"/>
            <p14:sldId id="272"/>
            <p14:sldId id="273"/>
            <p14:sldId id="274"/>
            <p14:sldId id="285"/>
            <p14:sldId id="276"/>
            <p14:sldId id="277"/>
            <p14:sldId id="278"/>
            <p14:sldId id="279"/>
            <p14:sldId id="280"/>
            <p14:sldId id="281"/>
            <p14:sldId id="286"/>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8" d="100"/>
          <a:sy n="48" d="100"/>
        </p:scale>
        <p:origin x="42"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64695-DEC6-4510-B80E-BBAFD18B9AEF}" type="datetimeFigureOut">
              <a:rPr lang="cs-CZ" smtClean="0"/>
              <a:t>11.04.2018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36641-6BC0-4358-9A6F-38477961F306}" type="slidenum">
              <a:rPr lang="cs-CZ" smtClean="0"/>
              <a:t>‹#›</a:t>
            </a:fld>
            <a:endParaRPr lang="cs-CZ"/>
          </a:p>
        </p:txBody>
      </p:sp>
    </p:spTree>
    <p:extLst>
      <p:ext uri="{BB962C8B-B14F-4D97-AF65-F5344CB8AC3E}">
        <p14:creationId xmlns:p14="http://schemas.microsoft.com/office/powerpoint/2010/main" val="70593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fld id="{FA7521D2-9CC6-4FDD-ABBD-AC80F5776248}" type="slidenum">
              <a:rPr lang="en-US" smtClean="0"/>
              <a:t>22</a:t>
            </a:fld>
            <a:endParaRPr lang="en-US"/>
          </a:p>
        </p:txBody>
      </p:sp>
    </p:spTree>
    <p:extLst>
      <p:ext uri="{BB962C8B-B14F-4D97-AF65-F5344CB8AC3E}">
        <p14:creationId xmlns:p14="http://schemas.microsoft.com/office/powerpoint/2010/main" val="404760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38B87D-F0F8-412B-8216-E1FF686468A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F3E9DC8-05E1-439D-B62B-E64AB96C4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8101ABA-5343-4A84-B8C0-F1742D5E1259}"/>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5" name="Zástupný symbol pro zápatí 4">
            <a:extLst>
              <a:ext uri="{FF2B5EF4-FFF2-40B4-BE49-F238E27FC236}">
                <a16:creationId xmlns:a16="http://schemas.microsoft.com/office/drawing/2014/main" id="{56C3A0D6-DD82-4BB1-BBE9-8CB6A102D8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1CAE44-7BB3-4F35-BA13-6FE79BD9F2A8}"/>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391939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C4E461-4269-4E3E-A15E-F01294992E4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58C7A1D-DCCB-49E3-8F24-03229AF6B721}"/>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0F8295-FDB6-4B57-85D6-D10A050FE959}"/>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5" name="Zástupný symbol pro zápatí 4">
            <a:extLst>
              <a:ext uri="{FF2B5EF4-FFF2-40B4-BE49-F238E27FC236}">
                <a16:creationId xmlns:a16="http://schemas.microsoft.com/office/drawing/2014/main" id="{E5CF38B4-6B5E-4308-880F-CCF895712D0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2AED6B7-D6AB-42F9-B731-0214D0C12DE6}"/>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7895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5E01014-F017-489D-B25A-F485261ACFD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113C8D5-BEF1-4B8D-97C0-B6A75B369BF4}"/>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D07EEF9-3D31-4C6D-9974-67E95516C3B8}"/>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5" name="Zástupný symbol pro zápatí 4">
            <a:extLst>
              <a:ext uri="{FF2B5EF4-FFF2-40B4-BE49-F238E27FC236}">
                <a16:creationId xmlns:a16="http://schemas.microsoft.com/office/drawing/2014/main" id="{044E6E0D-04AF-45C4-A249-0C71E613952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FEF0A7D-780A-4664-918A-306039B186C8}"/>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106577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B3426-B2C8-40F1-A71B-F6530127106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74A5854-A0C7-471E-93E3-5E887380D649}"/>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780CCDD-DB18-4F70-8D20-23C0E2BB54E1}"/>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5" name="Zástupný symbol pro zápatí 4">
            <a:extLst>
              <a:ext uri="{FF2B5EF4-FFF2-40B4-BE49-F238E27FC236}">
                <a16:creationId xmlns:a16="http://schemas.microsoft.com/office/drawing/2014/main" id="{9B0C66CC-DD49-4D23-93DC-83C3538D86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399ECF3-1F49-4419-8C80-5C0B276B0A81}"/>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37457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85B05C-5186-4407-9326-E3ECCAF6BE8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5E1E8E71-929B-4FC5-9ED8-28F8A1D325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5AF775A-BFF7-4490-81A9-94444B6E03C9}"/>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5" name="Zástupný symbol pro zápatí 4">
            <a:extLst>
              <a:ext uri="{FF2B5EF4-FFF2-40B4-BE49-F238E27FC236}">
                <a16:creationId xmlns:a16="http://schemas.microsoft.com/office/drawing/2014/main" id="{1E0E87B9-629D-468C-A0AE-32C1C1FA30C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C6B9F7C-283A-4C63-BFAE-89208AF4BE61}"/>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316811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947AFD-2D90-4B2B-89EE-237DC2F7137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7B9AF0A-D79E-45FF-9A74-FCE3BE1D8D8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C17286A-BE16-42C6-996D-50EF14E51F3E}"/>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42FB082-34FF-4C81-ABE0-FF491834DCB0}"/>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6" name="Zástupný symbol pro zápatí 5">
            <a:extLst>
              <a:ext uri="{FF2B5EF4-FFF2-40B4-BE49-F238E27FC236}">
                <a16:creationId xmlns:a16="http://schemas.microsoft.com/office/drawing/2014/main" id="{210DB6C2-B302-446A-B816-844A41C122C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281F304-EF59-4B88-9B2E-BDEE5B04EA42}"/>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105111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5A0997-8C6A-4C7D-98C1-F1AAEB46699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E70C61D-7E89-4FCD-92F2-436A31BCC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66DA8CD6-0F44-4DCA-945C-5DC83E15C3F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68440EE4-E749-447C-AFB4-FBE70B545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470E2A39-EF7B-4CE5-9385-61D293E104B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0A8B7CA-BABA-4C00-A1FA-96370FBCC522}"/>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8" name="Zástupný symbol pro zápatí 7">
            <a:extLst>
              <a:ext uri="{FF2B5EF4-FFF2-40B4-BE49-F238E27FC236}">
                <a16:creationId xmlns:a16="http://schemas.microsoft.com/office/drawing/2014/main" id="{B7EF0998-EB55-4F0A-B21F-51E37EC864B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0707CB8-108D-4FC7-B20C-30426B3C6640}"/>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156360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F7342-1891-49F5-BD02-A9B1DE34C4F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2B7774E-3B9F-4D97-A697-B4A5DF866A65}"/>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4" name="Zástupný symbol pro zápatí 3">
            <a:extLst>
              <a:ext uri="{FF2B5EF4-FFF2-40B4-BE49-F238E27FC236}">
                <a16:creationId xmlns:a16="http://schemas.microsoft.com/office/drawing/2014/main" id="{6EDA801B-4FFE-4C66-9878-185A7A04C7F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856235B-CCEE-46F6-87EB-58F354640A06}"/>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161801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AB7CF7C-7553-4CC4-AA95-C57C961D1DA4}"/>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3" name="Zástupný symbol pro zápatí 2">
            <a:extLst>
              <a:ext uri="{FF2B5EF4-FFF2-40B4-BE49-F238E27FC236}">
                <a16:creationId xmlns:a16="http://schemas.microsoft.com/office/drawing/2014/main" id="{91C73C9C-F1AA-430B-8BFC-B05891DF481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EC06212-C676-45F2-846E-0010BECB7F9A}"/>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362895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8BAC9-B135-4222-B4CC-6363F69CA67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8F781752-BA90-4340-9EEE-DEACE9F55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BFED0E84-6193-4D39-AB41-CADD99925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DAF6B14D-1201-4FC7-97E0-11CD18989CF9}"/>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6" name="Zástupný symbol pro zápatí 5">
            <a:extLst>
              <a:ext uri="{FF2B5EF4-FFF2-40B4-BE49-F238E27FC236}">
                <a16:creationId xmlns:a16="http://schemas.microsoft.com/office/drawing/2014/main" id="{6F62581E-3668-4F34-AC1D-FFD3A2CB24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4194EB8-F435-4E07-99D4-032A5BBB84C0}"/>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360650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318CA0-3284-41E8-AA37-2D60AD0C595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E2FC31E-003F-48AA-B42A-017B22539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7872AD96-7B4A-4D9E-97E4-21A900B28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A62EDD4-D734-429A-884C-4FFA4D588F09}"/>
              </a:ext>
            </a:extLst>
          </p:cNvPr>
          <p:cNvSpPr>
            <a:spLocks noGrp="1"/>
          </p:cNvSpPr>
          <p:nvPr>
            <p:ph type="dt" sz="half" idx="10"/>
          </p:nvPr>
        </p:nvSpPr>
        <p:spPr/>
        <p:txBody>
          <a:bodyPr/>
          <a:lstStyle/>
          <a:p>
            <a:fld id="{D748B346-4D3B-407A-8139-F5EB28159C15}" type="datetimeFigureOut">
              <a:rPr lang="cs-CZ" smtClean="0"/>
              <a:t>11.04.2018</a:t>
            </a:fld>
            <a:endParaRPr lang="cs-CZ"/>
          </a:p>
        </p:txBody>
      </p:sp>
      <p:sp>
        <p:nvSpPr>
          <p:cNvPr id="6" name="Zástupný symbol pro zápatí 5">
            <a:extLst>
              <a:ext uri="{FF2B5EF4-FFF2-40B4-BE49-F238E27FC236}">
                <a16:creationId xmlns:a16="http://schemas.microsoft.com/office/drawing/2014/main" id="{386EDB5C-D2E3-44DC-87A6-9DEF71122E3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37CA9E7-3B80-42B9-8D86-1B9DFFCCC957}"/>
              </a:ext>
            </a:extLst>
          </p:cNvPr>
          <p:cNvSpPr>
            <a:spLocks noGrp="1"/>
          </p:cNvSpPr>
          <p:nvPr>
            <p:ph type="sldNum" sz="quarter" idx="12"/>
          </p:nvPr>
        </p:nvSpPr>
        <p:spPr/>
        <p:txBody>
          <a:bodyPr/>
          <a:lstStyle/>
          <a:p>
            <a:fld id="{B5A03DD9-EAE1-4384-AEE6-BF63C3C846EF}" type="slidenum">
              <a:rPr lang="cs-CZ" smtClean="0"/>
              <a:t>‹#›</a:t>
            </a:fld>
            <a:endParaRPr lang="cs-CZ"/>
          </a:p>
        </p:txBody>
      </p:sp>
    </p:spTree>
    <p:extLst>
      <p:ext uri="{BB962C8B-B14F-4D97-AF65-F5344CB8AC3E}">
        <p14:creationId xmlns:p14="http://schemas.microsoft.com/office/powerpoint/2010/main" val="102759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5B53948-5F84-462B-B834-F55674299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702D5A2-987A-4CC3-ADFA-72B955420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59C115-E71D-490C-A788-21572805B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8B346-4D3B-407A-8139-F5EB28159C15}" type="datetimeFigureOut">
              <a:rPr lang="cs-CZ" smtClean="0"/>
              <a:t>11.04.2018</a:t>
            </a:fld>
            <a:endParaRPr lang="cs-CZ"/>
          </a:p>
        </p:txBody>
      </p:sp>
      <p:sp>
        <p:nvSpPr>
          <p:cNvPr id="5" name="Zástupný symbol pro zápatí 4">
            <a:extLst>
              <a:ext uri="{FF2B5EF4-FFF2-40B4-BE49-F238E27FC236}">
                <a16:creationId xmlns:a16="http://schemas.microsoft.com/office/drawing/2014/main" id="{2E847CA7-083C-424D-86F5-99733D66C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AE856C6-17A1-491D-B2E5-54CE35D0E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03DD9-EAE1-4384-AEE6-BF63C3C846EF}" type="slidenum">
              <a:rPr lang="cs-CZ" smtClean="0"/>
              <a:t>‹#›</a:t>
            </a:fld>
            <a:endParaRPr lang="cs-CZ"/>
          </a:p>
        </p:txBody>
      </p:sp>
    </p:spTree>
    <p:extLst>
      <p:ext uri="{BB962C8B-B14F-4D97-AF65-F5344CB8AC3E}">
        <p14:creationId xmlns:p14="http://schemas.microsoft.com/office/powerpoint/2010/main" val="188113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iS922HzGHQ"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dition.cnn.com/2013/11/07/world/meast/irans-nuclear-capabilities-fast-facts/index.html" TargetMode="External"/><Relationship Id="rId3" Type="http://schemas.openxmlformats.org/officeDocument/2006/relationships/image" Target="../media/image10.svg"/><Relationship Id="rId7" Type="http://schemas.openxmlformats.org/officeDocument/2006/relationships/hyperlink" Target="http://www.nti.org/about/nuclear-terrorism/"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edition.cnn.com/2013/10/29/world/asia/north-korea-nuclear-timeline---fast-facts/index.html" TargetMode="External"/><Relationship Id="rId5" Type="http://schemas.openxmlformats.org/officeDocument/2006/relationships/hyperlink" Target="https://www.aps.org/policy/reports/popa-reports/nuclear-weapons.cfm" TargetMode="External"/><Relationship Id="rId4" Type="http://schemas.openxmlformats.org/officeDocument/2006/relationships/hyperlink" Target="http://www.icanw.org/the-facts/the-nuclear-ag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cnbc.com/2018/03/18/north-korean-diplomat-heads-to-finland-possible-us-north-korea-talks.html" TargetMode="External"/><Relationship Id="rId5" Type="http://schemas.openxmlformats.org/officeDocument/2006/relationships/hyperlink" Target="https://www.whitehouse.gov/briefings-statements/background-press-call-iran-sanctions/" TargetMode="External"/><Relationship Id="rId4" Type="http://schemas.openxmlformats.org/officeDocument/2006/relationships/hyperlink" Target="https://www.theatlantic.com/international/archive/2018/01/trump-iran-deal-jcpoa/55106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defense.gov/News/Transcripts/Transcript-View/Article/1431945/news-briefing-on-the-2018-nuclear-posture-review/" TargetMode="External"/><Relationship Id="rId4" Type="http://schemas.openxmlformats.org/officeDocument/2006/relationships/hyperlink" Target="https://www.washingtonpost.com/world/national-security/putin-speech-adds-to-freeze-in-us-russia-relations/2018/03/01/ffab9174-1d8d-11e8-ae5a-16e60e4605f3_story.html?utm_term=.819f8206f4a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8A9FD0E2-CB6E-4C9F-94D2-1A6223C87718}"/>
              </a:ext>
            </a:extLst>
          </p:cNvPr>
          <p:cNvSpPr>
            <a:spLocks noGrp="1"/>
          </p:cNvSpPr>
          <p:nvPr>
            <p:ph type="ctrTitle"/>
          </p:nvPr>
        </p:nvSpPr>
        <p:spPr>
          <a:xfrm>
            <a:off x="1524000" y="2776538"/>
            <a:ext cx="9144000" cy="1381188"/>
          </a:xfrm>
        </p:spPr>
        <p:txBody>
          <a:bodyPr anchor="ctr">
            <a:normAutofit/>
          </a:bodyPr>
          <a:lstStyle/>
          <a:p>
            <a:r>
              <a:rPr lang="cs-CZ" sz="4000" dirty="0" err="1">
                <a:solidFill>
                  <a:schemeClr val="bg2"/>
                </a:solidFill>
              </a:rPr>
              <a:t>America‘s</a:t>
            </a:r>
            <a:r>
              <a:rPr lang="cs-CZ" sz="4000" dirty="0">
                <a:solidFill>
                  <a:schemeClr val="bg2"/>
                </a:solidFill>
              </a:rPr>
              <a:t> </a:t>
            </a:r>
            <a:r>
              <a:rPr lang="cs-CZ" sz="4000" dirty="0" err="1">
                <a:solidFill>
                  <a:schemeClr val="bg2"/>
                </a:solidFill>
              </a:rPr>
              <a:t>Global</a:t>
            </a:r>
            <a:r>
              <a:rPr lang="cs-CZ" sz="4000" dirty="0">
                <a:solidFill>
                  <a:schemeClr val="bg2"/>
                </a:solidFill>
              </a:rPr>
              <a:t> Role – Case study</a:t>
            </a:r>
            <a:br>
              <a:rPr lang="cs-CZ" sz="4000" dirty="0">
                <a:solidFill>
                  <a:schemeClr val="bg2"/>
                </a:solidFill>
              </a:rPr>
            </a:br>
            <a:r>
              <a:rPr lang="cs-CZ" sz="4000" dirty="0" err="1">
                <a:solidFill>
                  <a:schemeClr val="bg2"/>
                </a:solidFill>
              </a:rPr>
              <a:t>Nuclear</a:t>
            </a:r>
            <a:r>
              <a:rPr lang="cs-CZ" sz="4000" dirty="0">
                <a:solidFill>
                  <a:schemeClr val="bg2"/>
                </a:solidFill>
              </a:rPr>
              <a:t> </a:t>
            </a:r>
            <a:r>
              <a:rPr lang="cs-CZ" sz="4000" dirty="0" err="1">
                <a:solidFill>
                  <a:schemeClr val="bg2"/>
                </a:solidFill>
              </a:rPr>
              <a:t>Proliferation</a:t>
            </a:r>
            <a:endParaRPr lang="cs-CZ" sz="4000" dirty="0">
              <a:solidFill>
                <a:schemeClr val="bg2"/>
              </a:solidFill>
            </a:endParaRPr>
          </a:p>
        </p:txBody>
      </p:sp>
      <p:sp>
        <p:nvSpPr>
          <p:cNvPr id="3" name="Podnadpis 2">
            <a:extLst>
              <a:ext uri="{FF2B5EF4-FFF2-40B4-BE49-F238E27FC236}">
                <a16:creationId xmlns:a16="http://schemas.microsoft.com/office/drawing/2014/main" id="{C40E9E98-076A-4FC7-8066-B970F0FC6E46}"/>
              </a:ext>
            </a:extLst>
          </p:cNvPr>
          <p:cNvSpPr>
            <a:spLocks noGrp="1"/>
          </p:cNvSpPr>
          <p:nvPr>
            <p:ph type="subTitle" idx="1"/>
          </p:nvPr>
        </p:nvSpPr>
        <p:spPr>
          <a:xfrm>
            <a:off x="1524000" y="4495800"/>
            <a:ext cx="9144000" cy="762000"/>
          </a:xfrm>
        </p:spPr>
        <p:txBody>
          <a:bodyPr>
            <a:normAutofit/>
          </a:bodyPr>
          <a:lstStyle/>
          <a:p>
            <a:r>
              <a:rPr lang="en-US" sz="1000"/>
              <a:t>Course: BSS 187/487 America’s Changing Global Role (Spring 2018)</a:t>
            </a:r>
          </a:p>
          <a:p>
            <a:r>
              <a:rPr lang="en-US" sz="1000"/>
              <a:t>Faculty of Social Studies, Masaryk University</a:t>
            </a:r>
            <a:endParaRPr lang="cs-CZ" sz="1000"/>
          </a:p>
          <a:p>
            <a:r>
              <a:rPr lang="en-US" sz="1000"/>
              <a:t>Jan Běláč, Julie Vinklová, Helena Worthington</a:t>
            </a:r>
          </a:p>
          <a:p>
            <a:endParaRPr lang="en-US" sz="1000"/>
          </a:p>
        </p:txBody>
      </p:sp>
    </p:spTree>
    <p:extLst>
      <p:ext uri="{BB962C8B-B14F-4D97-AF65-F5344CB8AC3E}">
        <p14:creationId xmlns:p14="http://schemas.microsoft.com/office/powerpoint/2010/main" val="29843274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0D60ECE-8986-45DC-B7FE-EC7699B466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6964194-5878-40D2-8EC0-DDC58387FA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289E9BF-31A0-4A7D-B8F4-1250673151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2" name="Nadpis 1">
            <a:extLst>
              <a:ext uri="{FF2B5EF4-FFF2-40B4-BE49-F238E27FC236}">
                <a16:creationId xmlns:a16="http://schemas.microsoft.com/office/drawing/2014/main" id="{65A406B2-821F-4476-B727-2EDBB4B7AF29}"/>
              </a:ext>
            </a:extLst>
          </p:cNvPr>
          <p:cNvSpPr>
            <a:spLocks noGrp="1"/>
          </p:cNvSpPr>
          <p:nvPr>
            <p:ph type="title"/>
          </p:nvPr>
        </p:nvSpPr>
        <p:spPr>
          <a:xfrm>
            <a:off x="6053668" y="803325"/>
            <a:ext cx="5314536" cy="1325563"/>
          </a:xfrm>
        </p:spPr>
        <p:txBody>
          <a:bodyPr>
            <a:normAutofit/>
          </a:bodyPr>
          <a:lstStyle/>
          <a:p>
            <a:r>
              <a:rPr lang="cs-CZ" b="1">
                <a:latin typeface="Arial" panose="020B0604020202020204" pitchFamily="34" charset="0"/>
                <a:cs typeface="Arial" panose="020B0604020202020204" pitchFamily="34" charset="0"/>
              </a:rPr>
              <a:t>Sources</a:t>
            </a:r>
          </a:p>
        </p:txBody>
      </p:sp>
      <p:sp>
        <p:nvSpPr>
          <p:cNvPr id="3" name="Zástupný symbol pro obsah 2">
            <a:extLst>
              <a:ext uri="{FF2B5EF4-FFF2-40B4-BE49-F238E27FC236}">
                <a16:creationId xmlns:a16="http://schemas.microsoft.com/office/drawing/2014/main" id="{5AF5DE98-B5AC-44B6-9A6E-A287C9D4D4FA}"/>
              </a:ext>
            </a:extLst>
          </p:cNvPr>
          <p:cNvSpPr>
            <a:spLocks noGrp="1"/>
          </p:cNvSpPr>
          <p:nvPr>
            <p:ph idx="1"/>
          </p:nvPr>
        </p:nvSpPr>
        <p:spPr>
          <a:xfrm>
            <a:off x="6053667" y="2279018"/>
            <a:ext cx="5314543" cy="3375920"/>
          </a:xfrm>
        </p:spPr>
        <p:txBody>
          <a:bodyPr anchor="t">
            <a:normAutofit/>
          </a:bodyPr>
          <a:lstStyle/>
          <a:p>
            <a:r>
              <a:rPr lang="en-US" sz="1000">
                <a:latin typeface="Arial" panose="020B0604020202020204" pitchFamily="34" charset="0"/>
                <a:cs typeface="Arial" panose="020B0604020202020204" pitchFamily="34" charset="0"/>
              </a:rPr>
              <a:t>Munro, André (2010): “Nuclear proliferation.” Encyclopædia Britannica, 20th August 2017, on-line (https://www.britannica.com/topic/nuclear-proliferation). [verified 09/04/2018].</a:t>
            </a:r>
          </a:p>
          <a:p>
            <a:r>
              <a:rPr lang="en-US" sz="1000">
                <a:latin typeface="Arial" panose="020B0604020202020204" pitchFamily="34" charset="0"/>
                <a:cs typeface="Arial" panose="020B0604020202020204" pitchFamily="34" charset="0"/>
              </a:rPr>
              <a:t>Atom Archive (n.d.): “The Baruch Plan.” Atom Archive, on-line (http://www.atomicarchive.com/History/mp/p6s5.shtml). [verified 09/04/2018].</a:t>
            </a:r>
          </a:p>
          <a:p>
            <a:r>
              <a:rPr lang="en-US" sz="1000">
                <a:latin typeface="Arial" panose="020B0604020202020204" pitchFamily="34" charset="0"/>
                <a:cs typeface="Arial" panose="020B0604020202020204" pitchFamily="34" charset="0"/>
              </a:rPr>
              <a:t>Hicks, Jesse (2014): “Atoms for Peace: The Mixed Legacy of Eisenhower’s Nuclear Gambit.” Science History Institute, summer 2014, on-line (https://www.sciencehistory.org/distillations/magazine/atoms-for-peace-the-mixed-legacy-of-eisenhowers-nuclear-gambit). [verified 09/04/2018].</a:t>
            </a:r>
          </a:p>
          <a:p>
            <a:r>
              <a:rPr lang="en-US" sz="1000">
                <a:latin typeface="Arial" panose="020B0604020202020204" pitchFamily="34" charset="0"/>
                <a:cs typeface="Arial" panose="020B0604020202020204" pitchFamily="34" charset="0"/>
              </a:rPr>
              <a:t>US Department of Energy (n.d.): “ATOMIC ENERGY ACT OF 1946.”, on-line (https://science.energy.gov/~/media/bes/pdf/Atomic_Energy_Act_of_1946.pdf). [verified 09/04/2018].</a:t>
            </a:r>
          </a:p>
          <a:p>
            <a:r>
              <a:rPr lang="en-US" sz="1000">
                <a:latin typeface="Arial" panose="020B0604020202020204" pitchFamily="34" charset="0"/>
                <a:cs typeface="Arial" panose="020B0604020202020204" pitchFamily="34" charset="0"/>
              </a:rPr>
              <a:t>Nuclear Threat Initiative (2017): “TREATY ON THE NON-PROLIFERATION OF NUCLEAR WEAPONS (NPT).” Nuclear Threat Initiative, 25th July 2017, on-line (http://www.nti.org/learn/treaties-and-regimes/treaty-on-the-non-proliferation-of-nuclear-weapons/). [verified 09/04/2018].</a:t>
            </a:r>
          </a:p>
          <a:p>
            <a:r>
              <a:rPr lang="en-US" sz="1000">
                <a:latin typeface="Arial" panose="020B0604020202020204" pitchFamily="34" charset="0"/>
                <a:cs typeface="Arial" panose="020B0604020202020204" pitchFamily="34" charset="0"/>
              </a:rPr>
              <a:t>Arms Control Association (n.d.): “Treaties &amp; Agreements” Arms Control Association, on-line (https://www.armscontrol.org/treaties). [verified 09/04/2018].</a:t>
            </a:r>
          </a:p>
          <a:p>
            <a:endParaRPr lang="cs-CZ" sz="1000"/>
          </a:p>
        </p:txBody>
      </p:sp>
    </p:spTree>
    <p:extLst>
      <p:ext uri="{BB962C8B-B14F-4D97-AF65-F5344CB8AC3E}">
        <p14:creationId xmlns:p14="http://schemas.microsoft.com/office/powerpoint/2010/main" val="17128794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text&#10;&#10;Popis vygenerován s velmi vysokou mírou spolehlivosti">
            <a:extLst>
              <a:ext uri="{FF2B5EF4-FFF2-40B4-BE49-F238E27FC236}">
                <a16:creationId xmlns:a16="http://schemas.microsoft.com/office/drawing/2014/main" id="{18B67EBE-AB27-4165-B7C4-CDAA0BC46C42}"/>
              </a:ext>
            </a:extLst>
          </p:cNvPr>
          <p:cNvPicPr>
            <a:picLocks noChangeAspect="1"/>
          </p:cNvPicPr>
          <p:nvPr/>
        </p:nvPicPr>
        <p:blipFill rotWithShape="1">
          <a:blip r:embed="rId2">
            <a:extLst>
              <a:ext uri="{28A0092B-C50C-407E-A947-70E740481C1C}">
                <a14:useLocalDpi xmlns:a14="http://schemas.microsoft.com/office/drawing/2010/main" val="0"/>
              </a:ext>
            </a:extLst>
          </a:blip>
          <a:srcRect t="7787"/>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C789FD48-6490-44A4-B79C-92CEF5BC6F0C}"/>
              </a:ext>
            </a:extLst>
          </p:cNvPr>
          <p:cNvSpPr>
            <a:spLocks noGrp="1"/>
          </p:cNvSpPr>
          <p:nvPr>
            <p:ph type="title"/>
          </p:nvPr>
        </p:nvSpPr>
        <p:spPr>
          <a:xfrm>
            <a:off x="709448" y="1913950"/>
            <a:ext cx="4204137" cy="1342754"/>
          </a:xfrm>
        </p:spPr>
        <p:txBody>
          <a:bodyPr>
            <a:normAutofit/>
          </a:bodyPr>
          <a:lstStyle/>
          <a:p>
            <a:pPr algn="ctr"/>
            <a:r>
              <a:rPr lang="cs-CZ" sz="3600" b="1">
                <a:latin typeface="Arial" panose="020B0604020202020204" pitchFamily="34" charset="0"/>
                <a:cs typeface="Arial" panose="020B0604020202020204" pitchFamily="34" charset="0"/>
              </a:rPr>
              <a:t>1990‘s, Nukes, and the US</a:t>
            </a:r>
          </a:p>
        </p:txBody>
      </p:sp>
      <p:sp>
        <p:nvSpPr>
          <p:cNvPr id="3" name="Zástupný symbol pro obsah 2">
            <a:extLst>
              <a:ext uri="{FF2B5EF4-FFF2-40B4-BE49-F238E27FC236}">
                <a16:creationId xmlns:a16="http://schemas.microsoft.com/office/drawing/2014/main" id="{6BF2AF95-1632-4D7C-859E-2F561A98EDDD}"/>
              </a:ext>
            </a:extLst>
          </p:cNvPr>
          <p:cNvSpPr>
            <a:spLocks noGrp="1"/>
          </p:cNvSpPr>
          <p:nvPr>
            <p:ph idx="1"/>
          </p:nvPr>
        </p:nvSpPr>
        <p:spPr>
          <a:xfrm>
            <a:off x="576551" y="3771901"/>
            <a:ext cx="4593021" cy="2619839"/>
          </a:xfrm>
        </p:spPr>
        <p:txBody>
          <a:bodyPr anchor="ctr">
            <a:normAutofit/>
          </a:bodyPr>
          <a:lstStyle/>
          <a:p>
            <a:r>
              <a:rPr lang="en-US" sz="1800" b="1" dirty="0">
                <a:latin typeface="Arial" panose="020B0604020202020204" pitchFamily="34" charset="0"/>
                <a:cs typeface="Arial" panose="020B0604020202020204" pitchFamily="34" charset="0"/>
              </a:rPr>
              <a:t>South Africa</a:t>
            </a:r>
            <a:r>
              <a:rPr lang="cs-CZ" sz="1800" b="1" dirty="0">
                <a:latin typeface="Arial" panose="020B0604020202020204" pitchFamily="34" charset="0"/>
                <a:cs typeface="Arial" panose="020B0604020202020204" pitchFamily="34" charset="0"/>
              </a:rPr>
              <a:t> </a:t>
            </a:r>
            <a:r>
              <a:rPr lang="cs-CZ" sz="1800" b="1" dirty="0" err="1">
                <a:latin typeface="Arial" panose="020B0604020202020204" pitchFamily="34" charset="0"/>
                <a:cs typeface="Arial" panose="020B0604020202020204" pitchFamily="34" charset="0"/>
              </a:rPr>
              <a:t>gave</a:t>
            </a:r>
            <a:r>
              <a:rPr lang="cs-CZ" sz="1800" b="1" dirty="0">
                <a:latin typeface="Arial" panose="020B0604020202020204" pitchFamily="34" charset="0"/>
                <a:cs typeface="Arial" panose="020B0604020202020204" pitchFamily="34" charset="0"/>
              </a:rPr>
              <a:t> up </a:t>
            </a:r>
            <a:r>
              <a:rPr lang="cs-CZ" sz="1800" b="1" dirty="0" err="1">
                <a:latin typeface="Arial" panose="020B0604020202020204" pitchFamily="34" charset="0"/>
                <a:cs typeface="Arial" panose="020B0604020202020204" pitchFamily="34" charset="0"/>
              </a:rPr>
              <a:t>the</a:t>
            </a:r>
            <a:r>
              <a:rPr lang="cs-CZ" sz="1800" b="1" dirty="0">
                <a:latin typeface="Arial" panose="020B0604020202020204" pitchFamily="34" charset="0"/>
                <a:cs typeface="Arial" panose="020B0604020202020204" pitchFamily="34" charset="0"/>
              </a:rPr>
              <a:t> bomb (1991)</a:t>
            </a:r>
          </a:p>
          <a:p>
            <a:r>
              <a:rPr lang="cs-CZ" sz="1800" b="1" dirty="0">
                <a:latin typeface="Arial" panose="020B0604020202020204" pitchFamily="34" charset="0"/>
                <a:cs typeface="Arial" panose="020B0604020202020204" pitchFamily="34" charset="0"/>
              </a:rPr>
              <a:t>US </a:t>
            </a:r>
            <a:r>
              <a:rPr lang="cs-CZ" sz="1800" b="1" dirty="0" err="1">
                <a:latin typeface="Arial" panose="020B0604020202020204" pitchFamily="34" charset="0"/>
                <a:cs typeface="Arial" panose="020B0604020202020204" pitchFamily="34" charset="0"/>
              </a:rPr>
              <a:t>did</a:t>
            </a:r>
            <a:r>
              <a:rPr lang="cs-CZ" sz="1800" b="1" dirty="0">
                <a:latin typeface="Arial" panose="020B0604020202020204" pitchFamily="34" charset="0"/>
                <a:cs typeface="Arial" panose="020B0604020202020204" pitchFamily="34" charset="0"/>
              </a:rPr>
              <a:t> </a:t>
            </a:r>
            <a:r>
              <a:rPr lang="cs-CZ" sz="1800" b="1" dirty="0" err="1">
                <a:latin typeface="Arial" panose="020B0604020202020204" pitchFamily="34" charset="0"/>
                <a:cs typeface="Arial" panose="020B0604020202020204" pitchFamily="34" charset="0"/>
              </a:rPr>
              <a:t>its</a:t>
            </a:r>
            <a:r>
              <a:rPr lang="cs-CZ" sz="1800" b="1" dirty="0">
                <a:latin typeface="Arial" panose="020B0604020202020204" pitchFamily="34" charset="0"/>
                <a:cs typeface="Arial" panose="020B0604020202020204" pitchFamily="34" charset="0"/>
              </a:rPr>
              <a:t> last </a:t>
            </a:r>
            <a:r>
              <a:rPr lang="cs-CZ" sz="1800" b="1" dirty="0" err="1">
                <a:latin typeface="Arial" panose="020B0604020202020204" pitchFamily="34" charset="0"/>
                <a:cs typeface="Arial" panose="020B0604020202020204" pitchFamily="34" charset="0"/>
              </a:rPr>
              <a:t>nuclear</a:t>
            </a:r>
            <a:r>
              <a:rPr lang="cs-CZ" sz="1800" b="1" dirty="0">
                <a:latin typeface="Arial" panose="020B0604020202020204" pitchFamily="34" charset="0"/>
                <a:cs typeface="Arial" panose="020B0604020202020204" pitchFamily="34" charset="0"/>
              </a:rPr>
              <a:t> bomb test (1992)</a:t>
            </a:r>
          </a:p>
          <a:p>
            <a:r>
              <a:rPr lang="en-US" sz="1800" b="1" dirty="0">
                <a:latin typeface="Arial" panose="020B0604020202020204" pitchFamily="34" charset="0"/>
                <a:cs typeface="Arial" panose="020B0604020202020204" pitchFamily="34" charset="0"/>
              </a:rPr>
              <a:t>World Court says nuclear weapons illegal</a:t>
            </a:r>
            <a:r>
              <a:rPr lang="cs-CZ" sz="1800" b="1" dirty="0">
                <a:latin typeface="Arial" panose="020B0604020202020204" pitchFamily="34" charset="0"/>
                <a:cs typeface="Arial" panose="020B0604020202020204" pitchFamily="34" charset="0"/>
              </a:rPr>
              <a:t> (1996)</a:t>
            </a:r>
          </a:p>
          <a:p>
            <a:r>
              <a:rPr lang="en-US" sz="1800" b="1" dirty="0">
                <a:latin typeface="Arial" panose="020B0604020202020204" pitchFamily="34" charset="0"/>
                <a:cs typeface="Arial" panose="020B0604020202020204" pitchFamily="34" charset="0"/>
              </a:rPr>
              <a:t>Total nuclear test ban is signed</a:t>
            </a:r>
            <a:r>
              <a:rPr lang="cs-CZ" sz="1800" b="1" dirty="0">
                <a:latin typeface="Arial" panose="020B0604020202020204" pitchFamily="34" charset="0"/>
                <a:cs typeface="Arial" panose="020B0604020202020204" pitchFamily="34" charset="0"/>
              </a:rPr>
              <a:t> (1996)</a:t>
            </a:r>
          </a:p>
          <a:p>
            <a:r>
              <a:rPr lang="en-US" sz="1800" b="1" dirty="0">
                <a:latin typeface="Arial" panose="020B0604020202020204" pitchFamily="34" charset="0"/>
                <a:cs typeface="Arial" panose="020B0604020202020204" pitchFamily="34" charset="0"/>
              </a:rPr>
              <a:t>India and Pakistan conduct nuclear tests</a:t>
            </a:r>
            <a:r>
              <a:rPr lang="cs-CZ" sz="1800" b="1" dirty="0">
                <a:latin typeface="Arial" panose="020B0604020202020204" pitchFamily="34" charset="0"/>
                <a:cs typeface="Arial" panose="020B0604020202020204" pitchFamily="34" charset="0"/>
              </a:rPr>
              <a:t> (1998)</a:t>
            </a:r>
            <a:endParaRPr lang="en-US" sz="1800" b="1" dirty="0">
              <a:latin typeface="Arial" panose="020B0604020202020204" pitchFamily="34" charset="0"/>
              <a:cs typeface="Arial" panose="020B0604020202020204" pitchFamily="34" charset="0"/>
            </a:endParaRPr>
          </a:p>
          <a:p>
            <a:endParaRPr lang="en-US" sz="1800" dirty="0"/>
          </a:p>
        </p:txBody>
      </p:sp>
    </p:spTree>
    <p:extLst>
      <p:ext uri="{BB962C8B-B14F-4D97-AF65-F5344CB8AC3E}">
        <p14:creationId xmlns:p14="http://schemas.microsoft.com/office/powerpoint/2010/main" val="100770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B38F72-8FC4-4001-8C67-FA6B86DEC7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F7E972-DC81-4799-8989-756AAA5E7B97}"/>
              </a:ext>
            </a:extLst>
          </p:cNvPr>
          <p:cNvSpPr>
            <a:spLocks noGrp="1"/>
          </p:cNvSpPr>
          <p:nvPr>
            <p:ph type="title"/>
          </p:nvPr>
        </p:nvSpPr>
        <p:spPr>
          <a:xfrm>
            <a:off x="648929" y="629266"/>
            <a:ext cx="3667039" cy="1676603"/>
          </a:xfrm>
        </p:spPr>
        <p:txBody>
          <a:bodyPr>
            <a:normAutofit/>
          </a:bodyPr>
          <a:lstStyle/>
          <a:p>
            <a:r>
              <a:rPr lang="cs-CZ" sz="2800" b="1" dirty="0">
                <a:latin typeface="Arial" panose="020B0604020202020204" pitchFamily="34" charset="0"/>
                <a:cs typeface="Arial" panose="020B0604020202020204" pitchFamily="34" charset="0"/>
              </a:rPr>
              <a:t>New </a:t>
            </a:r>
            <a:r>
              <a:rPr lang="cs-CZ" sz="2800" b="1" dirty="0" err="1">
                <a:latin typeface="Arial" panose="020B0604020202020204" pitchFamily="34" charset="0"/>
                <a:cs typeface="Arial" panose="020B0604020202020204" pitchFamily="34" charset="0"/>
              </a:rPr>
              <a:t>millennium</a:t>
            </a:r>
            <a:r>
              <a:rPr lang="cs-CZ" sz="2800" b="1" dirty="0">
                <a:latin typeface="Arial" panose="020B0604020202020204" pitchFamily="34" charset="0"/>
                <a:cs typeface="Arial" panose="020B0604020202020204" pitchFamily="34" charset="0"/>
              </a:rPr>
              <a:t> and </a:t>
            </a:r>
            <a:r>
              <a:rPr lang="cs-CZ" sz="2800" b="1" dirty="0" err="1">
                <a:latin typeface="Arial" panose="020B0604020202020204" pitchFamily="34" charset="0"/>
                <a:cs typeface="Arial" panose="020B0604020202020204" pitchFamily="34" charset="0"/>
              </a:rPr>
              <a:t>problem</a:t>
            </a:r>
            <a:r>
              <a:rPr lang="cs-CZ" sz="2800" b="1" dirty="0">
                <a:latin typeface="Arial" panose="020B0604020202020204" pitchFamily="34" charset="0"/>
                <a:cs typeface="Arial" panose="020B0604020202020204" pitchFamily="34" charset="0"/>
              </a:rPr>
              <a:t> </a:t>
            </a:r>
            <a:r>
              <a:rPr lang="cs-CZ" sz="2800" b="1" dirty="0" err="1">
                <a:latin typeface="Arial" panose="020B0604020202020204" pitchFamily="34" charset="0"/>
                <a:cs typeface="Arial" panose="020B0604020202020204" pitchFamily="34" charset="0"/>
              </a:rPr>
              <a:t>called</a:t>
            </a:r>
            <a:r>
              <a:rPr lang="cs-CZ" sz="2800" b="1" dirty="0">
                <a:latin typeface="Arial" panose="020B0604020202020204" pitchFamily="34" charset="0"/>
                <a:cs typeface="Arial" panose="020B0604020202020204" pitchFamily="34" charset="0"/>
              </a:rPr>
              <a:t> </a:t>
            </a:r>
            <a:r>
              <a:rPr lang="cs-CZ" sz="2800" b="1" dirty="0" err="1">
                <a:latin typeface="Arial" panose="020B0604020202020204" pitchFamily="34" charset="0"/>
                <a:cs typeface="Arial" panose="020B0604020202020204" pitchFamily="34" charset="0"/>
              </a:rPr>
              <a:t>North</a:t>
            </a:r>
            <a:r>
              <a:rPr lang="cs-CZ" sz="2800" b="1" dirty="0">
                <a:latin typeface="Arial" panose="020B0604020202020204" pitchFamily="34" charset="0"/>
                <a:cs typeface="Arial" panose="020B0604020202020204" pitchFamily="34" charset="0"/>
              </a:rPr>
              <a:t> Korea</a:t>
            </a:r>
            <a:endParaRPr lang="en-US" sz="2800" b="1"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70CAF9D8-8420-4118-B497-1EBD3AADF676}"/>
              </a:ext>
            </a:extLst>
          </p:cNvPr>
          <p:cNvSpPr>
            <a:spLocks noGrp="1"/>
          </p:cNvSpPr>
          <p:nvPr>
            <p:ph idx="1"/>
          </p:nvPr>
        </p:nvSpPr>
        <p:spPr>
          <a:xfrm>
            <a:off x="648931" y="2438401"/>
            <a:ext cx="3667036" cy="3779520"/>
          </a:xfrm>
        </p:spPr>
        <p:txBody>
          <a:bodyPr>
            <a:normAutofit/>
          </a:bodyPr>
          <a:lstStyle/>
          <a:p>
            <a:r>
              <a:rPr lang="cs-CZ" sz="1800"/>
              <a:t>2003 - </a:t>
            </a:r>
            <a:r>
              <a:rPr lang="en-US" sz="1800"/>
              <a:t>North Korea withdraws from the NPT</a:t>
            </a:r>
            <a:endParaRPr lang="cs-CZ" sz="1800"/>
          </a:p>
          <a:p>
            <a:r>
              <a:rPr lang="cs-CZ" sz="1800"/>
              <a:t>2006 - </a:t>
            </a:r>
            <a:r>
              <a:rPr lang="en-US" sz="1800"/>
              <a:t>North Korea conducts nuclear test</a:t>
            </a:r>
            <a:endParaRPr lang="cs-CZ" sz="1800"/>
          </a:p>
          <a:p>
            <a:r>
              <a:rPr lang="cs-CZ" sz="1800"/>
              <a:t>2007 - </a:t>
            </a:r>
            <a:r>
              <a:rPr lang="en-US" sz="1800"/>
              <a:t>North Korea agrees to close its main nuclear reactor in exchange for an aid package worth $400 million</a:t>
            </a:r>
            <a:r>
              <a:rPr lang="cs-CZ" sz="1800"/>
              <a:t>, but they miss deadline</a:t>
            </a:r>
          </a:p>
          <a:p>
            <a:r>
              <a:rPr lang="cs-CZ" sz="1800"/>
              <a:t>2009 - </a:t>
            </a:r>
            <a:r>
              <a:rPr lang="en-US" sz="1800"/>
              <a:t>The UN Security Council condemns the nuclear test and imposes new sanctions</a:t>
            </a:r>
            <a:endParaRPr lang="cs-CZ" sz="1800"/>
          </a:p>
        </p:txBody>
      </p:sp>
      <p:pic>
        <p:nvPicPr>
          <p:cNvPr id="7" name="Obrázek 6" descr="Obsah obrázku kniha, text&#10;&#10;Popis vygenerován s velmi vysokou mírou spolehlivosti">
            <a:extLst>
              <a:ext uri="{FF2B5EF4-FFF2-40B4-BE49-F238E27FC236}">
                <a16:creationId xmlns:a16="http://schemas.microsoft.com/office/drawing/2014/main" id="{B73DB990-AA1E-4CA2-B402-2D95E861C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740" y="363143"/>
            <a:ext cx="4558570" cy="2909887"/>
          </a:xfrm>
          <a:prstGeom prst="rect">
            <a:avLst/>
          </a:prstGeom>
        </p:spPr>
      </p:pic>
      <p:pic>
        <p:nvPicPr>
          <p:cNvPr id="9" name="Obrázek 8" descr="Obsah obrázku text, kniha&#10;&#10;Popis vygenerován s vysokou mírou spolehlivosti">
            <a:extLst>
              <a:ext uri="{FF2B5EF4-FFF2-40B4-BE49-F238E27FC236}">
                <a16:creationId xmlns:a16="http://schemas.microsoft.com/office/drawing/2014/main" id="{F15A00B0-C561-4EE2-8EB3-BC8CFD3C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253" y="3636171"/>
            <a:ext cx="4248982" cy="2999781"/>
          </a:xfrm>
          <a:prstGeom prst="rect">
            <a:avLst/>
          </a:prstGeom>
        </p:spPr>
      </p:pic>
    </p:spTree>
    <p:extLst>
      <p:ext uri="{BB962C8B-B14F-4D97-AF65-F5344CB8AC3E}">
        <p14:creationId xmlns:p14="http://schemas.microsoft.com/office/powerpoint/2010/main" val="283501326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985F787C-CB90-4038-A145-8493AB015B2C}"/>
              </a:ext>
            </a:extLst>
          </p:cNvPr>
          <p:cNvPicPr>
            <a:picLocks noChangeAspect="1"/>
          </p:cNvPicPr>
          <p:nvPr/>
        </p:nvPicPr>
        <p:blipFill rotWithShape="1">
          <a:blip r:embed="rId2">
            <a:extLst>
              <a:ext uri="{28A0092B-C50C-407E-A947-70E740481C1C}">
                <a14:useLocalDpi xmlns:a14="http://schemas.microsoft.com/office/drawing/2010/main" val="0"/>
              </a:ext>
            </a:extLst>
          </a:blip>
          <a:srcRect t="3645" b="13022"/>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6" name="Straight Connector 1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1DCAE2F8-0696-4E13-8105-4924FC532998}"/>
              </a:ext>
            </a:extLst>
          </p:cNvPr>
          <p:cNvSpPr>
            <a:spLocks noGrp="1"/>
          </p:cNvSpPr>
          <p:nvPr>
            <p:ph type="title"/>
          </p:nvPr>
        </p:nvSpPr>
        <p:spPr>
          <a:xfrm>
            <a:off x="709448" y="1913950"/>
            <a:ext cx="4204137" cy="1342754"/>
          </a:xfrm>
        </p:spPr>
        <p:txBody>
          <a:bodyPr>
            <a:normAutofit/>
          </a:bodyPr>
          <a:lstStyle/>
          <a:p>
            <a:pPr algn="ctr"/>
            <a:r>
              <a:rPr lang="cs-CZ" sz="3600" b="1">
                <a:latin typeface="Arial" panose="020B0604020202020204" pitchFamily="34" charset="0"/>
                <a:cs typeface="Arial" panose="020B0604020202020204" pitchFamily="34" charset="0"/>
              </a:rPr>
              <a:t>Nuclear threats to 21st century</a:t>
            </a:r>
          </a:p>
        </p:txBody>
      </p:sp>
      <p:sp>
        <p:nvSpPr>
          <p:cNvPr id="3" name="Zástupný symbol pro obsah 2">
            <a:extLst>
              <a:ext uri="{FF2B5EF4-FFF2-40B4-BE49-F238E27FC236}">
                <a16:creationId xmlns:a16="http://schemas.microsoft.com/office/drawing/2014/main" id="{0F489F0F-D4C0-48C0-89EB-E3BDDCB85AA9}"/>
              </a:ext>
            </a:extLst>
          </p:cNvPr>
          <p:cNvSpPr>
            <a:spLocks noGrp="1"/>
          </p:cNvSpPr>
          <p:nvPr>
            <p:ph idx="1"/>
          </p:nvPr>
        </p:nvSpPr>
        <p:spPr>
          <a:xfrm>
            <a:off x="525516" y="3417573"/>
            <a:ext cx="4593021" cy="2619839"/>
          </a:xfrm>
        </p:spPr>
        <p:txBody>
          <a:bodyPr anchor="ctr">
            <a:normAutofit/>
          </a:bodyPr>
          <a:lstStyle/>
          <a:p>
            <a:r>
              <a:rPr lang="cs-CZ" sz="1500" b="1"/>
              <a:t>North Korea </a:t>
            </a:r>
            <a:r>
              <a:rPr lang="cs-CZ" sz="1500"/>
              <a:t>- </a:t>
            </a:r>
            <a:r>
              <a:rPr lang="en-US" sz="1500"/>
              <a:t>the deputy director of a North Korean think tank says the country has the missile capability to strike mainland United States and would do so if the United States</a:t>
            </a:r>
            <a:r>
              <a:rPr lang="cs-CZ" sz="1500"/>
              <a:t> </a:t>
            </a:r>
            <a:r>
              <a:rPr lang="en-US" sz="1500"/>
              <a:t>forced their hand.</a:t>
            </a:r>
            <a:endParaRPr lang="cs-CZ" sz="1500"/>
          </a:p>
          <a:p>
            <a:r>
              <a:rPr lang="cs-CZ" sz="1500" b="1"/>
              <a:t>Nuclear terrorism </a:t>
            </a:r>
            <a:r>
              <a:rPr lang="cs-CZ" sz="1500"/>
              <a:t>- </a:t>
            </a:r>
            <a:r>
              <a:rPr lang="en-US" sz="1500">
                <a:hlinkClick r:id="rId3"/>
              </a:rPr>
              <a:t>Nuclear Terrorism: The Threat is Real</a:t>
            </a:r>
            <a:r>
              <a:rPr lang="cs-CZ" sz="1500"/>
              <a:t> </a:t>
            </a:r>
          </a:p>
          <a:p>
            <a:r>
              <a:rPr lang="cs-CZ" sz="1500" b="1"/>
              <a:t>Iran </a:t>
            </a:r>
            <a:r>
              <a:rPr lang="cs-CZ" sz="1500"/>
              <a:t>– since </a:t>
            </a:r>
            <a:r>
              <a:rPr lang="en-US" sz="1500"/>
              <a:t>2003, worldwide concern over Iran's nuclear program has increased as Iran and the International Atomic Energy Agency (IAEA) spar over investigation and details of Iran's program</a:t>
            </a:r>
            <a:endParaRPr lang="cs-CZ" sz="1500" b="1"/>
          </a:p>
        </p:txBody>
      </p:sp>
    </p:spTree>
    <p:extLst>
      <p:ext uri="{BB962C8B-B14F-4D97-AF65-F5344CB8AC3E}">
        <p14:creationId xmlns:p14="http://schemas.microsoft.com/office/powerpoint/2010/main" val="31824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B38F72-8FC4-4001-8C67-FA6B86DEC7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B3309D42-B37D-4FF0-B78E-4AFB5D9E5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088" y="1051634"/>
            <a:ext cx="6276250" cy="4754734"/>
          </a:xfrm>
          <a:prstGeom prst="rect">
            <a:avLst/>
          </a:prstGeom>
          <a:effectLst/>
        </p:spPr>
      </p:pic>
      <p:sp>
        <p:nvSpPr>
          <p:cNvPr id="2" name="Nadpis 1">
            <a:extLst>
              <a:ext uri="{FF2B5EF4-FFF2-40B4-BE49-F238E27FC236}">
                <a16:creationId xmlns:a16="http://schemas.microsoft.com/office/drawing/2014/main" id="{C41B2C19-8B98-40DE-924C-C838A6B75AAA}"/>
              </a:ext>
            </a:extLst>
          </p:cNvPr>
          <p:cNvSpPr>
            <a:spLocks noGrp="1"/>
          </p:cNvSpPr>
          <p:nvPr>
            <p:ph type="title"/>
          </p:nvPr>
        </p:nvSpPr>
        <p:spPr>
          <a:xfrm>
            <a:off x="648929" y="629266"/>
            <a:ext cx="3667039" cy="1676603"/>
          </a:xfrm>
        </p:spPr>
        <p:txBody>
          <a:bodyPr>
            <a:normAutofit/>
          </a:bodyPr>
          <a:lstStyle/>
          <a:p>
            <a:r>
              <a:rPr lang="cs-CZ" sz="3600" b="1">
                <a:latin typeface="Arial" panose="020B0604020202020204" pitchFamily="34" charset="0"/>
                <a:cs typeface="Arial" panose="020B0604020202020204" pitchFamily="34" charset="0"/>
              </a:rPr>
              <a:t>America‘s view</a:t>
            </a:r>
          </a:p>
        </p:txBody>
      </p:sp>
      <p:sp>
        <p:nvSpPr>
          <p:cNvPr id="3" name="Zástupný symbol pro obsah 2">
            <a:extLst>
              <a:ext uri="{FF2B5EF4-FFF2-40B4-BE49-F238E27FC236}">
                <a16:creationId xmlns:a16="http://schemas.microsoft.com/office/drawing/2014/main" id="{A2ABE1A7-0180-40AC-B771-946D7D4FCB11}"/>
              </a:ext>
            </a:extLst>
          </p:cNvPr>
          <p:cNvSpPr>
            <a:spLocks noGrp="1"/>
          </p:cNvSpPr>
          <p:nvPr>
            <p:ph idx="1"/>
          </p:nvPr>
        </p:nvSpPr>
        <p:spPr>
          <a:xfrm>
            <a:off x="648931" y="2438401"/>
            <a:ext cx="3667036" cy="3779520"/>
          </a:xfrm>
        </p:spPr>
        <p:txBody>
          <a:bodyPr>
            <a:normAutofit/>
          </a:bodyPr>
          <a:lstStyle/>
          <a:p>
            <a:pPr marL="0" indent="0">
              <a:buNone/>
            </a:pPr>
            <a:r>
              <a:rPr lang="cs-CZ" sz="1800">
                <a:latin typeface="Arial" panose="020B0604020202020204" pitchFamily="34" charset="0"/>
                <a:cs typeface="Arial" panose="020B0604020202020204" pitchFamily="34" charset="0"/>
              </a:rPr>
              <a:t>„</a:t>
            </a:r>
            <a:r>
              <a:rPr lang="en-US" sz="1800">
                <a:latin typeface="Arial" panose="020B0604020202020204" pitchFamily="34" charset="0"/>
                <a:cs typeface="Arial" panose="020B0604020202020204" pitchFamily="34" charset="0"/>
              </a:rPr>
              <a:t>Today, in the post-9/11 world, the </a:t>
            </a:r>
            <a:r>
              <a:rPr lang="en-US" sz="1800" b="1">
                <a:latin typeface="Arial" panose="020B0604020202020204" pitchFamily="34" charset="0"/>
                <a:cs typeface="Arial" panose="020B0604020202020204" pitchFamily="34" charset="0"/>
              </a:rPr>
              <a:t>most urgent nuclear weapon threats</a:t>
            </a:r>
            <a:r>
              <a:rPr lang="en-US" sz="1800">
                <a:latin typeface="Arial" panose="020B0604020202020204" pitchFamily="34" charset="0"/>
                <a:cs typeface="Arial" panose="020B0604020202020204" pitchFamily="34" charset="0"/>
              </a:rPr>
              <a:t> to the United States are not from another major power’s deliberate use of them, but instead are from </a:t>
            </a:r>
            <a:r>
              <a:rPr lang="en-US" sz="1800" b="1">
                <a:latin typeface="Arial" panose="020B0604020202020204" pitchFamily="34" charset="0"/>
                <a:cs typeface="Arial" panose="020B0604020202020204" pitchFamily="34" charset="0"/>
              </a:rPr>
              <a:t>non-state terrorist actors </a:t>
            </a:r>
            <a:r>
              <a:rPr lang="en-US" sz="1800">
                <a:latin typeface="Arial" panose="020B0604020202020204" pitchFamily="34" charset="0"/>
                <a:cs typeface="Arial" panose="020B0604020202020204" pitchFamily="34" charset="0"/>
              </a:rPr>
              <a:t>or from the </a:t>
            </a:r>
            <a:r>
              <a:rPr lang="en-US" sz="1800" b="1">
                <a:latin typeface="Arial" panose="020B0604020202020204" pitchFamily="34" charset="0"/>
                <a:cs typeface="Arial" panose="020B0604020202020204" pitchFamily="34" charset="0"/>
              </a:rPr>
              <a:t>regional proliferation of such weapons </a:t>
            </a:r>
            <a:r>
              <a:rPr lang="en-US" sz="1800">
                <a:latin typeface="Arial" panose="020B0604020202020204" pitchFamily="34" charset="0"/>
                <a:cs typeface="Arial" panose="020B0604020202020204" pitchFamily="34" charset="0"/>
              </a:rPr>
              <a:t>into unreliable hands</a:t>
            </a:r>
            <a:r>
              <a:rPr lang="cs-CZ" sz="1800">
                <a:latin typeface="Arial" panose="020B0604020202020204" pitchFamily="34" charset="0"/>
                <a:cs typeface="Arial" panose="020B0604020202020204" pitchFamily="34" charset="0"/>
              </a:rPr>
              <a:t>“</a:t>
            </a:r>
          </a:p>
          <a:p>
            <a:pPr marL="0" indent="0">
              <a:buNone/>
            </a:pPr>
            <a:r>
              <a:rPr lang="cs-CZ" sz="1800">
                <a:latin typeface="Arial" panose="020B0604020202020204" pitchFamily="34" charset="0"/>
                <a:cs typeface="Arial" panose="020B0604020202020204" pitchFamily="34" charset="0"/>
              </a:rPr>
              <a:t>- </a:t>
            </a:r>
            <a:r>
              <a:rPr lang="en-US" sz="1800">
                <a:latin typeface="Arial" panose="020B0604020202020204" pitchFamily="34" charset="0"/>
                <a:cs typeface="Arial" panose="020B0604020202020204" pitchFamily="34" charset="0"/>
              </a:rPr>
              <a:t>Nuclear Weapons in 21st Century U.S. National Security</a:t>
            </a:r>
            <a:r>
              <a:rPr lang="cs-CZ" sz="1800">
                <a:latin typeface="Arial" panose="020B0604020202020204" pitchFamily="34" charset="0"/>
                <a:cs typeface="Arial" panose="020B0604020202020204" pitchFamily="34" charset="0"/>
              </a:rPr>
              <a:t> report</a:t>
            </a:r>
          </a:p>
          <a:p>
            <a:pPr marL="0" indent="0">
              <a:buNone/>
            </a:pPr>
            <a:endParaRPr lang="cs-CZ" sz="1800"/>
          </a:p>
        </p:txBody>
      </p:sp>
    </p:spTree>
    <p:extLst>
      <p:ext uri="{BB962C8B-B14F-4D97-AF65-F5344CB8AC3E}">
        <p14:creationId xmlns:p14="http://schemas.microsoft.com/office/powerpoint/2010/main" val="390536323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obloha&#10;&#10;Popis vygenerován s velmi vysokou mírou spolehlivosti">
            <a:extLst>
              <a:ext uri="{FF2B5EF4-FFF2-40B4-BE49-F238E27FC236}">
                <a16:creationId xmlns:a16="http://schemas.microsoft.com/office/drawing/2014/main" id="{C097E4F8-4FFE-4868-8CC5-AF49591A89B9}"/>
              </a:ext>
            </a:extLst>
          </p:cNvPr>
          <p:cNvPicPr>
            <a:picLocks noChangeAspect="1"/>
          </p:cNvPicPr>
          <p:nvPr/>
        </p:nvPicPr>
        <p:blipFill rotWithShape="1">
          <a:blip r:embed="rId2">
            <a:extLst>
              <a:ext uri="{28A0092B-C50C-407E-A947-70E740481C1C}">
                <a14:useLocalDpi xmlns:a14="http://schemas.microsoft.com/office/drawing/2010/main" val="0"/>
              </a:ext>
            </a:extLst>
          </a:blip>
          <a:srcRect b="384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C41B2C19-8B98-40DE-924C-C838A6B75AAA}"/>
              </a:ext>
            </a:extLst>
          </p:cNvPr>
          <p:cNvSpPr>
            <a:spLocks noGrp="1"/>
          </p:cNvSpPr>
          <p:nvPr>
            <p:ph type="title"/>
          </p:nvPr>
        </p:nvSpPr>
        <p:spPr>
          <a:xfrm>
            <a:off x="709448" y="1913950"/>
            <a:ext cx="4204137" cy="1342754"/>
          </a:xfrm>
        </p:spPr>
        <p:txBody>
          <a:bodyPr>
            <a:normAutofit/>
          </a:bodyPr>
          <a:lstStyle/>
          <a:p>
            <a:pPr algn="ctr"/>
            <a:r>
              <a:rPr lang="cs-CZ" sz="3600" b="1">
                <a:latin typeface="Arial" panose="020B0604020202020204" pitchFamily="34" charset="0"/>
                <a:cs typeface="Arial" panose="020B0604020202020204" pitchFamily="34" charset="0"/>
              </a:rPr>
              <a:t>America‘s view</a:t>
            </a:r>
          </a:p>
        </p:txBody>
      </p:sp>
      <p:sp>
        <p:nvSpPr>
          <p:cNvPr id="3" name="Zástupný symbol pro obsah 2">
            <a:extLst>
              <a:ext uri="{FF2B5EF4-FFF2-40B4-BE49-F238E27FC236}">
                <a16:creationId xmlns:a16="http://schemas.microsoft.com/office/drawing/2014/main" id="{A2ABE1A7-0180-40AC-B771-946D7D4FCB11}"/>
              </a:ext>
            </a:extLst>
          </p:cNvPr>
          <p:cNvSpPr>
            <a:spLocks noGrp="1"/>
          </p:cNvSpPr>
          <p:nvPr>
            <p:ph idx="1"/>
          </p:nvPr>
        </p:nvSpPr>
        <p:spPr>
          <a:xfrm>
            <a:off x="525516" y="3417573"/>
            <a:ext cx="4593021" cy="2619839"/>
          </a:xfrm>
        </p:spPr>
        <p:txBody>
          <a:bodyPr anchor="ctr">
            <a:normAutofit/>
          </a:bodyPr>
          <a:lstStyle/>
          <a:p>
            <a:pPr marL="0" indent="0">
              <a:buNone/>
            </a:pPr>
            <a:r>
              <a:rPr lang="cs-CZ" sz="1400">
                <a:latin typeface="Arial" panose="020B0604020202020204" pitchFamily="34" charset="0"/>
                <a:cs typeface="Arial" panose="020B0604020202020204" pitchFamily="34" charset="0"/>
              </a:rPr>
              <a:t>„</a:t>
            </a:r>
            <a:r>
              <a:rPr lang="en-US" sz="1400">
                <a:latin typeface="Arial" panose="020B0604020202020204" pitchFamily="34" charset="0"/>
                <a:cs typeface="Arial" panose="020B0604020202020204" pitchFamily="34" charset="0"/>
              </a:rPr>
              <a:t>U.S. nuclear policy and strategy in this post-Cold War and post-9/11 security environment </a:t>
            </a:r>
            <a:r>
              <a:rPr lang="en-US" sz="1400" b="1">
                <a:latin typeface="Arial" panose="020B0604020202020204" pitchFamily="34" charset="0"/>
                <a:cs typeface="Arial" panose="020B0604020202020204" pitchFamily="34" charset="0"/>
              </a:rPr>
              <a:t>have not been well articulated </a:t>
            </a:r>
            <a:r>
              <a:rPr lang="en-US" sz="1400">
                <a:latin typeface="Arial" panose="020B0604020202020204" pitchFamily="34" charset="0"/>
                <a:cs typeface="Arial" panose="020B0604020202020204" pitchFamily="34" charset="0"/>
              </a:rPr>
              <a:t>and as a consequence are poorly understood both within and outside American borders. </a:t>
            </a:r>
            <a:r>
              <a:rPr lang="en-US" sz="1400" b="1">
                <a:latin typeface="Arial" panose="020B0604020202020204" pitchFamily="34" charset="0"/>
                <a:cs typeface="Arial" panose="020B0604020202020204" pitchFamily="34" charset="0"/>
              </a:rPr>
              <a:t>This situation has led to doubts and uncertainties about the roles and missions of nuclear weapons</a:t>
            </a:r>
            <a:r>
              <a:rPr lang="en-US" sz="1400">
                <a:latin typeface="Arial" panose="020B0604020202020204" pitchFamily="34" charset="0"/>
                <a:cs typeface="Arial" panose="020B0604020202020204" pitchFamily="34" charset="0"/>
              </a:rPr>
              <a:t> and their value against 21st century security threats, including allies’ uncertainties about U.S. assurances as they relate to emerging nuclear-armed neighboring states</a:t>
            </a:r>
            <a:r>
              <a:rPr lang="cs-CZ" sz="1400">
                <a:latin typeface="Arial" panose="020B0604020202020204" pitchFamily="34" charset="0"/>
                <a:cs typeface="Arial" panose="020B0604020202020204" pitchFamily="34" charset="0"/>
              </a:rPr>
              <a:t>“</a:t>
            </a:r>
          </a:p>
          <a:p>
            <a:pPr marL="0" indent="0">
              <a:buNone/>
            </a:pPr>
            <a:r>
              <a:rPr lang="cs-CZ"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Nuclear Weapons in 21st Century U.S. National Security</a:t>
            </a:r>
            <a:r>
              <a:rPr lang="cs-CZ" sz="1400">
                <a:latin typeface="Arial" panose="020B0604020202020204" pitchFamily="34" charset="0"/>
                <a:cs typeface="Arial" panose="020B0604020202020204" pitchFamily="34" charset="0"/>
              </a:rPr>
              <a:t> report</a:t>
            </a:r>
          </a:p>
          <a:p>
            <a:pPr marL="0" indent="0">
              <a:buNone/>
            </a:pPr>
            <a:endParaRPr lang="cs-CZ" sz="1400"/>
          </a:p>
        </p:txBody>
      </p:sp>
    </p:spTree>
    <p:extLst>
      <p:ext uri="{BB962C8B-B14F-4D97-AF65-F5344CB8AC3E}">
        <p14:creationId xmlns:p14="http://schemas.microsoft.com/office/powerpoint/2010/main" val="353543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B38F72-8FC4-4001-8C67-FA6B86DEC7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E0A82BF3-070C-4C68-9718-D19947D29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088" y="1327822"/>
            <a:ext cx="6276250" cy="4202358"/>
          </a:xfrm>
          <a:prstGeom prst="rect">
            <a:avLst/>
          </a:prstGeom>
          <a:effectLst/>
        </p:spPr>
      </p:pic>
      <p:sp>
        <p:nvSpPr>
          <p:cNvPr id="2" name="Nadpis 1">
            <a:extLst>
              <a:ext uri="{FF2B5EF4-FFF2-40B4-BE49-F238E27FC236}">
                <a16:creationId xmlns:a16="http://schemas.microsoft.com/office/drawing/2014/main" id="{C41B2C19-8B98-40DE-924C-C838A6B75AAA}"/>
              </a:ext>
            </a:extLst>
          </p:cNvPr>
          <p:cNvSpPr>
            <a:spLocks noGrp="1"/>
          </p:cNvSpPr>
          <p:nvPr>
            <p:ph type="title"/>
          </p:nvPr>
        </p:nvSpPr>
        <p:spPr>
          <a:xfrm>
            <a:off x="648929" y="629266"/>
            <a:ext cx="3667039" cy="1676603"/>
          </a:xfrm>
        </p:spPr>
        <p:txBody>
          <a:bodyPr>
            <a:normAutofit/>
          </a:bodyPr>
          <a:lstStyle/>
          <a:p>
            <a:r>
              <a:rPr lang="cs-CZ" sz="3600" b="1">
                <a:latin typeface="Arial" panose="020B0604020202020204" pitchFamily="34" charset="0"/>
                <a:cs typeface="Arial" panose="020B0604020202020204" pitchFamily="34" charset="0"/>
              </a:rPr>
              <a:t>America‘s view</a:t>
            </a:r>
          </a:p>
        </p:txBody>
      </p:sp>
      <p:sp>
        <p:nvSpPr>
          <p:cNvPr id="3" name="Zástupný symbol pro obsah 2">
            <a:extLst>
              <a:ext uri="{FF2B5EF4-FFF2-40B4-BE49-F238E27FC236}">
                <a16:creationId xmlns:a16="http://schemas.microsoft.com/office/drawing/2014/main" id="{A2ABE1A7-0180-40AC-B771-946D7D4FCB11}"/>
              </a:ext>
            </a:extLst>
          </p:cNvPr>
          <p:cNvSpPr>
            <a:spLocks noGrp="1"/>
          </p:cNvSpPr>
          <p:nvPr>
            <p:ph idx="1"/>
          </p:nvPr>
        </p:nvSpPr>
        <p:spPr>
          <a:xfrm>
            <a:off x="648931" y="2438401"/>
            <a:ext cx="3667036" cy="3779520"/>
          </a:xfrm>
        </p:spPr>
        <p:txBody>
          <a:bodyPr>
            <a:normAutofit/>
          </a:bodyPr>
          <a:lstStyle/>
          <a:p>
            <a:pPr marL="0" indent="0">
              <a:buNone/>
            </a:pPr>
            <a:r>
              <a:rPr lang="cs-CZ" sz="1500">
                <a:latin typeface="Arial" panose="020B0604020202020204" pitchFamily="34" charset="0"/>
                <a:cs typeface="Arial" panose="020B0604020202020204" pitchFamily="34" charset="0"/>
              </a:rPr>
              <a:t>„</a:t>
            </a:r>
            <a:r>
              <a:rPr lang="en-US" sz="1500">
                <a:latin typeface="Arial" panose="020B0604020202020204" pitchFamily="34" charset="0"/>
                <a:cs typeface="Arial" panose="020B0604020202020204" pitchFamily="34" charset="0"/>
              </a:rPr>
              <a:t>Lacking a coherent and compelling rationale for U.S. nuclear strategy and policy, Congress has been unwilling to fund some Bush Administration requests for new nuclear refurbishment efforts (both stockpile and infrastructure). Meanwhile, serious strains on the human, technical, and scientific infrastructure could undermine whatever strategy is ultimately adopted. Clearly, </a:t>
            </a:r>
            <a:r>
              <a:rPr lang="en-US" sz="1500" b="1">
                <a:latin typeface="Arial" panose="020B0604020202020204" pitchFamily="34" charset="0"/>
                <a:cs typeface="Arial" panose="020B0604020202020204" pitchFamily="34" charset="0"/>
              </a:rPr>
              <a:t>this policy vacuum regarding our nuclear deterrent must be addressed </a:t>
            </a:r>
            <a:r>
              <a:rPr lang="en-US" sz="1500">
                <a:latin typeface="Arial" panose="020B0604020202020204" pitchFamily="34" charset="0"/>
                <a:cs typeface="Arial" panose="020B0604020202020204" pitchFamily="34" charset="0"/>
              </a:rPr>
              <a:t>alongside our efforts to </a:t>
            </a:r>
            <a:r>
              <a:rPr lang="en-US" sz="1500" b="1">
                <a:latin typeface="Arial" panose="020B0604020202020204" pitchFamily="34" charset="0"/>
                <a:cs typeface="Arial" panose="020B0604020202020204" pitchFamily="34" charset="0"/>
              </a:rPr>
              <a:t>prevent further nuclear proliferation</a:t>
            </a:r>
            <a:r>
              <a:rPr lang="cs-CZ" sz="1500">
                <a:latin typeface="Arial" panose="020B0604020202020204" pitchFamily="34" charset="0"/>
                <a:cs typeface="Arial" panose="020B0604020202020204" pitchFamily="34" charset="0"/>
              </a:rPr>
              <a:t>“</a:t>
            </a:r>
          </a:p>
          <a:p>
            <a:pPr marL="0" indent="0">
              <a:buNone/>
            </a:pPr>
            <a:r>
              <a:rPr lang="cs-CZ" sz="1500">
                <a:latin typeface="Arial" panose="020B0604020202020204" pitchFamily="34" charset="0"/>
                <a:cs typeface="Arial" panose="020B0604020202020204" pitchFamily="34" charset="0"/>
              </a:rPr>
              <a:t>- </a:t>
            </a:r>
            <a:r>
              <a:rPr lang="en-US" sz="1500">
                <a:latin typeface="Arial" panose="020B0604020202020204" pitchFamily="34" charset="0"/>
                <a:cs typeface="Arial" panose="020B0604020202020204" pitchFamily="34" charset="0"/>
              </a:rPr>
              <a:t>Nuclear Weapons in 21st Century U.S. National Security</a:t>
            </a:r>
            <a:r>
              <a:rPr lang="cs-CZ" sz="1500">
                <a:latin typeface="Arial" panose="020B0604020202020204" pitchFamily="34" charset="0"/>
                <a:cs typeface="Arial" panose="020B0604020202020204" pitchFamily="34" charset="0"/>
              </a:rPr>
              <a:t> report</a:t>
            </a:r>
          </a:p>
          <a:p>
            <a:pPr marL="0" indent="0">
              <a:buNone/>
            </a:pPr>
            <a:endParaRPr lang="cs-CZ" sz="1500"/>
          </a:p>
        </p:txBody>
      </p:sp>
    </p:spTree>
    <p:extLst>
      <p:ext uri="{BB962C8B-B14F-4D97-AF65-F5344CB8AC3E}">
        <p14:creationId xmlns:p14="http://schemas.microsoft.com/office/powerpoint/2010/main" val="1230373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0D60ECE-8986-45DC-B7FE-EC7699B466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6964194-5878-40D2-8EC0-DDC58387FA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289E9BF-31A0-4A7D-B8F4-1250673151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2" name="Nadpis 1">
            <a:extLst>
              <a:ext uri="{FF2B5EF4-FFF2-40B4-BE49-F238E27FC236}">
                <a16:creationId xmlns:a16="http://schemas.microsoft.com/office/drawing/2014/main" id="{65A406B2-821F-4476-B727-2EDBB4B7AF29}"/>
              </a:ext>
            </a:extLst>
          </p:cNvPr>
          <p:cNvSpPr>
            <a:spLocks noGrp="1"/>
          </p:cNvSpPr>
          <p:nvPr>
            <p:ph type="title"/>
          </p:nvPr>
        </p:nvSpPr>
        <p:spPr>
          <a:xfrm>
            <a:off x="6053668" y="803325"/>
            <a:ext cx="5314536" cy="1325563"/>
          </a:xfrm>
        </p:spPr>
        <p:txBody>
          <a:bodyPr>
            <a:normAutofit/>
          </a:bodyPr>
          <a:lstStyle/>
          <a:p>
            <a:r>
              <a:rPr lang="cs-CZ" b="1">
                <a:latin typeface="Arial" panose="020B0604020202020204" pitchFamily="34" charset="0"/>
                <a:cs typeface="Arial" panose="020B0604020202020204" pitchFamily="34" charset="0"/>
              </a:rPr>
              <a:t>Sources</a:t>
            </a:r>
          </a:p>
        </p:txBody>
      </p:sp>
      <p:sp>
        <p:nvSpPr>
          <p:cNvPr id="3" name="Zástupný symbol pro obsah 2">
            <a:extLst>
              <a:ext uri="{FF2B5EF4-FFF2-40B4-BE49-F238E27FC236}">
                <a16:creationId xmlns:a16="http://schemas.microsoft.com/office/drawing/2014/main" id="{5AF5DE98-B5AC-44B6-9A6E-A287C9D4D4FA}"/>
              </a:ext>
            </a:extLst>
          </p:cNvPr>
          <p:cNvSpPr>
            <a:spLocks noGrp="1"/>
          </p:cNvSpPr>
          <p:nvPr>
            <p:ph idx="1"/>
          </p:nvPr>
        </p:nvSpPr>
        <p:spPr>
          <a:xfrm>
            <a:off x="6053667" y="2279018"/>
            <a:ext cx="5314543" cy="3375920"/>
          </a:xfrm>
        </p:spPr>
        <p:txBody>
          <a:bodyPr anchor="t">
            <a:normAutofit/>
          </a:bodyPr>
          <a:lstStyle/>
          <a:p>
            <a:r>
              <a:rPr lang="cs-CZ" sz="1800">
                <a:hlinkClick r:id="rId4"/>
              </a:rPr>
              <a:t>http://www.icanw.org/the-facts/the-nuclear-age/</a:t>
            </a:r>
            <a:endParaRPr lang="cs-CZ" sz="1800"/>
          </a:p>
          <a:p>
            <a:r>
              <a:rPr lang="cs-CZ" sz="1800">
                <a:hlinkClick r:id="rId5"/>
              </a:rPr>
              <a:t>https://www.aps.org/policy/reports/popa-reports/nuclear-weapons.cfm</a:t>
            </a:r>
            <a:endParaRPr lang="cs-CZ" sz="1800"/>
          </a:p>
          <a:p>
            <a:r>
              <a:rPr lang="cs-CZ" sz="1800">
                <a:hlinkClick r:id="rId6"/>
              </a:rPr>
              <a:t>https://edition.cnn.com/2013/10/29/world/asia/north-korea-nuclear-timeline---fast-facts/index.html</a:t>
            </a:r>
            <a:endParaRPr lang="cs-CZ" sz="1800"/>
          </a:p>
          <a:p>
            <a:r>
              <a:rPr lang="cs-CZ" sz="1800">
                <a:hlinkClick r:id="rId7"/>
              </a:rPr>
              <a:t>http://www.nti.org/about/nuclear-terrorism/</a:t>
            </a:r>
            <a:endParaRPr lang="cs-CZ" sz="1800"/>
          </a:p>
          <a:p>
            <a:r>
              <a:rPr lang="cs-CZ" sz="1800">
                <a:hlinkClick r:id="rId8"/>
              </a:rPr>
              <a:t>https://edition.cnn.com/2013/11/07/world/meast/irans-nuclear-capabilities-fast-facts/index.html</a:t>
            </a:r>
            <a:endParaRPr lang="cs-CZ" sz="1800"/>
          </a:p>
          <a:p>
            <a:endParaRPr lang="cs-CZ" sz="1800"/>
          </a:p>
          <a:p>
            <a:endParaRPr lang="cs-CZ" sz="1800"/>
          </a:p>
        </p:txBody>
      </p:sp>
    </p:spTree>
    <p:extLst>
      <p:ext uri="{BB962C8B-B14F-4D97-AF65-F5344CB8AC3E}">
        <p14:creationId xmlns:p14="http://schemas.microsoft.com/office/powerpoint/2010/main" val="74989725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ázek 6" descr="Obsah obrázku doprava&#10;&#10;Popis vygenerován s vysokou mírou spolehlivosti">
            <a:extLst>
              <a:ext uri="{FF2B5EF4-FFF2-40B4-BE49-F238E27FC236}">
                <a16:creationId xmlns:a16="http://schemas.microsoft.com/office/drawing/2014/main" id="{DF78D5B1-AAC9-4103-9251-4349D72A04C1}"/>
              </a:ext>
            </a:extLst>
          </p:cNvPr>
          <p:cNvPicPr>
            <a:picLocks noChangeAspect="1"/>
          </p:cNvPicPr>
          <p:nvPr/>
        </p:nvPicPr>
        <p:blipFill rotWithShape="1">
          <a:blip r:embed="rId2">
            <a:extLst>
              <a:ext uri="{28A0092B-C50C-407E-A947-70E740481C1C}">
                <a14:useLocalDpi xmlns:a14="http://schemas.microsoft.com/office/drawing/2010/main" val="0"/>
              </a:ext>
            </a:extLst>
          </a:blip>
          <a:srcRect t="10654" b="5077"/>
          <a:stretch/>
        </p:blipFill>
        <p:spPr>
          <a:xfrm>
            <a:off x="-78829"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709448" y="1913950"/>
            <a:ext cx="4204137" cy="1342754"/>
          </a:xfrm>
        </p:spPr>
        <p:txBody>
          <a:bodyPr>
            <a:normAutofit/>
          </a:bodyPr>
          <a:lstStyle/>
          <a:p>
            <a:pPr algn="ctr"/>
            <a:r>
              <a:rPr lang="en-GB" sz="2800" b="1" dirty="0">
                <a:latin typeface="Arial" panose="020B0604020202020204" pitchFamily="34" charset="0"/>
                <a:cs typeface="Arial" panose="020B0604020202020204" pitchFamily="34" charset="0"/>
              </a:rPr>
              <a:t>U.S. </a:t>
            </a:r>
            <a:r>
              <a:rPr lang="cs-CZ" sz="2800" b="1"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Nuclear Proliferation and the Future</a:t>
            </a:r>
          </a:p>
        </p:txBody>
      </p:sp>
      <p:sp>
        <p:nvSpPr>
          <p:cNvPr id="4" name="Zástupný symbol pro obsah 3"/>
          <p:cNvSpPr>
            <a:spLocks noGrp="1"/>
          </p:cNvSpPr>
          <p:nvPr>
            <p:ph idx="1"/>
          </p:nvPr>
        </p:nvSpPr>
        <p:spPr>
          <a:xfrm>
            <a:off x="525516" y="3417573"/>
            <a:ext cx="4593021" cy="3326121"/>
          </a:xfrm>
        </p:spPr>
        <p:txBody>
          <a:bodyPr anchor="ctr">
            <a:normAutofit/>
          </a:bodyPr>
          <a:lstStyle/>
          <a:p>
            <a:pPr algn="ctr"/>
            <a:r>
              <a:rPr lang="cs-CZ" sz="1600" b="1" dirty="0">
                <a:latin typeface="Arial" panose="020B0604020202020204" pitchFamily="34" charset="0"/>
                <a:cs typeface="Arial" panose="020B0604020202020204" pitchFamily="34" charset="0"/>
              </a:rPr>
              <a:t>U.S. and </a:t>
            </a:r>
            <a:r>
              <a:rPr lang="cs-CZ" sz="1600" b="1" dirty="0" err="1">
                <a:latin typeface="Arial" panose="020B0604020202020204" pitchFamily="34" charset="0"/>
                <a:cs typeface="Arial" panose="020B0604020202020204" pitchFamily="34" charset="0"/>
              </a:rPr>
              <a:t>Iran</a:t>
            </a:r>
            <a:endParaRPr lang="cs-CZ" sz="1600" b="1" dirty="0">
              <a:latin typeface="Arial" panose="020B0604020202020204" pitchFamily="34" charset="0"/>
              <a:cs typeface="Arial" panose="020B0604020202020204" pitchFamily="34" charset="0"/>
            </a:endParaRPr>
          </a:p>
          <a:p>
            <a:pPr algn="ctr">
              <a:buNone/>
            </a:pPr>
            <a:endParaRPr lang="cs-CZ" sz="1600" b="1" dirty="0">
              <a:latin typeface="Arial" panose="020B0604020202020204" pitchFamily="34" charset="0"/>
              <a:cs typeface="Arial" panose="020B0604020202020204" pitchFamily="34" charset="0"/>
            </a:endParaRPr>
          </a:p>
          <a:p>
            <a:pPr algn="ctr"/>
            <a:r>
              <a:rPr lang="cs-CZ" sz="1600" b="1" dirty="0">
                <a:latin typeface="Arial" panose="020B0604020202020204" pitchFamily="34" charset="0"/>
                <a:cs typeface="Arial" panose="020B0604020202020204" pitchFamily="34" charset="0"/>
              </a:rPr>
              <a:t>U.S. and </a:t>
            </a:r>
            <a:r>
              <a:rPr lang="cs-CZ" sz="1600" b="1" dirty="0" err="1">
                <a:latin typeface="Arial" panose="020B0604020202020204" pitchFamily="34" charset="0"/>
                <a:cs typeface="Arial" panose="020B0604020202020204" pitchFamily="34" charset="0"/>
              </a:rPr>
              <a:t>North</a:t>
            </a:r>
            <a:r>
              <a:rPr lang="cs-CZ" sz="1600" b="1" dirty="0">
                <a:latin typeface="Arial" panose="020B0604020202020204" pitchFamily="34" charset="0"/>
                <a:cs typeface="Arial" panose="020B0604020202020204" pitchFamily="34" charset="0"/>
              </a:rPr>
              <a:t> Korea</a:t>
            </a:r>
          </a:p>
          <a:p>
            <a:pPr algn="ctr"/>
            <a:endParaRPr lang="cs-CZ" sz="1600" b="1" dirty="0">
              <a:latin typeface="Arial" panose="020B0604020202020204" pitchFamily="34" charset="0"/>
              <a:cs typeface="Arial" panose="020B0604020202020204" pitchFamily="34" charset="0"/>
            </a:endParaRPr>
          </a:p>
          <a:p>
            <a:pPr algn="ctr"/>
            <a:r>
              <a:rPr lang="cs-CZ" sz="1600" b="1" dirty="0">
                <a:latin typeface="Arial" panose="020B0604020202020204" pitchFamily="34" charset="0"/>
                <a:cs typeface="Arial" panose="020B0604020202020204" pitchFamily="34" charset="0"/>
              </a:rPr>
              <a:t>U.S. and </a:t>
            </a:r>
            <a:r>
              <a:rPr lang="cs-CZ" sz="1600" b="1" dirty="0" err="1">
                <a:latin typeface="Arial" panose="020B0604020202020204" pitchFamily="34" charset="0"/>
                <a:cs typeface="Arial" panose="020B0604020202020204" pitchFamily="34" charset="0"/>
              </a:rPr>
              <a:t>Russia</a:t>
            </a:r>
            <a:endParaRPr lang="cs-CZ" sz="1600" b="1" dirty="0">
              <a:latin typeface="Arial" panose="020B0604020202020204" pitchFamily="34" charset="0"/>
              <a:cs typeface="Arial" panose="020B0604020202020204" pitchFamily="34" charset="0"/>
            </a:endParaRPr>
          </a:p>
          <a:p>
            <a:pPr algn="ctr"/>
            <a:endParaRPr lang="cs-CZ" sz="1600" b="1" dirty="0">
              <a:latin typeface="Arial" panose="020B0604020202020204" pitchFamily="34" charset="0"/>
              <a:cs typeface="Arial" panose="020B0604020202020204" pitchFamily="34" charset="0"/>
            </a:endParaRPr>
          </a:p>
          <a:p>
            <a:pPr algn="ctr"/>
            <a:r>
              <a:rPr lang="cs-CZ" sz="1600" b="1" dirty="0">
                <a:latin typeface="Arial" panose="020B0604020202020204" pitchFamily="34" charset="0"/>
                <a:cs typeface="Arial" panose="020B0604020202020204" pitchFamily="34" charset="0"/>
              </a:rPr>
              <a:t>U.S and </a:t>
            </a:r>
            <a:r>
              <a:rPr lang="cs-CZ" sz="1600" b="1" dirty="0" err="1">
                <a:latin typeface="Arial" panose="020B0604020202020204" pitchFamily="34" charset="0"/>
                <a:cs typeface="Arial" panose="020B0604020202020204" pitchFamily="34" charset="0"/>
              </a:rPr>
              <a:t>Future</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Prospects</a:t>
            </a:r>
            <a:r>
              <a:rPr lang="cs-CZ" sz="1600" b="1" dirty="0">
                <a:latin typeface="Arial" panose="020B0604020202020204" pitchFamily="34" charset="0"/>
                <a:cs typeface="Arial" panose="020B0604020202020204" pitchFamily="34" charset="0"/>
              </a:rPr>
              <a:t> → NPR</a:t>
            </a:r>
          </a:p>
          <a:p>
            <a:pPr algn="ctr">
              <a:buNone/>
            </a:pPr>
            <a:endParaRPr lang="cs-CZ" sz="1600" b="1" dirty="0">
              <a:latin typeface="Arial" panose="020B0604020202020204" pitchFamily="34" charset="0"/>
              <a:cs typeface="Arial" panose="020B0604020202020204" pitchFamily="34" charset="0"/>
            </a:endParaRPr>
          </a:p>
          <a:p>
            <a:pPr algn="ctr"/>
            <a:r>
              <a:rPr lang="cs-CZ" sz="1600" b="1" dirty="0">
                <a:latin typeface="Arial" panose="020B0604020202020204" pitchFamily="34" charset="0"/>
                <a:cs typeface="Arial" panose="020B0604020202020204" pitchFamily="34" charset="0"/>
              </a:rPr>
              <a:t>U.S. and </a:t>
            </a:r>
            <a:r>
              <a:rPr lang="cs-CZ" sz="1600" b="1" dirty="0" err="1">
                <a:latin typeface="Arial" panose="020B0604020202020204" pitchFamily="34" charset="0"/>
                <a:cs typeface="Arial" panose="020B0604020202020204" pitchFamily="34" charset="0"/>
              </a:rPr>
              <a:t>Future</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Concerns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34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7A078-FC2A-46E4-8E69-5EDE212DADB5}"/>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U.S. and Iran</a:t>
            </a:r>
            <a:endParaRPr lang="cs-CZ" b="1"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828342DB-B922-4091-AE54-15C5B48FF154}"/>
              </a:ext>
            </a:extLst>
          </p:cNvPr>
          <p:cNvSpPr>
            <a:spLocks noGrp="1"/>
          </p:cNvSpPr>
          <p:nvPr>
            <p:ph sz="half" idx="1"/>
          </p:nvPr>
        </p:nvSpPr>
        <p:spPr/>
        <p:txBody>
          <a:bodyPr>
            <a:normAutofit lnSpcReduction="10000"/>
          </a:bodyPr>
          <a:lstStyle/>
          <a:p>
            <a:pPr marL="0" indent="0">
              <a:buNone/>
            </a:pPr>
            <a:r>
              <a:rPr lang="en-GB" b="1" dirty="0"/>
              <a:t>N</a:t>
            </a:r>
            <a:r>
              <a:rPr lang="en-GB" b="1" dirty="0">
                <a:latin typeface="Arial" panose="020B0604020202020204" pitchFamily="34" charset="0"/>
                <a:cs typeface="Arial" panose="020B0604020202020204" pitchFamily="34" charset="0"/>
              </a:rPr>
              <a:t>OW</a:t>
            </a:r>
            <a:endParaRPr lang="cs-CZ" b="1" dirty="0">
              <a:latin typeface="Arial" panose="020B0604020202020204" pitchFamily="34" charset="0"/>
              <a:cs typeface="Arial" panose="020B0604020202020204" pitchFamily="34" charset="0"/>
            </a:endParaRPr>
          </a:p>
          <a:p>
            <a:pPr marL="0" indent="0">
              <a:buNone/>
            </a:pPr>
            <a:r>
              <a:rPr lang="cs-CZ" dirty="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January 2018 President Trump waived</a:t>
            </a:r>
            <a:r>
              <a:rPr lang="cs-CZ" dirty="0">
                <a:latin typeface="Arial" panose="020B0604020202020204" pitchFamily="34" charset="0"/>
                <a:cs typeface="Arial" panose="020B0604020202020204" pitchFamily="34" charset="0"/>
              </a:rPr>
              <a:t>, </a:t>
            </a:r>
            <a:r>
              <a:rPr lang="en-GB" b="1" dirty="0">
                <a:solidFill>
                  <a:srgbClr val="FF0000"/>
                </a:solidFill>
                <a:latin typeface="Arial" panose="020B0604020202020204" pitchFamily="34" charset="0"/>
                <a:cs typeface="Arial" panose="020B0604020202020204" pitchFamily="34" charset="0"/>
              </a:rPr>
              <a:t>for the last time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the</a:t>
            </a:r>
            <a:r>
              <a:rPr lang="en-GB" dirty="0">
                <a:latin typeface="Arial" panose="020B0604020202020204" pitchFamily="34" charset="0"/>
                <a:cs typeface="Arial" panose="020B0604020202020204" pitchFamily="34" charset="0"/>
              </a:rPr>
              <a:t> sanctions on Iran following the nuclear agreement</a:t>
            </a:r>
            <a:r>
              <a:rPr lang="cs-CZ" dirty="0">
                <a:latin typeface="Arial" panose="020B0604020202020204" pitchFamily="34" charset="0"/>
                <a:cs typeface="Arial" panose="020B0604020202020204" pitchFamily="34" charset="0"/>
              </a:rPr>
              <a:t> (JCPOA) </a:t>
            </a:r>
            <a:r>
              <a:rPr lang="cs-CZ" dirty="0" err="1">
                <a:latin typeface="Arial" panose="020B0604020202020204" pitchFamily="34" charset="0"/>
                <a:cs typeface="Arial" panose="020B0604020202020204" pitchFamily="34" charset="0"/>
              </a:rPr>
              <a:t>from</a:t>
            </a:r>
            <a:r>
              <a:rPr lang="cs-CZ" dirty="0">
                <a:latin typeface="Arial" panose="020B0604020202020204" pitchFamily="34" charset="0"/>
                <a:cs typeface="Arial" panose="020B0604020202020204" pitchFamily="34" charset="0"/>
              </a:rPr>
              <a:t> 2015. </a:t>
            </a: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err="1">
                <a:latin typeface="Arial" panose="020B0604020202020204" pitchFamily="34" charset="0"/>
                <a:cs typeface="Arial" panose="020B0604020202020204" pitchFamily="34" charset="0"/>
              </a:rPr>
              <a:t>Trump‘s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administaration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laid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down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new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conditions</a:t>
            </a:r>
            <a:r>
              <a:rPr lang="cs-CZ" dirty="0">
                <a:latin typeface="Arial" panose="020B0604020202020204" pitchFamily="34" charset="0"/>
                <a:cs typeface="Arial" panose="020B0604020202020204" pitchFamily="34" charset="0"/>
              </a:rPr>
              <a:t>  to </a:t>
            </a:r>
            <a:r>
              <a:rPr lang="cs-CZ" dirty="0" err="1">
                <a:latin typeface="Arial" panose="020B0604020202020204" pitchFamily="34" charset="0"/>
                <a:cs typeface="Arial" panose="020B0604020202020204" pitchFamily="34" charset="0"/>
              </a:rPr>
              <a:t>be</a:t>
            </a:r>
            <a:r>
              <a:rPr lang="cs-CZ" dirty="0">
                <a:latin typeface="Arial" panose="020B0604020202020204" pitchFamily="34" charset="0"/>
                <a:cs typeface="Arial" panose="020B0604020202020204" pitchFamily="34" charset="0"/>
              </a:rPr>
              <a:t> met </a:t>
            </a:r>
            <a:r>
              <a:rPr lang="cs-CZ" dirty="0">
                <a:solidFill>
                  <a:srgbClr val="FF0000"/>
                </a:solidFill>
                <a:latin typeface="Arial" panose="020B0604020202020204" pitchFamily="34" charset="0"/>
                <a:cs typeface="Arial" panose="020B0604020202020204" pitchFamily="34" charset="0"/>
              </a:rPr>
              <a:t>in </a:t>
            </a:r>
            <a:r>
              <a:rPr lang="cs-CZ" dirty="0" err="1">
                <a:solidFill>
                  <a:srgbClr val="FF0000"/>
                </a:solidFill>
                <a:latin typeface="Arial" panose="020B0604020202020204" pitchFamily="34" charset="0"/>
                <a:cs typeface="Arial" panose="020B0604020202020204" pitchFamily="34" charset="0"/>
              </a:rPr>
              <a:t>the</a:t>
            </a:r>
            <a:r>
              <a:rPr lang="cs-CZ" dirty="0">
                <a:solidFill>
                  <a:srgbClr val="FF0000"/>
                </a:solidFill>
                <a:latin typeface="Arial" panose="020B0604020202020204" pitchFamily="34" charset="0"/>
                <a:cs typeface="Arial" panose="020B0604020202020204" pitchFamily="34" charset="0"/>
              </a:rPr>
              <a:t> period </a:t>
            </a:r>
            <a:r>
              <a:rPr lang="cs-CZ" dirty="0" err="1">
                <a:solidFill>
                  <a:srgbClr val="FF0000"/>
                </a:solidFill>
                <a:latin typeface="Arial" panose="020B0604020202020204" pitchFamily="34" charset="0"/>
                <a:cs typeface="Arial" panose="020B0604020202020204" pitchFamily="34" charset="0"/>
              </a:rPr>
              <a:t>of</a:t>
            </a:r>
            <a:r>
              <a:rPr lang="cs-CZ" dirty="0">
                <a:solidFill>
                  <a:srgbClr val="FF0000"/>
                </a:solidFill>
                <a:latin typeface="Arial" panose="020B0604020202020204" pitchFamily="34" charset="0"/>
                <a:cs typeface="Arial" panose="020B0604020202020204" pitchFamily="34" charset="0"/>
              </a:rPr>
              <a:t> </a:t>
            </a:r>
            <a:r>
              <a:rPr lang="cs-CZ" dirty="0" err="1">
                <a:solidFill>
                  <a:srgbClr val="FF0000"/>
                </a:solidFill>
                <a:latin typeface="Arial" panose="020B0604020202020204" pitchFamily="34" charset="0"/>
                <a:cs typeface="Arial" panose="020B0604020202020204" pitchFamily="34" charset="0"/>
              </a:rPr>
              <a:t>four</a:t>
            </a:r>
            <a:r>
              <a:rPr lang="cs-CZ" dirty="0">
                <a:solidFill>
                  <a:srgbClr val="FF0000"/>
                </a:solidFill>
                <a:latin typeface="Arial" panose="020B0604020202020204" pitchFamily="34" charset="0"/>
                <a:cs typeface="Arial" panose="020B0604020202020204" pitchFamily="34" charset="0"/>
              </a:rPr>
              <a:t> </a:t>
            </a:r>
            <a:r>
              <a:rPr lang="cs-CZ" dirty="0" err="1">
                <a:solidFill>
                  <a:srgbClr val="FF0000"/>
                </a:solidFill>
                <a:latin typeface="Arial" panose="020B0604020202020204" pitchFamily="34" charset="0"/>
                <a:cs typeface="Arial" panose="020B0604020202020204" pitchFamily="34" charset="0"/>
              </a:rPr>
              <a:t>months</a:t>
            </a:r>
            <a:r>
              <a:rPr lang="cs-CZ" dirty="0">
                <a:latin typeface="Arial" panose="020B0604020202020204" pitchFamily="34" charset="0"/>
                <a:cs typeface="Arial" panose="020B0604020202020204" pitchFamily="34" charset="0"/>
              </a:rPr>
              <a:t>.</a:t>
            </a:r>
          </a:p>
          <a:p>
            <a:pPr marL="0" indent="0">
              <a:buNone/>
            </a:pPr>
            <a:endParaRPr lang="en-GB" dirty="0"/>
          </a:p>
          <a:p>
            <a:pPr marL="0" indent="0">
              <a:buNone/>
            </a:pPr>
            <a:endParaRPr lang="cs-CZ" dirty="0"/>
          </a:p>
        </p:txBody>
      </p:sp>
      <p:sp>
        <p:nvSpPr>
          <p:cNvPr id="4" name="Zástupný symbol pro obsah 3">
            <a:extLst>
              <a:ext uri="{FF2B5EF4-FFF2-40B4-BE49-F238E27FC236}">
                <a16:creationId xmlns:a16="http://schemas.microsoft.com/office/drawing/2014/main" id="{A8E970F8-7874-423F-9BCD-B731E691E7AA}"/>
              </a:ext>
            </a:extLst>
          </p:cNvPr>
          <p:cNvSpPr>
            <a:spLocks noGrp="1"/>
          </p:cNvSpPr>
          <p:nvPr>
            <p:ph sz="half" idx="2"/>
          </p:nvPr>
        </p:nvSpPr>
        <p:spPr/>
        <p:txBody>
          <a:bodyPr>
            <a:normAutofit lnSpcReduction="10000"/>
          </a:bodyPr>
          <a:lstStyle/>
          <a:p>
            <a:pPr marL="0" indent="0">
              <a:buNone/>
            </a:pPr>
            <a:r>
              <a:rPr lang="cs-CZ" b="1" dirty="0">
                <a:latin typeface="Arial" panose="020B0604020202020204" pitchFamily="34" charset="0"/>
                <a:cs typeface="Arial" panose="020B0604020202020204" pitchFamily="34" charset="0"/>
              </a:rPr>
              <a:t>FUTURE</a:t>
            </a:r>
          </a:p>
          <a:p>
            <a:pPr marL="0" indent="0">
              <a:buNone/>
            </a:pPr>
            <a:r>
              <a:rPr lang="en-GB" dirty="0">
                <a:solidFill>
                  <a:srgbClr val="FF0000"/>
                </a:solidFill>
                <a:latin typeface="Arial" panose="020B0604020202020204" pitchFamily="34" charset="0"/>
                <a:cs typeface="Arial" panose="020B0604020202020204" pitchFamily="34" charset="0"/>
              </a:rPr>
              <a:t>May 12, 2018 </a:t>
            </a:r>
            <a:r>
              <a:rPr lang="en-GB" dirty="0">
                <a:latin typeface="Arial" panose="020B0604020202020204" pitchFamily="34" charset="0"/>
                <a:cs typeface="Arial" panose="020B0604020202020204" pitchFamily="34" charset="0"/>
              </a:rPr>
              <a:t>– a date  of the next waiver</a:t>
            </a:r>
            <a:r>
              <a:rPr lang="cs-CZ" dirty="0">
                <a:latin typeface="Arial" panose="020B0604020202020204" pitchFamily="34" charset="0"/>
                <a:cs typeface="Arial" panose="020B0604020202020204" pitchFamily="34" charset="0"/>
              </a:rPr>
              <a:t>.</a:t>
            </a:r>
          </a:p>
          <a:p>
            <a:endParaRPr lang="cs-CZ" dirty="0">
              <a:latin typeface="Arial" panose="020B0604020202020204" pitchFamily="34" charset="0"/>
              <a:cs typeface="Arial" panose="020B0604020202020204" pitchFamily="34" charset="0"/>
            </a:endParaRPr>
          </a:p>
          <a:p>
            <a:pPr marL="0" indent="0">
              <a:buNone/>
            </a:pPr>
            <a:r>
              <a:rPr lang="cs-CZ" b="1" dirty="0">
                <a:solidFill>
                  <a:srgbClr val="FF0000"/>
                </a:solidFill>
                <a:latin typeface="Arial" panose="020B0604020202020204" pitchFamily="34" charset="0"/>
                <a:cs typeface="Arial" panose="020B0604020202020204" pitchFamily="34" charset="0"/>
              </a:rPr>
              <a:t>IS IT GOING TO HAPPEN?</a:t>
            </a: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err="1">
                <a:latin typeface="Arial" panose="020B0604020202020204" pitchFamily="34" charset="0"/>
                <a:cs typeface="Arial" panose="020B0604020202020204" pitchFamily="34" charset="0"/>
              </a:rPr>
              <a:t>What</a:t>
            </a:r>
            <a:r>
              <a:rPr lang="cs-CZ" dirty="0">
                <a:latin typeface="Arial" panose="020B0604020202020204" pitchFamily="34" charset="0"/>
                <a:cs typeface="Arial" panose="020B0604020202020204" pitchFamily="34" charset="0"/>
              </a:rPr>
              <a:t> are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chances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not </a:t>
            </a:r>
            <a:r>
              <a:rPr lang="cs-CZ" dirty="0" err="1">
                <a:latin typeface="Arial" panose="020B0604020202020204" pitchFamily="34" charset="0"/>
                <a:cs typeface="Arial" panose="020B0604020202020204" pitchFamily="34" charset="0"/>
              </a:rPr>
              <a:t>destroying</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nuclear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deal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with</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Iran</a:t>
            </a:r>
            <a:r>
              <a:rPr lang="cs-CZ"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35766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4340D368-FFAA-43F1-9B9E-2649A9736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715430"/>
            <a:ext cx="6250769" cy="5266272"/>
          </a:xfrm>
          <a:prstGeom prst="rect">
            <a:avLst/>
          </a:prstGeom>
        </p:spPr>
      </p:pic>
      <p:sp>
        <p:nvSpPr>
          <p:cNvPr id="2" name="Nadpis 1">
            <a:extLst>
              <a:ext uri="{FF2B5EF4-FFF2-40B4-BE49-F238E27FC236}">
                <a16:creationId xmlns:a16="http://schemas.microsoft.com/office/drawing/2014/main" id="{533F12D0-02AF-4BCA-826E-5581D2052A0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cs-CZ" sz="3600" b="1" dirty="0" err="1">
                <a:solidFill>
                  <a:schemeClr val="bg1"/>
                </a:solidFill>
                <a:latin typeface="Arial" panose="020B0604020202020204" pitchFamily="34" charset="0"/>
                <a:cs typeface="Arial" panose="020B0604020202020204" pitchFamily="34" charset="0"/>
              </a:rPr>
              <a:t>Nuclear</a:t>
            </a:r>
            <a:r>
              <a:rPr lang="cs-CZ" sz="3600" b="1" dirty="0">
                <a:solidFill>
                  <a:schemeClr val="bg1"/>
                </a:solidFill>
                <a:latin typeface="Arial" panose="020B0604020202020204" pitchFamily="34" charset="0"/>
                <a:cs typeface="Arial" panose="020B0604020202020204" pitchFamily="34" charset="0"/>
              </a:rPr>
              <a:t> </a:t>
            </a:r>
            <a:r>
              <a:rPr lang="cs-CZ" sz="3600" b="1" dirty="0" err="1">
                <a:solidFill>
                  <a:schemeClr val="bg1"/>
                </a:solidFill>
                <a:latin typeface="Arial" panose="020B0604020202020204" pitchFamily="34" charset="0"/>
                <a:cs typeface="Arial" panose="020B0604020202020204" pitchFamily="34" charset="0"/>
              </a:rPr>
              <a:t>Proliferation</a:t>
            </a:r>
            <a:endParaRPr lang="cs-CZ" sz="3600" b="1" dirty="0">
              <a:solidFill>
                <a:schemeClr val="bg1"/>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8CD2A8FB-9E1A-4112-99EF-2BE4892FE244}"/>
              </a:ext>
            </a:extLst>
          </p:cNvPr>
          <p:cNvSpPr>
            <a:spLocks noGrp="1"/>
          </p:cNvSpPr>
          <p:nvPr>
            <p:ph idx="1"/>
          </p:nvPr>
        </p:nvSpPr>
        <p:spPr>
          <a:xfrm>
            <a:off x="643468" y="2638044"/>
            <a:ext cx="3363974" cy="3415622"/>
          </a:xfrm>
        </p:spPr>
        <p:txBody>
          <a:bodyPr>
            <a:normAutofit/>
          </a:bodyPr>
          <a:lstStyle/>
          <a:p>
            <a:pPr>
              <a:buFont typeface="Wingdings" panose="05000000000000000000" pitchFamily="2" charset="2"/>
              <a:buChar char="Ø"/>
            </a:pPr>
            <a:r>
              <a:rPr lang="en-US" sz="1600">
                <a:solidFill>
                  <a:schemeClr val="bg1"/>
                </a:solidFill>
                <a:latin typeface="Arial" panose="020B0604020202020204" pitchFamily="34" charset="0"/>
                <a:cs typeface="Arial" panose="020B0604020202020204" pitchFamily="34" charset="0"/>
              </a:rPr>
              <a:t>The spread of nuclear weapons, nuclear weapons technology, or fissile material to state and non-state actors that do not already possess them. (Munro 2017) This includes spread of technology , know-how and material required to manufacture means of delivery of nuclear devices (e.g. aircraft, rockets, missiles). </a:t>
            </a:r>
            <a:endParaRPr lang="cs-CZ" sz="160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b="1">
                <a:solidFill>
                  <a:schemeClr val="bg1"/>
                </a:solidFill>
                <a:latin typeface="Arial" panose="020B0604020202020204" pitchFamily="34" charset="0"/>
                <a:cs typeface="Arial" panose="020B0604020202020204" pitchFamily="34" charset="0"/>
              </a:rPr>
              <a:t>Non-proliferation</a:t>
            </a:r>
            <a:r>
              <a:rPr lang="en-US" sz="1600">
                <a:solidFill>
                  <a:schemeClr val="bg1"/>
                </a:solidFill>
                <a:latin typeface="Arial" panose="020B0604020202020204" pitchFamily="34" charset="0"/>
                <a:cs typeface="Arial" panose="020B0604020202020204" pitchFamily="34" charset="0"/>
              </a:rPr>
              <a:t> – Efforts to stop, limit or at least slow down process of proliferataion.</a:t>
            </a:r>
          </a:p>
        </p:txBody>
      </p:sp>
    </p:spTree>
    <p:extLst>
      <p:ext uri="{BB962C8B-B14F-4D97-AF65-F5344CB8AC3E}">
        <p14:creationId xmlns:p14="http://schemas.microsoft.com/office/powerpoint/2010/main" val="224967369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U.S. and North Korea</a:t>
            </a:r>
          </a:p>
        </p:txBody>
      </p:sp>
      <p:sp>
        <p:nvSpPr>
          <p:cNvPr id="4" name="Zástupný symbol pro text 3"/>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NOW</a:t>
            </a:r>
          </a:p>
        </p:txBody>
      </p:sp>
      <p:sp>
        <p:nvSpPr>
          <p:cNvPr id="5" name="Zástupný symbol pro obsah 4"/>
          <p:cNvSpPr>
            <a:spLocks noGrp="1"/>
          </p:cNvSpPr>
          <p:nvPr>
            <p:ph sz="half" idx="2"/>
          </p:nvPr>
        </p:nvSpPr>
        <p:spPr/>
        <p:txBody>
          <a:bodyPr>
            <a:normAutofit/>
          </a:bodyPr>
          <a:lstStyle/>
          <a:p>
            <a:pPr>
              <a:buNone/>
            </a:pPr>
            <a:r>
              <a:rPr lang="cs-CZ"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North Korea is pursuing its nuclear and missile programs in defiance of U.N. Security Council sanctions and has made no secret of its plans to develop a missile capable of hitting the U.S. mainland</a:t>
            </a:r>
            <a:r>
              <a:rPr lang="cs-CZ" dirty="0">
                <a:latin typeface="Arial" panose="020B0604020202020204" pitchFamily="34" charset="0"/>
                <a:cs typeface="Arial" panose="020B0604020202020204" pitchFamily="34" charset="0"/>
              </a:rPr>
              <a:t>.‘</a:t>
            </a:r>
          </a:p>
          <a:p>
            <a:pPr>
              <a:buNone/>
            </a:pPr>
            <a:r>
              <a:rPr lang="cs-CZ" dirty="0">
                <a:latin typeface="Arial" panose="020B0604020202020204" pitchFamily="34" charset="0"/>
                <a:cs typeface="Arial" panose="020B0604020202020204" pitchFamily="34" charset="0"/>
              </a:rPr>
              <a:t>				(CNBC)</a:t>
            </a:r>
            <a:endParaRPr lang="en-US" dirty="0">
              <a:latin typeface="Arial" panose="020B0604020202020204" pitchFamily="34" charset="0"/>
              <a:cs typeface="Arial" panose="020B0604020202020204" pitchFamily="34" charset="0"/>
            </a:endParaRPr>
          </a:p>
        </p:txBody>
      </p:sp>
      <p:sp>
        <p:nvSpPr>
          <p:cNvPr id="6" name="Zástupný symbol pro text 5"/>
          <p:cNvSpPr>
            <a:spLocks noGrp="1"/>
          </p:cNvSpPr>
          <p:nvPr>
            <p:ph type="body" sz="quarter" idx="3"/>
          </p:nvPr>
        </p:nvSpPr>
        <p:spPr/>
        <p:txBody>
          <a:bodyPr/>
          <a:lstStyle/>
          <a:p>
            <a:r>
              <a:rPr lang="en-GB" dirty="0">
                <a:latin typeface="Arial" panose="020B0604020202020204" pitchFamily="34" charset="0"/>
                <a:cs typeface="Arial" panose="020B0604020202020204" pitchFamily="34" charset="0"/>
              </a:rPr>
              <a:t>FUTURE</a:t>
            </a:r>
          </a:p>
        </p:txBody>
      </p:sp>
      <p:sp>
        <p:nvSpPr>
          <p:cNvPr id="7" name="Zástupný symbol pro obsah 6"/>
          <p:cNvSpPr>
            <a:spLocks noGrp="1"/>
          </p:cNvSpPr>
          <p:nvPr>
            <p:ph sz="quarter" idx="4"/>
          </p:nvPr>
        </p:nvSpPr>
        <p:spPr/>
        <p:txBody>
          <a:bodyPr>
            <a:normAutofit fontScale="92500" lnSpcReduction="10000"/>
          </a:bodyPr>
          <a:lstStyle/>
          <a:p>
            <a:pPr>
              <a:buNone/>
            </a:pPr>
            <a:r>
              <a:rPr lang="cs-CZ" dirty="0"/>
              <a:t>	</a:t>
            </a:r>
            <a:r>
              <a:rPr lang="cs-CZ" dirty="0">
                <a:latin typeface="Arial" panose="020B0604020202020204" pitchFamily="34" charset="0"/>
                <a:cs typeface="Arial" panose="020B0604020202020204" pitchFamily="34" charset="0"/>
              </a:rPr>
              <a:t>By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solidFill>
                  <a:srgbClr val="FF0000"/>
                </a:solidFill>
                <a:latin typeface="Arial" panose="020B0604020202020204" pitchFamily="34" charset="0"/>
                <a:cs typeface="Arial" panose="020B0604020202020204" pitchFamily="34" charset="0"/>
              </a:rPr>
              <a:t>end</a:t>
            </a:r>
            <a:r>
              <a:rPr lang="cs-CZ" dirty="0">
                <a:solidFill>
                  <a:srgbClr val="FF0000"/>
                </a:solidFill>
                <a:latin typeface="Arial" panose="020B0604020202020204" pitchFamily="34" charset="0"/>
                <a:cs typeface="Arial" panose="020B0604020202020204" pitchFamily="34" charset="0"/>
              </a:rPr>
              <a:t> </a:t>
            </a:r>
            <a:r>
              <a:rPr lang="cs-CZ" dirty="0" err="1">
                <a:solidFill>
                  <a:srgbClr val="FF0000"/>
                </a:solidFill>
                <a:latin typeface="Arial" panose="020B0604020202020204" pitchFamily="34" charset="0"/>
                <a:cs typeface="Arial" panose="020B0604020202020204" pitchFamily="34" charset="0"/>
              </a:rPr>
              <a:t>of</a:t>
            </a:r>
            <a:r>
              <a:rPr lang="cs-CZ" dirty="0">
                <a:solidFill>
                  <a:srgbClr val="FF0000"/>
                </a:solidFill>
                <a:latin typeface="Arial" panose="020B0604020202020204" pitchFamily="34" charset="0"/>
                <a:cs typeface="Arial" panose="020B0604020202020204" pitchFamily="34" charset="0"/>
              </a:rPr>
              <a:t> May 2018 </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currently</a:t>
            </a:r>
            <a:r>
              <a:rPr lang="cs-CZ" dirty="0">
                <a:latin typeface="Arial" panose="020B0604020202020204" pitchFamily="34" charset="0"/>
                <a:cs typeface="Arial" panose="020B0604020202020204" pitchFamily="34" charset="0"/>
              </a:rPr>
              <a:t>) a </a:t>
            </a:r>
            <a:r>
              <a:rPr lang="cs-CZ" b="1" dirty="0" err="1">
                <a:solidFill>
                  <a:srgbClr val="FF0000"/>
                </a:solidFill>
                <a:latin typeface="Arial" panose="020B0604020202020204" pitchFamily="34" charset="0"/>
                <a:cs typeface="Arial" panose="020B0604020202020204" pitchFamily="34" charset="0"/>
              </a:rPr>
              <a:t>proposed</a:t>
            </a:r>
            <a:r>
              <a:rPr lang="cs-CZ" b="1" dirty="0">
                <a:solidFill>
                  <a:srgbClr val="FF0000"/>
                </a:solidFill>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meeting </a:t>
            </a:r>
            <a:r>
              <a:rPr lang="cs-CZ" dirty="0" err="1">
                <a:latin typeface="Arial" panose="020B0604020202020204" pitchFamily="34" charset="0"/>
                <a:cs typeface="Arial" panose="020B0604020202020204" pitchFamily="34" charset="0"/>
              </a:rPr>
              <a:t>between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President </a:t>
            </a:r>
            <a:r>
              <a:rPr lang="cs-CZ" dirty="0" err="1">
                <a:latin typeface="Arial" panose="020B0604020202020204" pitchFamily="34" charset="0"/>
                <a:cs typeface="Arial" panose="020B0604020202020204" pitchFamily="34" charset="0"/>
              </a:rPr>
              <a:t>Trump</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and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Kim</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Jong</a:t>
            </a:r>
            <a:r>
              <a:rPr lang="cs-CZ"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Un</a:t>
            </a:r>
            <a:r>
              <a:rPr lang="cs-CZ" dirty="0">
                <a:latin typeface="Arial" panose="020B0604020202020204" pitchFamily="34" charset="0"/>
                <a:cs typeface="Arial" panose="020B0604020202020204" pitchFamily="34" charset="0"/>
              </a:rPr>
              <a:t>.</a:t>
            </a:r>
          </a:p>
          <a:p>
            <a:pPr>
              <a:buNone/>
            </a:pPr>
            <a:endParaRPr lang="cs-CZ" dirty="0">
              <a:latin typeface="Arial" panose="020B0604020202020204" pitchFamily="34" charset="0"/>
              <a:cs typeface="Arial" panose="020B0604020202020204" pitchFamily="34" charset="0"/>
            </a:endParaRPr>
          </a:p>
          <a:p>
            <a:pPr>
              <a:buNone/>
            </a:pPr>
            <a:r>
              <a:rPr lang="cs-CZ" dirty="0">
                <a:latin typeface="Arial" panose="020B0604020202020204" pitchFamily="34" charset="0"/>
                <a:cs typeface="Arial" panose="020B0604020202020204" pitchFamily="34" charset="0"/>
              </a:rPr>
              <a:t>	</a:t>
            </a:r>
            <a:r>
              <a:rPr lang="cs-CZ" dirty="0">
                <a:solidFill>
                  <a:srgbClr val="FF0000"/>
                </a:solidFill>
                <a:latin typeface="Arial" panose="020B0604020202020204" pitchFamily="34" charset="0"/>
                <a:cs typeface="Arial" panose="020B0604020202020204" pitchFamily="34" charset="0"/>
              </a:rPr>
              <a:t>IS IT GOING TO HAPPEN?</a:t>
            </a:r>
            <a:endParaRPr lang="cs-CZ" dirty="0">
              <a:latin typeface="Arial" panose="020B0604020202020204" pitchFamily="34" charset="0"/>
              <a:cs typeface="Arial" panose="020B0604020202020204" pitchFamily="34" charset="0"/>
            </a:endParaRPr>
          </a:p>
          <a:p>
            <a:pPr>
              <a:buNone/>
            </a:pPr>
            <a:r>
              <a:rPr lang="cs-CZ" dirty="0">
                <a:latin typeface="Arial" panose="020B0604020202020204" pitchFamily="34" charset="0"/>
                <a:cs typeface="Arial" panose="020B0604020202020204" pitchFamily="34" charset="0"/>
              </a:rPr>
              <a:t>	</a:t>
            </a:r>
          </a:p>
          <a:p>
            <a:pPr>
              <a:buNone/>
            </a:pP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What</a:t>
            </a:r>
            <a:r>
              <a:rPr lang="cs-CZ" dirty="0">
                <a:latin typeface="Arial" panose="020B0604020202020204" pitchFamily="34" charset="0"/>
                <a:cs typeface="Arial" panose="020B0604020202020204" pitchFamily="34" charset="0"/>
              </a:rPr>
              <a:t> are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anticipated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outcomes</a:t>
            </a:r>
            <a:r>
              <a:rPr lang="cs-CZ"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66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U.S. and Russia</a:t>
            </a:r>
          </a:p>
        </p:txBody>
      </p:sp>
      <p:sp>
        <p:nvSpPr>
          <p:cNvPr id="4" name="Zástupný symbol pro text 3"/>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NOW</a:t>
            </a:r>
          </a:p>
        </p:txBody>
      </p:sp>
      <p:sp>
        <p:nvSpPr>
          <p:cNvPr id="5" name="Zástupný symbol pro obsah 4"/>
          <p:cNvSpPr>
            <a:spLocks noGrp="1"/>
          </p:cNvSpPr>
          <p:nvPr>
            <p:ph sz="half" idx="2"/>
          </p:nvPr>
        </p:nvSpPr>
        <p:spPr/>
        <p:txBody>
          <a:bodyPr>
            <a:normAutofit lnSpcReduction="10000"/>
          </a:bodyPr>
          <a:lstStyle/>
          <a:p>
            <a:pPr>
              <a:buNone/>
            </a:pPr>
            <a:r>
              <a:rPr lang="cs-CZ"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Both the United States and Russia have </a:t>
            </a:r>
            <a:r>
              <a:rPr lang="en-US" b="1" dirty="0">
                <a:solidFill>
                  <a:srgbClr val="FF0000"/>
                </a:solidFill>
                <a:latin typeface="Arial" panose="020B0604020202020204" pitchFamily="34" charset="0"/>
                <a:cs typeface="Arial" panose="020B0604020202020204" pitchFamily="34" charset="0"/>
              </a:rPr>
              <a:t>now</a:t>
            </a:r>
            <a:r>
              <a:rPr lang="en-US" dirty="0">
                <a:latin typeface="Arial" panose="020B0604020202020204" pitchFamily="34" charset="0"/>
                <a:cs typeface="Arial" panose="020B0604020202020204" pitchFamily="34" charset="0"/>
              </a:rPr>
              <a:t> outlined </a:t>
            </a:r>
            <a:r>
              <a:rPr lang="en-US" b="1" dirty="0">
                <a:solidFill>
                  <a:srgbClr val="FF0000"/>
                </a:solidFill>
                <a:latin typeface="Arial" panose="020B0604020202020204" pitchFamily="34" charset="0"/>
                <a:cs typeface="Arial" panose="020B0604020202020204" pitchFamily="34" charset="0"/>
              </a:rPr>
              <a:t>expansions </a:t>
            </a:r>
            <a:r>
              <a:rPr lang="en-US" dirty="0">
                <a:latin typeface="Arial" panose="020B0604020202020204" pitchFamily="34" charset="0"/>
                <a:cs typeface="Arial" panose="020B0604020202020204" pitchFamily="34" charset="0"/>
              </a:rPr>
              <a:t>of their nuclear arsenals</a:t>
            </a:r>
            <a:r>
              <a:rPr lang="cs-CZ"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a:p>
            <a:pPr>
              <a:buNone/>
            </a:pPr>
            <a:r>
              <a:rPr lang="cs-CZ" dirty="0">
                <a:latin typeface="Arial" panose="020B0604020202020204" pitchFamily="34" charset="0"/>
                <a:cs typeface="Arial" panose="020B0604020202020204" pitchFamily="34" charset="0"/>
              </a:rPr>
              <a:t>		</a:t>
            </a:r>
          </a:p>
          <a:p>
            <a:pPr>
              <a:buNone/>
            </a:pPr>
            <a:r>
              <a:rPr lang="cs-CZ"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Each has also charged the other with violations of the Intermediate-Range Nuclear Forces (INF) Treaty.</a:t>
            </a:r>
            <a:r>
              <a:rPr lang="cs-CZ" sz="1900" dirty="0">
                <a:latin typeface="Arial" panose="020B0604020202020204" pitchFamily="34" charset="0"/>
                <a:cs typeface="Arial" panose="020B0604020202020204" pitchFamily="34" charset="0"/>
              </a:rPr>
              <a:t>‘</a:t>
            </a:r>
            <a:r>
              <a:rPr lang="cs-CZ"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Zástupný symbol pro text 5"/>
          <p:cNvSpPr>
            <a:spLocks noGrp="1"/>
          </p:cNvSpPr>
          <p:nvPr>
            <p:ph type="body" sz="quarter" idx="3"/>
          </p:nvPr>
        </p:nvSpPr>
        <p:spPr/>
        <p:txBody>
          <a:bodyPr/>
          <a:lstStyle/>
          <a:p>
            <a:r>
              <a:rPr lang="en-GB" dirty="0">
                <a:latin typeface="Arial" panose="020B0604020202020204" pitchFamily="34" charset="0"/>
                <a:cs typeface="Arial" panose="020B0604020202020204" pitchFamily="34" charset="0"/>
              </a:rPr>
              <a:t>FUTURE</a:t>
            </a:r>
          </a:p>
        </p:txBody>
      </p:sp>
      <p:sp>
        <p:nvSpPr>
          <p:cNvPr id="7" name="Zástupný symbol pro obsah 6"/>
          <p:cNvSpPr>
            <a:spLocks noGrp="1"/>
          </p:cNvSpPr>
          <p:nvPr>
            <p:ph sz="quarter" idx="4"/>
          </p:nvPr>
        </p:nvSpPr>
        <p:spPr/>
        <p:txBody>
          <a:bodyPr>
            <a:normAutofit/>
          </a:bodyPr>
          <a:lstStyle/>
          <a:p>
            <a:pPr>
              <a:buNone/>
            </a:pPr>
            <a:r>
              <a:rPr lang="cs-CZ"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and it </a:t>
            </a:r>
            <a:r>
              <a:rPr lang="en-US" b="1" dirty="0">
                <a:solidFill>
                  <a:srgbClr val="FF0000"/>
                </a:solidFill>
                <a:latin typeface="Arial" panose="020B0604020202020204" pitchFamily="34" charset="0"/>
                <a:cs typeface="Arial" panose="020B0604020202020204" pitchFamily="34" charset="0"/>
              </a:rPr>
              <a:t>remains unclear </a:t>
            </a:r>
            <a:r>
              <a:rPr lang="en-US" dirty="0">
                <a:latin typeface="Arial" panose="020B0604020202020204" pitchFamily="34" charset="0"/>
                <a:cs typeface="Arial" panose="020B0604020202020204" pitchFamily="34" charset="0"/>
              </a:rPr>
              <a:t>whether New START, the primary arms-reduction treaty in effect between the two, will </a:t>
            </a:r>
            <a:r>
              <a:rPr lang="en-US" b="1" dirty="0">
                <a:solidFill>
                  <a:srgbClr val="FF0000"/>
                </a:solidFill>
                <a:latin typeface="Arial" panose="020B0604020202020204" pitchFamily="34" charset="0"/>
                <a:cs typeface="Arial" panose="020B0604020202020204" pitchFamily="34" charset="0"/>
              </a:rPr>
              <a:t>remain viable </a:t>
            </a:r>
            <a:r>
              <a:rPr lang="en-US" dirty="0">
                <a:latin typeface="Arial" panose="020B0604020202020204" pitchFamily="34" charset="0"/>
                <a:cs typeface="Arial" panose="020B0604020202020204" pitchFamily="34" charset="0"/>
              </a:rPr>
              <a:t>beyond its expiration date of 2021.</a:t>
            </a:r>
            <a:r>
              <a:rPr lang="cs-CZ" dirty="0">
                <a:latin typeface="Arial" panose="020B0604020202020204" pitchFamily="34" charset="0"/>
                <a:cs typeface="Arial" panose="020B0604020202020204" pitchFamily="34" charset="0"/>
              </a:rPr>
              <a:t>‘</a:t>
            </a:r>
            <a:endParaRPr lang="cs-CZ" sz="1900" dirty="0">
              <a:latin typeface="Arial" panose="020B0604020202020204" pitchFamily="34" charset="0"/>
              <a:cs typeface="Arial" panose="020B0604020202020204" pitchFamily="34" charset="0"/>
            </a:endParaRPr>
          </a:p>
          <a:p>
            <a:pPr>
              <a:buNone/>
            </a:pPr>
            <a:r>
              <a:rPr lang="cs-CZ" sz="1900" dirty="0">
                <a:latin typeface="Arial" panose="020B0604020202020204" pitchFamily="34" charset="0"/>
                <a:cs typeface="Arial" panose="020B0604020202020204" pitchFamily="34" charset="0"/>
              </a:rPr>
              <a:t>	</a:t>
            </a:r>
          </a:p>
          <a:p>
            <a:pPr>
              <a:buNone/>
            </a:pP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March</a:t>
            </a:r>
            <a:r>
              <a:rPr lang="cs-CZ" sz="1900" dirty="0">
                <a:latin typeface="Arial" panose="020B0604020202020204" pitchFamily="34" charset="0"/>
                <a:cs typeface="Arial" panose="020B0604020202020204" pitchFamily="34" charset="0"/>
              </a:rPr>
              <a:t> 1, 2018, Kare </a:t>
            </a:r>
            <a:r>
              <a:rPr lang="cs-CZ" sz="1900" dirty="0" err="1">
                <a:latin typeface="Arial" panose="020B0604020202020204" pitchFamily="34" charset="0"/>
                <a:cs typeface="Arial" panose="020B0604020202020204" pitchFamily="34" charset="0"/>
              </a:rPr>
              <a:t>DeYoung</a:t>
            </a:r>
            <a:r>
              <a:rPr lang="cs-CZ" sz="1900"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pPr>
              <a:buNone/>
            </a:pPr>
            <a:endParaRPr lang="cs-CZ" dirty="0">
              <a:latin typeface="Times New Roman" pitchFamily="18" charset="0"/>
              <a:cs typeface="Times New Roman" pitchFamily="18" charset="0"/>
            </a:endParaRPr>
          </a:p>
          <a:p>
            <a:pPr>
              <a:buNone/>
            </a:pPr>
            <a:endParaRPr lang="en-US" dirty="0"/>
          </a:p>
        </p:txBody>
      </p:sp>
    </p:spTree>
    <p:extLst>
      <p:ext uri="{BB962C8B-B14F-4D97-AF65-F5344CB8AC3E}">
        <p14:creationId xmlns:p14="http://schemas.microsoft.com/office/powerpoint/2010/main" val="366781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838200" y="963877"/>
            <a:ext cx="3494362" cy="4930246"/>
          </a:xfrm>
        </p:spPr>
        <p:txBody>
          <a:bodyPr>
            <a:normAutofit fontScale="90000"/>
          </a:bodyPr>
          <a:lstStyle/>
          <a:p>
            <a:pPr algn="r"/>
            <a:r>
              <a:rPr lang="en-GB" sz="4100" b="1" dirty="0">
                <a:solidFill>
                  <a:srgbClr val="FF0000"/>
                </a:solidFill>
                <a:latin typeface="Arial" panose="020B0604020202020204" pitchFamily="34" charset="0"/>
                <a:cs typeface="Arial" panose="020B0604020202020204" pitchFamily="34" charset="0"/>
              </a:rPr>
              <a:t>U.S. </a:t>
            </a:r>
            <a:r>
              <a:rPr lang="cs-CZ" sz="4100" b="1" dirty="0">
                <a:solidFill>
                  <a:srgbClr val="FF0000"/>
                </a:solidFill>
                <a:latin typeface="Arial" panose="020B0604020202020204" pitchFamily="34" charset="0"/>
                <a:cs typeface="Arial" panose="020B0604020202020204" pitchFamily="34" charset="0"/>
              </a:rPr>
              <a:t>and F</a:t>
            </a:r>
            <a:r>
              <a:rPr lang="en-GB" sz="4100" b="1" dirty="0" err="1">
                <a:solidFill>
                  <a:srgbClr val="FF0000"/>
                </a:solidFill>
                <a:latin typeface="Arial" panose="020B0604020202020204" pitchFamily="34" charset="0"/>
                <a:cs typeface="Arial" panose="020B0604020202020204" pitchFamily="34" charset="0"/>
              </a:rPr>
              <a:t>uture</a:t>
            </a:r>
            <a:r>
              <a:rPr lang="en-GB" sz="4100" b="1" dirty="0">
                <a:solidFill>
                  <a:srgbClr val="FF0000"/>
                </a:solidFill>
                <a:latin typeface="Arial" panose="020B0604020202020204" pitchFamily="34" charset="0"/>
                <a:cs typeface="Arial" panose="020B0604020202020204" pitchFamily="34" charset="0"/>
              </a:rPr>
              <a:t> </a:t>
            </a:r>
            <a:r>
              <a:rPr lang="cs-CZ" sz="4100" b="1" dirty="0">
                <a:solidFill>
                  <a:srgbClr val="FF0000"/>
                </a:solidFill>
                <a:latin typeface="Arial" panose="020B0604020202020204" pitchFamily="34" charset="0"/>
                <a:cs typeface="Arial" panose="020B0604020202020204" pitchFamily="34" charset="0"/>
              </a:rPr>
              <a:t>P</a:t>
            </a:r>
            <a:r>
              <a:rPr lang="en-GB" sz="4100" b="1" dirty="0" err="1">
                <a:solidFill>
                  <a:srgbClr val="FF0000"/>
                </a:solidFill>
                <a:latin typeface="Arial" panose="020B0604020202020204" pitchFamily="34" charset="0"/>
                <a:cs typeface="Arial" panose="020B0604020202020204" pitchFamily="34" charset="0"/>
              </a:rPr>
              <a:t>rospects</a:t>
            </a:r>
            <a:r>
              <a:rPr lang="cs-CZ" sz="4100" b="1" dirty="0">
                <a:solidFill>
                  <a:srgbClr val="FF0000"/>
                </a:solidFill>
                <a:latin typeface="Arial" panose="020B0604020202020204" pitchFamily="34" charset="0"/>
                <a:cs typeface="Arial" panose="020B0604020202020204" pitchFamily="34" charset="0"/>
              </a:rPr>
              <a:t> -T</a:t>
            </a:r>
            <a:r>
              <a:rPr lang="en-US" sz="4100" b="1" dirty="0">
                <a:solidFill>
                  <a:srgbClr val="FF0000"/>
                </a:solidFill>
                <a:latin typeface="Arial" panose="020B0604020202020204" pitchFamily="34" charset="0"/>
                <a:cs typeface="Arial" panose="020B0604020202020204" pitchFamily="34" charset="0"/>
              </a:rPr>
              <a:t>he 2018 Nuclear Posture Review</a:t>
            </a:r>
            <a:r>
              <a:rPr lang="cs-CZ" sz="4100" b="1" dirty="0">
                <a:solidFill>
                  <a:srgbClr val="FF0000"/>
                </a:solidFill>
                <a:latin typeface="Arial" panose="020B0604020202020204" pitchFamily="34" charset="0"/>
                <a:cs typeface="Arial" panose="020B0604020202020204" pitchFamily="34" charset="0"/>
              </a:rPr>
              <a:t> (NPR)</a:t>
            </a:r>
            <a:br>
              <a:rPr lang="cs-CZ" sz="4100" b="1" dirty="0">
                <a:solidFill>
                  <a:schemeClr val="accent1"/>
                </a:solidFill>
                <a:latin typeface="Times New Roman" pitchFamily="18" charset="0"/>
                <a:cs typeface="Times New Roman" pitchFamily="18" charset="0"/>
              </a:rPr>
            </a:br>
            <a:r>
              <a:rPr lang="cs-CZ" sz="4100" b="1" dirty="0">
                <a:solidFill>
                  <a:schemeClr val="accent1"/>
                </a:solidFill>
                <a:latin typeface="Times New Roman" pitchFamily="18" charset="0"/>
                <a:cs typeface="Times New Roman" pitchFamily="18" charset="0"/>
              </a:rPr>
              <a:t> </a:t>
            </a:r>
            <a:endParaRPr lang="en-GB" sz="4100" b="1" dirty="0">
              <a:solidFill>
                <a:schemeClr val="accent1"/>
              </a:solidFill>
              <a:latin typeface="Times New Roman" pitchFamily="18" charset="0"/>
              <a:cs typeface="Times New Roman" pitchFamily="18" charset="0"/>
            </a:endParaRPr>
          </a:p>
        </p:txBody>
      </p:sp>
      <p:sp>
        <p:nvSpPr>
          <p:cNvPr id="3" name="Zástupný symbol pro obsah 2"/>
          <p:cNvSpPr>
            <a:spLocks noGrp="1"/>
          </p:cNvSpPr>
          <p:nvPr>
            <p:ph idx="1"/>
          </p:nvPr>
        </p:nvSpPr>
        <p:spPr>
          <a:xfrm>
            <a:off x="4976031" y="963877"/>
            <a:ext cx="6377769" cy="4930246"/>
          </a:xfrm>
        </p:spPr>
        <p:txBody>
          <a:bodyPr anchor="ctr">
            <a:normAutofit/>
          </a:bodyPr>
          <a:lstStyle/>
          <a:p>
            <a:pPr>
              <a:buNone/>
            </a:pPr>
            <a:endParaRPr lang="cs-CZ" sz="2400" dirty="0">
              <a:latin typeface="Times New Roman" pitchFamily="18" charset="0"/>
              <a:cs typeface="Times New Roman" pitchFamily="18" charset="0"/>
            </a:endParaRPr>
          </a:p>
          <a:p>
            <a:pPr>
              <a:buNone/>
            </a:pPr>
            <a:endParaRPr lang="cs-CZ" sz="2400" dirty="0">
              <a:latin typeface="Times New Roman" pitchFamily="18" charset="0"/>
              <a:cs typeface="Times New Roman" pitchFamily="18" charset="0"/>
            </a:endParaRPr>
          </a:p>
          <a:p>
            <a:pPr>
              <a:buNone/>
            </a:pPr>
            <a:r>
              <a:rPr lang="cs-CZ"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We must keep America</a:t>
            </a:r>
            <a:r>
              <a:rPr lang="cs-C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s deterrent credible by making it modern. The 2018 NPR calls for </a:t>
            </a:r>
            <a:r>
              <a:rPr lang="en-US" sz="2400" dirty="0">
                <a:solidFill>
                  <a:srgbClr val="FF0000"/>
                </a:solidFill>
                <a:latin typeface="Arial" panose="020B0604020202020204" pitchFamily="34" charset="0"/>
                <a:cs typeface="Arial" panose="020B0604020202020204" pitchFamily="34" charset="0"/>
              </a:rPr>
              <a:t>modernizing the nuclear triad </a:t>
            </a:r>
            <a:r>
              <a:rPr lang="en-US" sz="2400" dirty="0">
                <a:latin typeface="Arial" panose="020B0604020202020204" pitchFamily="34" charset="0"/>
                <a:cs typeface="Arial" panose="020B0604020202020204" pitchFamily="34" charset="0"/>
              </a:rPr>
              <a:t>and command and control system, which is necessary, affordable and long overdue. Our nuclear triad </a:t>
            </a:r>
            <a:r>
              <a:rPr lang="en-US" sz="2400" dirty="0">
                <a:solidFill>
                  <a:srgbClr val="FF0000"/>
                </a:solidFill>
                <a:latin typeface="Arial" panose="020B0604020202020204" pitchFamily="34" charset="0"/>
                <a:cs typeface="Arial" panose="020B0604020202020204" pitchFamily="34" charset="0"/>
              </a:rPr>
              <a:t>has kept us safe for over 70 years</a:t>
            </a:r>
            <a:r>
              <a:rPr lang="en-US" sz="2400" dirty="0">
                <a:latin typeface="Arial" panose="020B0604020202020204" pitchFamily="34" charset="0"/>
                <a:cs typeface="Arial" panose="020B0604020202020204" pitchFamily="34" charset="0"/>
              </a:rPr>
              <a:t>. We cannot afford to let it become obsolete. </a:t>
            </a:r>
            <a:r>
              <a:rPr lang="cs-CZ" sz="2400" dirty="0">
                <a:latin typeface="Times New Roman" pitchFamily="18" charset="0"/>
                <a:cs typeface="Times New Roman" pitchFamily="18" charset="0"/>
              </a:rPr>
              <a:t>‘</a:t>
            </a:r>
            <a:br>
              <a:rPr lang="en-US" sz="2400" dirty="0"/>
            </a:b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006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Obrázek 8" descr="Obsah obrázku oblečení&#10;&#10;Popis vygenerován s vysokou mírou spolehlivosti">
            <a:extLst>
              <a:ext uri="{FF2B5EF4-FFF2-40B4-BE49-F238E27FC236}">
                <a16:creationId xmlns:a16="http://schemas.microsoft.com/office/drawing/2014/main" id="{5D4103A1-A5B0-466F-B47C-86943F5E0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262372"/>
            <a:ext cx="6250769" cy="4172388"/>
          </a:xfrm>
          <a:prstGeom prst="rect">
            <a:avLst/>
          </a:prstGeom>
        </p:spPr>
      </p:pic>
      <p:sp>
        <p:nvSpPr>
          <p:cNvPr id="2" name="Nadpis 1"/>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r>
              <a:rPr lang="en-GB" sz="2600" b="1" dirty="0">
                <a:solidFill>
                  <a:schemeClr val="bg1"/>
                </a:solidFill>
                <a:latin typeface="Arial" panose="020B0604020202020204" pitchFamily="34" charset="0"/>
                <a:cs typeface="Arial" panose="020B0604020202020204" pitchFamily="34" charset="0"/>
              </a:rPr>
              <a:t>U.S. </a:t>
            </a:r>
            <a:r>
              <a:rPr lang="cs-CZ" sz="2600" b="1" dirty="0">
                <a:solidFill>
                  <a:schemeClr val="bg1"/>
                </a:solidFill>
                <a:latin typeface="Arial" panose="020B0604020202020204" pitchFamily="34" charset="0"/>
                <a:cs typeface="Arial" panose="020B0604020202020204" pitchFamily="34" charset="0"/>
              </a:rPr>
              <a:t>and F</a:t>
            </a:r>
            <a:r>
              <a:rPr lang="en-GB" sz="2600" b="1" dirty="0" err="1">
                <a:solidFill>
                  <a:schemeClr val="bg1"/>
                </a:solidFill>
                <a:latin typeface="Arial" panose="020B0604020202020204" pitchFamily="34" charset="0"/>
                <a:cs typeface="Arial" panose="020B0604020202020204" pitchFamily="34" charset="0"/>
              </a:rPr>
              <a:t>uture</a:t>
            </a:r>
            <a:r>
              <a:rPr lang="en-GB" sz="2600" b="1" dirty="0">
                <a:solidFill>
                  <a:schemeClr val="bg1"/>
                </a:solidFill>
                <a:latin typeface="Arial" panose="020B0604020202020204" pitchFamily="34" charset="0"/>
                <a:cs typeface="Arial" panose="020B0604020202020204" pitchFamily="34" charset="0"/>
              </a:rPr>
              <a:t> </a:t>
            </a:r>
            <a:r>
              <a:rPr lang="cs-CZ" sz="2600" b="1" dirty="0">
                <a:solidFill>
                  <a:schemeClr val="bg1"/>
                </a:solidFill>
                <a:latin typeface="Arial" panose="020B0604020202020204" pitchFamily="34" charset="0"/>
                <a:cs typeface="Arial" panose="020B0604020202020204" pitchFamily="34" charset="0"/>
              </a:rPr>
              <a:t>P</a:t>
            </a:r>
            <a:r>
              <a:rPr lang="en-GB" sz="2600" b="1" dirty="0" err="1">
                <a:solidFill>
                  <a:schemeClr val="bg1"/>
                </a:solidFill>
                <a:latin typeface="Arial" panose="020B0604020202020204" pitchFamily="34" charset="0"/>
                <a:cs typeface="Arial" panose="020B0604020202020204" pitchFamily="34" charset="0"/>
              </a:rPr>
              <a:t>rospects</a:t>
            </a:r>
            <a:r>
              <a:rPr lang="cs-CZ" sz="2600" b="1" dirty="0">
                <a:solidFill>
                  <a:schemeClr val="bg1"/>
                </a:solidFill>
                <a:latin typeface="Arial" panose="020B0604020202020204" pitchFamily="34" charset="0"/>
                <a:cs typeface="Arial" panose="020B0604020202020204" pitchFamily="34" charset="0"/>
              </a:rPr>
              <a:t> -T</a:t>
            </a:r>
            <a:r>
              <a:rPr lang="en-US" sz="2600" b="1" dirty="0">
                <a:solidFill>
                  <a:schemeClr val="bg1"/>
                </a:solidFill>
                <a:latin typeface="Arial" panose="020B0604020202020204" pitchFamily="34" charset="0"/>
                <a:cs typeface="Arial" panose="020B0604020202020204" pitchFamily="34" charset="0"/>
              </a:rPr>
              <a:t>he 2018 Nuclear Posture Review</a:t>
            </a:r>
            <a:r>
              <a:rPr lang="cs-CZ" sz="2600" b="1" dirty="0">
                <a:solidFill>
                  <a:schemeClr val="bg1"/>
                </a:solidFill>
                <a:latin typeface="Arial" panose="020B0604020202020204" pitchFamily="34" charset="0"/>
                <a:cs typeface="Arial" panose="020B0604020202020204" pitchFamily="34" charset="0"/>
              </a:rPr>
              <a:t> (NPR)</a:t>
            </a:r>
            <a:endParaRPr lang="en-US" sz="2600"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320040" y="2598714"/>
            <a:ext cx="4261792" cy="4039477"/>
          </a:xfrm>
        </p:spPr>
        <p:txBody>
          <a:bodyPr>
            <a:normAutofit fontScale="85000" lnSpcReduction="20000"/>
          </a:bodyPr>
          <a:lstStyle/>
          <a:p>
            <a:pPr>
              <a:buNone/>
            </a:pPr>
            <a:r>
              <a:rPr lang="en-US" sz="1800" dirty="0">
                <a:solidFill>
                  <a:schemeClr val="bg1"/>
                </a:solidFill>
                <a:latin typeface="Arial" panose="020B0604020202020204" pitchFamily="34" charset="0"/>
                <a:cs typeface="Arial" panose="020B0604020202020204" pitchFamily="34" charset="0"/>
              </a:rPr>
              <a:t>„</a:t>
            </a:r>
            <a:r>
              <a:rPr lang="cs-CZ" sz="1800" dirty="0">
                <a:solidFill>
                  <a:schemeClr val="bg1"/>
                </a:solidFill>
                <a:latin typeface="Arial" panose="020B0604020202020204" pitchFamily="34" charset="0"/>
                <a:cs typeface="Arial" panose="020B0604020202020204" pitchFamily="34" charset="0"/>
              </a:rPr>
              <a:t>T</a:t>
            </a:r>
            <a:r>
              <a:rPr lang="en-US" sz="1800" dirty="0">
                <a:solidFill>
                  <a:schemeClr val="bg1"/>
                </a:solidFill>
                <a:latin typeface="Arial" panose="020B0604020202020204" pitchFamily="34" charset="0"/>
                <a:cs typeface="Arial" panose="020B0604020202020204" pitchFamily="34" charset="0"/>
              </a:rPr>
              <a:t>he United States </a:t>
            </a:r>
            <a:r>
              <a:rPr lang="en-US" sz="1800" dirty="0">
                <a:solidFill>
                  <a:srgbClr val="FF0000"/>
                </a:solidFill>
                <a:latin typeface="Arial" panose="020B0604020202020204" pitchFamily="34" charset="0"/>
                <a:cs typeface="Arial" panose="020B0604020202020204" pitchFamily="34" charset="0"/>
              </a:rPr>
              <a:t>would only consider </a:t>
            </a:r>
            <a:r>
              <a:rPr lang="en-US" sz="1800" dirty="0">
                <a:solidFill>
                  <a:schemeClr val="bg1"/>
                </a:solidFill>
                <a:latin typeface="Arial" panose="020B0604020202020204" pitchFamily="34" charset="0"/>
                <a:cs typeface="Arial" panose="020B0604020202020204" pitchFamily="34" charset="0"/>
              </a:rPr>
              <a:t>the use of nuclear weapons in extreme -- </a:t>
            </a:r>
            <a:r>
              <a:rPr lang="en-US" sz="1800" dirty="0">
                <a:solidFill>
                  <a:srgbClr val="FF0000"/>
                </a:solidFill>
                <a:latin typeface="Arial" panose="020B0604020202020204" pitchFamily="34" charset="0"/>
                <a:cs typeface="Arial" panose="020B0604020202020204" pitchFamily="34" charset="0"/>
              </a:rPr>
              <a:t>in extreme circumstances </a:t>
            </a:r>
            <a:r>
              <a:rPr lang="en-US" sz="1800" dirty="0">
                <a:solidFill>
                  <a:schemeClr val="bg1"/>
                </a:solidFill>
                <a:latin typeface="Arial" panose="020B0604020202020204" pitchFamily="34" charset="0"/>
                <a:cs typeface="Arial" panose="020B0604020202020204" pitchFamily="34" charset="0"/>
              </a:rPr>
              <a:t>to defend the vital interests of the United States, its allies and partners.„</a:t>
            </a:r>
            <a:endParaRPr lang="cs-CZ" sz="1800" dirty="0">
              <a:solidFill>
                <a:schemeClr val="bg1"/>
              </a:solidFill>
              <a:latin typeface="Arial" panose="020B0604020202020204" pitchFamily="34" charset="0"/>
              <a:cs typeface="Arial" panose="020B0604020202020204" pitchFamily="34" charset="0"/>
            </a:endParaRPr>
          </a:p>
          <a:p>
            <a:pPr>
              <a:buNone/>
            </a:pPr>
            <a:endParaRPr lang="cs-CZ" sz="1500" dirty="0">
              <a:solidFill>
                <a:schemeClr val="bg1"/>
              </a:solidFill>
              <a:latin typeface="Arial" panose="020B0604020202020204" pitchFamily="34" charset="0"/>
              <a:cs typeface="Arial" panose="020B0604020202020204" pitchFamily="34" charset="0"/>
            </a:endParaRPr>
          </a:p>
          <a:p>
            <a:pPr>
              <a:buNone/>
            </a:pPr>
            <a:r>
              <a:rPr lang="cs-CZ" sz="1800" dirty="0" err="1">
                <a:solidFill>
                  <a:schemeClr val="bg1"/>
                </a:solidFill>
                <a:latin typeface="Arial" panose="020B0604020202020204" pitchFamily="34" charset="0"/>
                <a:cs typeface="Arial" panose="020B0604020202020204" pitchFamily="34" charset="0"/>
              </a:rPr>
              <a:t>Example</a:t>
            </a:r>
            <a:r>
              <a:rPr lang="cs-CZ" sz="1800" dirty="0">
                <a:solidFill>
                  <a:schemeClr val="bg1"/>
                </a:solidFill>
                <a:latin typeface="Arial" panose="020B0604020202020204" pitchFamily="34" charset="0"/>
                <a:cs typeface="Arial" panose="020B0604020202020204" pitchFamily="34" charset="0"/>
              </a:rPr>
              <a:t> </a:t>
            </a:r>
            <a:r>
              <a:rPr lang="cs-CZ" sz="1800" dirty="0" err="1">
                <a:solidFill>
                  <a:schemeClr val="bg1"/>
                </a:solidFill>
                <a:latin typeface="Arial" panose="020B0604020202020204" pitchFamily="34" charset="0"/>
                <a:cs typeface="Arial" panose="020B0604020202020204" pitchFamily="34" charset="0"/>
              </a:rPr>
              <a:t>of</a:t>
            </a:r>
            <a:r>
              <a:rPr lang="cs-CZ" sz="1800" dirty="0">
                <a:solidFill>
                  <a:schemeClr val="bg1"/>
                </a:solidFill>
                <a:latin typeface="Arial" panose="020B0604020202020204" pitchFamily="34" charset="0"/>
                <a:cs typeface="Arial" panose="020B0604020202020204" pitchFamily="34" charset="0"/>
              </a:rPr>
              <a:t> </a:t>
            </a:r>
            <a:r>
              <a:rPr lang="cs-CZ" sz="1800" dirty="0" err="1">
                <a:solidFill>
                  <a:schemeClr val="bg1"/>
                </a:solidFill>
                <a:latin typeface="Arial" panose="020B0604020202020204" pitchFamily="34" charset="0"/>
                <a:cs typeface="Arial" panose="020B0604020202020204" pitchFamily="34" charset="0"/>
              </a:rPr>
              <a:t>extreme</a:t>
            </a:r>
            <a:r>
              <a:rPr lang="cs-CZ" sz="1800" dirty="0">
                <a:solidFill>
                  <a:schemeClr val="bg1"/>
                </a:solidFill>
                <a:latin typeface="Arial" panose="020B0604020202020204" pitchFamily="34" charset="0"/>
                <a:cs typeface="Arial" panose="020B0604020202020204" pitchFamily="34" charset="0"/>
              </a:rPr>
              <a:t> </a:t>
            </a:r>
            <a:r>
              <a:rPr lang="cs-CZ" sz="1800" dirty="0" err="1">
                <a:solidFill>
                  <a:schemeClr val="bg1"/>
                </a:solidFill>
                <a:latin typeface="Arial" panose="020B0604020202020204" pitchFamily="34" charset="0"/>
                <a:cs typeface="Arial" panose="020B0604020202020204" pitchFamily="34" charset="0"/>
              </a:rPr>
              <a:t>circumstances</a:t>
            </a:r>
            <a:r>
              <a:rPr lang="cs-CZ" sz="1800" dirty="0">
                <a:solidFill>
                  <a:schemeClr val="bg1"/>
                </a:solidFill>
                <a:latin typeface="Arial" panose="020B0604020202020204" pitchFamily="34" charset="0"/>
                <a:cs typeface="Arial" panose="020B0604020202020204" pitchFamily="34" charset="0"/>
              </a:rPr>
              <a:t>: </a:t>
            </a:r>
          </a:p>
          <a:p>
            <a:pPr>
              <a:buNone/>
            </a:pPr>
            <a:r>
              <a:rPr lang="cs-CZ" sz="1800" dirty="0">
                <a:solidFill>
                  <a:srgbClr val="FF0000"/>
                </a:solidFill>
                <a:latin typeface="Arial" panose="020B0604020202020204" pitchFamily="34" charset="0"/>
                <a:cs typeface="Arial" panose="020B0604020202020204" pitchFamily="34" charset="0"/>
              </a:rPr>
              <a:t>a </a:t>
            </a:r>
            <a:r>
              <a:rPr lang="en-US" sz="1800" dirty="0">
                <a:solidFill>
                  <a:srgbClr val="FF0000"/>
                </a:solidFill>
                <a:latin typeface="Arial" panose="020B0604020202020204" pitchFamily="34" charset="0"/>
                <a:cs typeface="Arial" panose="020B0604020202020204" pitchFamily="34" charset="0"/>
              </a:rPr>
              <a:t>significant nonnuclear strategic attacks</a:t>
            </a:r>
            <a:endParaRPr lang="cs-CZ" sz="1800" dirty="0">
              <a:solidFill>
                <a:srgbClr val="FF0000"/>
              </a:solidFill>
              <a:latin typeface="Arial" panose="020B0604020202020204" pitchFamily="34" charset="0"/>
              <a:cs typeface="Arial" panose="020B0604020202020204" pitchFamily="34" charset="0"/>
            </a:endParaRPr>
          </a:p>
          <a:p>
            <a:pPr>
              <a:buNone/>
            </a:pPr>
            <a:endParaRPr lang="cs-CZ" sz="1500" dirty="0">
              <a:solidFill>
                <a:schemeClr val="bg1"/>
              </a:solidFill>
              <a:latin typeface="Arial" panose="020B0604020202020204" pitchFamily="34" charset="0"/>
              <a:cs typeface="Arial" panose="020B0604020202020204" pitchFamily="34" charset="0"/>
            </a:endParaRPr>
          </a:p>
          <a:p>
            <a:pPr>
              <a:buNone/>
            </a:pPr>
            <a:r>
              <a:rPr lang="en-US" b="1" dirty="0">
                <a:solidFill>
                  <a:schemeClr val="bg1"/>
                </a:solidFill>
                <a:latin typeface="Arial" panose="020B0604020202020204" pitchFamily="34" charset="0"/>
                <a:cs typeface="Arial" panose="020B0604020202020204" pitchFamily="34" charset="0"/>
              </a:rPr>
              <a:t>The United States does not want to use nuclear weapons.</a:t>
            </a:r>
            <a:endParaRPr lang="cs-CZ" b="1" dirty="0">
              <a:solidFill>
                <a:schemeClr val="bg1"/>
              </a:solidFill>
              <a:latin typeface="Arial" panose="020B0604020202020204" pitchFamily="34" charset="0"/>
              <a:cs typeface="Arial" panose="020B0604020202020204" pitchFamily="34" charset="0"/>
            </a:endParaRPr>
          </a:p>
          <a:p>
            <a:pPr>
              <a:buNone/>
            </a:pPr>
            <a:endParaRPr lang="cs-CZ" sz="1500" dirty="0">
              <a:solidFill>
                <a:schemeClr val="bg1"/>
              </a:solidFill>
              <a:latin typeface="Arial" panose="020B0604020202020204" pitchFamily="34" charset="0"/>
              <a:cs typeface="Arial" panose="020B0604020202020204" pitchFamily="34" charset="0"/>
            </a:endParaRPr>
          </a:p>
          <a:p>
            <a:pPr>
              <a:buNone/>
            </a:pPr>
            <a:r>
              <a:rPr lang="cs-CZ" sz="1500" dirty="0">
                <a:solidFill>
                  <a:schemeClr val="bg1"/>
                </a:solidFill>
                <a:latin typeface="Arial" panose="020B0604020202020204" pitchFamily="34" charset="0"/>
                <a:cs typeface="Arial" panose="020B0604020202020204" pitchFamily="34" charset="0"/>
              </a:rPr>
              <a:t>(</a:t>
            </a:r>
            <a:r>
              <a:rPr lang="cs-CZ" sz="1500" dirty="0" err="1">
                <a:solidFill>
                  <a:schemeClr val="bg1"/>
                </a:solidFill>
                <a:latin typeface="Arial" panose="020B0604020202020204" pitchFamily="34" charset="0"/>
                <a:cs typeface="Arial" panose="020B0604020202020204" pitchFamily="34" charset="0"/>
              </a:rPr>
              <a:t>Deputy</a:t>
            </a:r>
            <a:r>
              <a:rPr lang="cs-CZ" sz="1500" dirty="0">
                <a:solidFill>
                  <a:schemeClr val="bg1"/>
                </a:solidFill>
                <a:latin typeface="Arial" panose="020B0604020202020204" pitchFamily="34" charset="0"/>
                <a:cs typeface="Arial" panose="020B0604020202020204" pitchFamily="34" charset="0"/>
              </a:rPr>
              <a:t> </a:t>
            </a:r>
            <a:r>
              <a:rPr lang="cs-CZ" sz="1500" dirty="0" err="1">
                <a:solidFill>
                  <a:schemeClr val="bg1"/>
                </a:solidFill>
                <a:latin typeface="Arial" panose="020B0604020202020204" pitchFamily="34" charset="0"/>
                <a:cs typeface="Arial" panose="020B0604020202020204" pitchFamily="34" charset="0"/>
              </a:rPr>
              <a:t>Secretary</a:t>
            </a:r>
            <a:r>
              <a:rPr lang="cs-CZ" sz="1500" dirty="0">
                <a:solidFill>
                  <a:schemeClr val="bg1"/>
                </a:solidFill>
                <a:latin typeface="Arial" panose="020B0604020202020204" pitchFamily="34" charset="0"/>
                <a:cs typeface="Arial" panose="020B0604020202020204" pitchFamily="34" charset="0"/>
              </a:rPr>
              <a:t> </a:t>
            </a:r>
            <a:r>
              <a:rPr lang="cs-CZ" sz="1500" dirty="0" err="1">
                <a:solidFill>
                  <a:schemeClr val="bg1"/>
                </a:solidFill>
                <a:latin typeface="Arial" panose="020B0604020202020204" pitchFamily="34" charset="0"/>
                <a:cs typeface="Arial" panose="020B0604020202020204" pitchFamily="34" charset="0"/>
              </a:rPr>
              <a:t>of</a:t>
            </a:r>
            <a:r>
              <a:rPr lang="cs-CZ" sz="1500" dirty="0">
                <a:solidFill>
                  <a:schemeClr val="bg1"/>
                </a:solidFill>
                <a:latin typeface="Arial" panose="020B0604020202020204" pitchFamily="34" charset="0"/>
                <a:cs typeface="Arial" panose="020B0604020202020204" pitchFamily="34" charset="0"/>
              </a:rPr>
              <a:t> </a:t>
            </a:r>
            <a:r>
              <a:rPr lang="cs-CZ" sz="1500" dirty="0" err="1">
                <a:solidFill>
                  <a:schemeClr val="bg1"/>
                </a:solidFill>
                <a:latin typeface="Arial" panose="020B0604020202020204" pitchFamily="34" charset="0"/>
                <a:cs typeface="Arial" panose="020B0604020202020204" pitchFamily="34" charset="0"/>
              </a:rPr>
              <a:t>Defence</a:t>
            </a:r>
            <a:r>
              <a:rPr lang="cs-CZ" sz="1500" dirty="0">
                <a:solidFill>
                  <a:schemeClr val="bg1"/>
                </a:solidFill>
                <a:latin typeface="Arial" panose="020B0604020202020204" pitchFamily="34" charset="0"/>
                <a:cs typeface="Arial" panose="020B0604020202020204" pitchFamily="34" charset="0"/>
              </a:rPr>
              <a:t> Patrick M. </a:t>
            </a:r>
            <a:r>
              <a:rPr lang="cs-CZ" sz="1500" dirty="0" err="1">
                <a:solidFill>
                  <a:schemeClr val="bg1"/>
                </a:solidFill>
                <a:latin typeface="Arial" panose="020B0604020202020204" pitchFamily="34" charset="0"/>
                <a:cs typeface="Arial" panose="020B0604020202020204" pitchFamily="34" charset="0"/>
              </a:rPr>
              <a:t>Shanahan</a:t>
            </a:r>
            <a:r>
              <a:rPr lang="cs-CZ" sz="1500" dirty="0">
                <a:solidFill>
                  <a:schemeClr val="bg1"/>
                </a:solidFill>
                <a:latin typeface="Arial" panose="020B0604020202020204" pitchFamily="34" charset="0"/>
                <a:cs typeface="Arial" panose="020B0604020202020204" pitchFamily="34" charset="0"/>
              </a:rPr>
              <a:t>)</a:t>
            </a:r>
          </a:p>
          <a:p>
            <a:pPr>
              <a:buNone/>
            </a:pPr>
            <a:endParaRPr lang="cs-CZ" sz="800" dirty="0">
              <a:solidFill>
                <a:schemeClr val="bg1"/>
              </a:solidFill>
              <a:latin typeface="Times New Roman" pitchFamily="18" charset="0"/>
              <a:cs typeface="Times New Roman" pitchFamily="18" charset="0"/>
            </a:endParaRPr>
          </a:p>
          <a:p>
            <a:pPr>
              <a:buNone/>
            </a:pPr>
            <a:endParaRPr lang="cs-CZ" sz="800" dirty="0">
              <a:solidFill>
                <a:schemeClr val="bg1"/>
              </a:solidFill>
              <a:latin typeface="Times New Roman" pitchFamily="18" charset="0"/>
              <a:cs typeface="Times New Roman" pitchFamily="18" charset="0"/>
            </a:endParaRPr>
          </a:p>
          <a:p>
            <a:pPr>
              <a:buNone/>
            </a:pPr>
            <a:r>
              <a:rPr lang="cs-CZ" sz="800" dirty="0">
                <a:solidFill>
                  <a:schemeClr val="bg1"/>
                </a:solidFill>
                <a:latin typeface="Times New Roman" pitchFamily="18" charset="0"/>
                <a:cs typeface="Times New Roman" pitchFamily="18" charset="0"/>
              </a:rPr>
              <a:t>	</a:t>
            </a:r>
          </a:p>
          <a:p>
            <a:pPr>
              <a:buNone/>
            </a:pPr>
            <a:endParaRPr lang="en-US"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7507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Obrázek 4" descr="Obsah obrázku text&#10;&#10;Popis vygenerován s vysokou mírou spolehlivosti">
            <a:extLst>
              <a:ext uri="{FF2B5EF4-FFF2-40B4-BE49-F238E27FC236}">
                <a16:creationId xmlns:a16="http://schemas.microsoft.com/office/drawing/2014/main" id="{B35D33F1-916A-4B4F-83D6-829A04B7C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458" y="643467"/>
            <a:ext cx="4179378" cy="5410199"/>
          </a:xfrm>
          <a:prstGeom prst="rect">
            <a:avLst/>
          </a:prstGeom>
        </p:spPr>
      </p:pic>
      <p:sp>
        <p:nvSpPr>
          <p:cNvPr id="2" name="Nadpis 1"/>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r>
              <a:rPr lang="en-GB" sz="2600" b="1" dirty="0">
                <a:solidFill>
                  <a:schemeClr val="bg1"/>
                </a:solidFill>
                <a:latin typeface="Arial" panose="020B0604020202020204" pitchFamily="34" charset="0"/>
                <a:cs typeface="Arial" panose="020B0604020202020204" pitchFamily="34" charset="0"/>
              </a:rPr>
              <a:t>U.S. </a:t>
            </a:r>
            <a:r>
              <a:rPr lang="cs-CZ" sz="2600" b="1" dirty="0">
                <a:solidFill>
                  <a:schemeClr val="bg1"/>
                </a:solidFill>
                <a:latin typeface="Arial" panose="020B0604020202020204" pitchFamily="34" charset="0"/>
                <a:cs typeface="Arial" panose="020B0604020202020204" pitchFamily="34" charset="0"/>
              </a:rPr>
              <a:t>and F</a:t>
            </a:r>
            <a:r>
              <a:rPr lang="en-GB" sz="2600" b="1" dirty="0" err="1">
                <a:solidFill>
                  <a:schemeClr val="bg1"/>
                </a:solidFill>
                <a:latin typeface="Arial" panose="020B0604020202020204" pitchFamily="34" charset="0"/>
                <a:cs typeface="Arial" panose="020B0604020202020204" pitchFamily="34" charset="0"/>
              </a:rPr>
              <a:t>uture</a:t>
            </a:r>
            <a:r>
              <a:rPr lang="en-GB" sz="2600" b="1" dirty="0">
                <a:solidFill>
                  <a:schemeClr val="bg1"/>
                </a:solidFill>
                <a:latin typeface="Arial" panose="020B0604020202020204" pitchFamily="34" charset="0"/>
                <a:cs typeface="Arial" panose="020B0604020202020204" pitchFamily="34" charset="0"/>
              </a:rPr>
              <a:t> </a:t>
            </a:r>
            <a:r>
              <a:rPr lang="cs-CZ" sz="2600" b="1" dirty="0">
                <a:solidFill>
                  <a:schemeClr val="bg1"/>
                </a:solidFill>
                <a:latin typeface="Arial" panose="020B0604020202020204" pitchFamily="34" charset="0"/>
                <a:cs typeface="Arial" panose="020B0604020202020204" pitchFamily="34" charset="0"/>
              </a:rPr>
              <a:t>P</a:t>
            </a:r>
            <a:r>
              <a:rPr lang="en-GB" sz="2600" b="1" dirty="0" err="1">
                <a:solidFill>
                  <a:schemeClr val="bg1"/>
                </a:solidFill>
                <a:latin typeface="Arial" panose="020B0604020202020204" pitchFamily="34" charset="0"/>
                <a:cs typeface="Arial" panose="020B0604020202020204" pitchFamily="34" charset="0"/>
              </a:rPr>
              <a:t>rospects</a:t>
            </a:r>
            <a:r>
              <a:rPr lang="cs-CZ" sz="2600" b="1" dirty="0">
                <a:solidFill>
                  <a:schemeClr val="bg1"/>
                </a:solidFill>
                <a:latin typeface="Arial" panose="020B0604020202020204" pitchFamily="34" charset="0"/>
                <a:cs typeface="Arial" panose="020B0604020202020204" pitchFamily="34" charset="0"/>
              </a:rPr>
              <a:t> -T</a:t>
            </a:r>
            <a:r>
              <a:rPr lang="en-US" sz="2600" b="1" dirty="0">
                <a:solidFill>
                  <a:schemeClr val="bg1"/>
                </a:solidFill>
                <a:latin typeface="Arial" panose="020B0604020202020204" pitchFamily="34" charset="0"/>
                <a:cs typeface="Arial" panose="020B0604020202020204" pitchFamily="34" charset="0"/>
              </a:rPr>
              <a:t>he 2018 Nuclear Posture Review</a:t>
            </a:r>
            <a:r>
              <a:rPr lang="cs-CZ" sz="2600" b="1" dirty="0">
                <a:solidFill>
                  <a:schemeClr val="bg1"/>
                </a:solidFill>
                <a:latin typeface="Arial" panose="020B0604020202020204" pitchFamily="34" charset="0"/>
                <a:cs typeface="Arial" panose="020B0604020202020204" pitchFamily="34" charset="0"/>
              </a:rPr>
              <a:t> (NPR)</a:t>
            </a:r>
            <a:endParaRPr lang="en-US" sz="2600"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254977" y="2638044"/>
            <a:ext cx="4176346" cy="3762756"/>
          </a:xfrm>
        </p:spPr>
        <p:txBody>
          <a:bodyPr>
            <a:normAutofit/>
          </a:bodyPr>
          <a:lstStyle/>
          <a:p>
            <a:pPr>
              <a:buNone/>
            </a:pPr>
            <a:r>
              <a:rPr lang="cs-CZ"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The 2018 NPR reflects </a:t>
            </a:r>
            <a:r>
              <a:rPr lang="en-US" sz="2000" dirty="0" err="1">
                <a:solidFill>
                  <a:schemeClr val="bg1"/>
                </a:solidFill>
                <a:latin typeface="Arial" panose="020B0604020202020204" pitchFamily="34" charset="0"/>
                <a:cs typeface="Arial" panose="020B0604020202020204" pitchFamily="34" charset="0"/>
              </a:rPr>
              <a:t>th</a:t>
            </a:r>
            <a:r>
              <a:rPr lang="cs-CZ" sz="2000" dirty="0">
                <a:solidFill>
                  <a:schemeClr val="bg1"/>
                </a:solidFill>
                <a:latin typeface="Arial" panose="020B0604020202020204" pitchFamily="34" charset="0"/>
                <a:cs typeface="Arial" panose="020B0604020202020204" pitchFamily="34" charset="0"/>
              </a:rPr>
              <a:t>e </a:t>
            </a:r>
            <a:r>
              <a:rPr lang="en-US" sz="2000" dirty="0">
                <a:solidFill>
                  <a:schemeClr val="bg1"/>
                </a:solidFill>
                <a:latin typeface="Arial" panose="020B0604020202020204" pitchFamily="34" charset="0"/>
                <a:cs typeface="Arial" panose="020B0604020202020204" pitchFamily="34" charset="0"/>
              </a:rPr>
              <a:t>president</a:t>
            </a:r>
            <a:r>
              <a:rPr lang="cs-CZ"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s priority to </a:t>
            </a:r>
            <a:r>
              <a:rPr lang="en-US" sz="2000" dirty="0">
                <a:solidFill>
                  <a:srgbClr val="FF0000"/>
                </a:solidFill>
                <a:latin typeface="Arial" panose="020B0604020202020204" pitchFamily="34" charset="0"/>
                <a:cs typeface="Arial" panose="020B0604020202020204" pitchFamily="34" charset="0"/>
              </a:rPr>
              <a:t>put America first</a:t>
            </a:r>
            <a:r>
              <a:rPr lang="cs-CZ" sz="2000" dirty="0">
                <a:solidFill>
                  <a:schemeClr val="bg1"/>
                </a:solidFill>
                <a:latin typeface="Arial" panose="020B0604020202020204" pitchFamily="34" charset="0"/>
                <a:cs typeface="Arial" panose="020B0604020202020204" pitchFamily="34" charset="0"/>
              </a:rPr>
              <a:t>…</a:t>
            </a:r>
          </a:p>
          <a:p>
            <a:pPr>
              <a:buNone/>
            </a:pPr>
            <a:endParaRPr lang="cs-CZ" sz="2000" dirty="0">
              <a:solidFill>
                <a:schemeClr val="bg1"/>
              </a:solidFill>
              <a:latin typeface="Arial" panose="020B0604020202020204" pitchFamily="34" charset="0"/>
              <a:cs typeface="Arial" panose="020B0604020202020204" pitchFamily="34" charset="0"/>
            </a:endParaRPr>
          </a:p>
          <a:p>
            <a:pPr>
              <a:buNone/>
            </a:pPr>
            <a:r>
              <a:rPr lang="cs-CZ"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The potential threat of </a:t>
            </a:r>
            <a:r>
              <a:rPr lang="en-US" sz="2000" dirty="0">
                <a:solidFill>
                  <a:srgbClr val="FF0000"/>
                </a:solidFill>
                <a:latin typeface="Arial" panose="020B0604020202020204" pitchFamily="34" charset="0"/>
                <a:cs typeface="Arial" panose="020B0604020202020204" pitchFamily="34" charset="0"/>
              </a:rPr>
              <a:t>non-state actors</a:t>
            </a:r>
            <a:r>
              <a:rPr lang="en-US" sz="2000" dirty="0">
                <a:solidFill>
                  <a:schemeClr val="bg1"/>
                </a:solidFill>
                <a:latin typeface="Arial" panose="020B0604020202020204" pitchFamily="34" charset="0"/>
                <a:cs typeface="Arial" panose="020B0604020202020204" pitchFamily="34" charset="0"/>
              </a:rPr>
              <a:t> getting their hands on a nuclear weapon remains at the front of all of our minds. </a:t>
            </a:r>
            <a:endParaRPr lang="cs-CZ" sz="2000" dirty="0">
              <a:solidFill>
                <a:schemeClr val="bg1"/>
              </a:solidFill>
              <a:latin typeface="Arial" panose="020B0604020202020204" pitchFamily="34" charset="0"/>
              <a:cs typeface="Arial" panose="020B0604020202020204" pitchFamily="34" charset="0"/>
            </a:endParaRPr>
          </a:p>
          <a:p>
            <a:pPr>
              <a:buNone/>
            </a:pPr>
            <a:r>
              <a:rPr lang="cs-CZ" sz="2000" dirty="0">
                <a:solidFill>
                  <a:schemeClr val="bg1"/>
                </a:solidFill>
                <a:latin typeface="Arial" panose="020B0604020202020204" pitchFamily="34" charset="0"/>
                <a:cs typeface="Arial" panose="020B0604020202020204" pitchFamily="34" charset="0"/>
              </a:rPr>
              <a:t>	</a:t>
            </a:r>
            <a:r>
              <a:rPr lang="cs-CZ" sz="1600" dirty="0">
                <a:solidFill>
                  <a:schemeClr val="bg1"/>
                </a:solidFill>
                <a:latin typeface="Arial" panose="020B0604020202020204" pitchFamily="34" charset="0"/>
                <a:cs typeface="Arial" panose="020B0604020202020204" pitchFamily="34" charset="0"/>
              </a:rPr>
              <a:t>( </a:t>
            </a:r>
            <a:r>
              <a:rPr lang="cs-CZ" sz="1600" dirty="0" err="1">
                <a:solidFill>
                  <a:schemeClr val="bg1"/>
                </a:solidFill>
                <a:latin typeface="Arial" panose="020B0604020202020204" pitchFamily="34" charset="0"/>
                <a:cs typeface="Arial" panose="020B0604020202020204" pitchFamily="34" charset="0"/>
              </a:rPr>
              <a:t>Under</a:t>
            </a:r>
            <a:r>
              <a:rPr lang="cs-CZ" sz="1600" dirty="0">
                <a:solidFill>
                  <a:schemeClr val="bg1"/>
                </a:solidFill>
                <a:latin typeface="Arial" panose="020B0604020202020204" pitchFamily="34" charset="0"/>
                <a:cs typeface="Arial" panose="020B0604020202020204" pitchFamily="34" charset="0"/>
              </a:rPr>
              <a:t> </a:t>
            </a:r>
            <a:r>
              <a:rPr lang="cs-CZ" sz="1600" dirty="0" err="1">
                <a:solidFill>
                  <a:schemeClr val="bg1"/>
                </a:solidFill>
                <a:latin typeface="Arial" panose="020B0604020202020204" pitchFamily="34" charset="0"/>
                <a:cs typeface="Arial" panose="020B0604020202020204" pitchFamily="34" charset="0"/>
              </a:rPr>
              <a:t>Secretary</a:t>
            </a:r>
            <a:r>
              <a:rPr lang="cs-CZ" sz="1600" dirty="0">
                <a:solidFill>
                  <a:schemeClr val="bg1"/>
                </a:solidFill>
                <a:latin typeface="Arial" panose="020B0604020202020204" pitchFamily="34" charset="0"/>
                <a:cs typeface="Arial" panose="020B0604020202020204" pitchFamily="34" charset="0"/>
              </a:rPr>
              <a:t> </a:t>
            </a:r>
            <a:r>
              <a:rPr lang="cs-CZ" sz="1600" dirty="0" err="1">
                <a:solidFill>
                  <a:schemeClr val="bg1"/>
                </a:solidFill>
                <a:latin typeface="Arial" panose="020B0604020202020204" pitchFamily="34" charset="0"/>
                <a:cs typeface="Arial" panose="020B0604020202020204" pitchFamily="34" charset="0"/>
              </a:rPr>
              <a:t>of</a:t>
            </a:r>
            <a:r>
              <a:rPr lang="cs-CZ" sz="1600" dirty="0">
                <a:solidFill>
                  <a:schemeClr val="bg1"/>
                </a:solidFill>
                <a:latin typeface="Arial" panose="020B0604020202020204" pitchFamily="34" charset="0"/>
                <a:cs typeface="Arial" panose="020B0604020202020204" pitchFamily="34" charset="0"/>
              </a:rPr>
              <a:t> </a:t>
            </a:r>
            <a:r>
              <a:rPr lang="cs-CZ" sz="1600" dirty="0" err="1">
                <a:solidFill>
                  <a:schemeClr val="bg1"/>
                </a:solidFill>
                <a:latin typeface="Arial" panose="020B0604020202020204" pitchFamily="34" charset="0"/>
                <a:cs typeface="Arial" panose="020B0604020202020204" pitchFamily="34" charset="0"/>
              </a:rPr>
              <a:t>State</a:t>
            </a:r>
            <a:r>
              <a:rPr lang="cs-CZ" sz="1600" dirty="0">
                <a:solidFill>
                  <a:schemeClr val="bg1"/>
                </a:solidFill>
                <a:latin typeface="Arial" panose="020B0604020202020204" pitchFamily="34" charset="0"/>
                <a:cs typeface="Arial" panose="020B0604020202020204" pitchFamily="34" charset="0"/>
              </a:rPr>
              <a:t> </a:t>
            </a:r>
            <a:r>
              <a:rPr lang="cs-CZ" sz="1600" dirty="0" err="1">
                <a:solidFill>
                  <a:schemeClr val="bg1"/>
                </a:solidFill>
                <a:latin typeface="Arial" panose="020B0604020202020204" pitchFamily="34" charset="0"/>
                <a:cs typeface="Arial" panose="020B0604020202020204" pitchFamily="34" charset="0"/>
              </a:rPr>
              <a:t>for</a:t>
            </a:r>
            <a:r>
              <a:rPr lang="cs-CZ" sz="1600" dirty="0">
                <a:solidFill>
                  <a:schemeClr val="bg1"/>
                </a:solidFill>
                <a:latin typeface="Arial" panose="020B0604020202020204" pitchFamily="34" charset="0"/>
                <a:cs typeface="Arial" panose="020B0604020202020204" pitchFamily="34" charset="0"/>
              </a:rPr>
              <a:t> </a:t>
            </a:r>
            <a:r>
              <a:rPr lang="cs-CZ" sz="1600" dirty="0" err="1">
                <a:solidFill>
                  <a:schemeClr val="bg1"/>
                </a:solidFill>
                <a:latin typeface="Arial" panose="020B0604020202020204" pitchFamily="34" charset="0"/>
                <a:cs typeface="Arial" panose="020B0604020202020204" pitchFamily="34" charset="0"/>
              </a:rPr>
              <a:t>Political</a:t>
            </a:r>
            <a:r>
              <a:rPr lang="cs-CZ" sz="1600" dirty="0">
                <a:solidFill>
                  <a:schemeClr val="bg1"/>
                </a:solidFill>
                <a:latin typeface="Arial" panose="020B0604020202020204" pitchFamily="34" charset="0"/>
                <a:cs typeface="Arial" panose="020B0604020202020204" pitchFamily="34" charset="0"/>
              </a:rPr>
              <a:t> </a:t>
            </a:r>
            <a:r>
              <a:rPr lang="cs-CZ" sz="1600" dirty="0" err="1">
                <a:solidFill>
                  <a:schemeClr val="bg1"/>
                </a:solidFill>
                <a:latin typeface="Arial" panose="020B0604020202020204" pitchFamily="34" charset="0"/>
                <a:cs typeface="Arial" panose="020B0604020202020204" pitchFamily="34" charset="0"/>
              </a:rPr>
              <a:t>Affair</a:t>
            </a:r>
            <a:r>
              <a:rPr lang="cs-CZ" sz="1600" dirty="0">
                <a:solidFill>
                  <a:schemeClr val="bg1"/>
                </a:solidFill>
                <a:latin typeface="Arial" panose="020B0604020202020204" pitchFamily="34" charset="0"/>
                <a:cs typeface="Arial" panose="020B0604020202020204" pitchFamily="34" charset="0"/>
              </a:rPr>
              <a:t> Thomas Shannon)</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01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Obrázek 8" descr="Obsah obrázku kniha, text&#10;&#10;Popis vygenerován s velmi vysokou mírou spolehlivosti">
            <a:extLst>
              <a:ext uri="{FF2B5EF4-FFF2-40B4-BE49-F238E27FC236}">
                <a16:creationId xmlns:a16="http://schemas.microsoft.com/office/drawing/2014/main" id="{1CEB0FC5-48AC-43AD-AD86-752797BCA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954919"/>
            <a:ext cx="6250769" cy="4787295"/>
          </a:xfrm>
          <a:prstGeom prst="rect">
            <a:avLst/>
          </a:prstGeom>
        </p:spPr>
      </p:pic>
      <p:sp>
        <p:nvSpPr>
          <p:cNvPr id="2" name="Nadpis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cs-CZ" sz="2800" b="1" dirty="0">
                <a:solidFill>
                  <a:schemeClr val="bg1"/>
                </a:solidFill>
                <a:latin typeface="Arial" panose="020B0604020202020204" pitchFamily="34" charset="0"/>
                <a:cs typeface="Arial" panose="020B0604020202020204" pitchFamily="34" charset="0"/>
              </a:rPr>
              <a:t>U.S. and </a:t>
            </a:r>
            <a:r>
              <a:rPr lang="cs-CZ" sz="2800" b="1" dirty="0" err="1">
                <a:solidFill>
                  <a:schemeClr val="bg1"/>
                </a:solidFill>
                <a:latin typeface="Arial" panose="020B0604020202020204" pitchFamily="34" charset="0"/>
                <a:cs typeface="Arial" panose="020B0604020202020204" pitchFamily="34" charset="0"/>
              </a:rPr>
              <a:t>Future</a:t>
            </a:r>
            <a:r>
              <a:rPr lang="cs-CZ" sz="2800" b="1" dirty="0">
                <a:solidFill>
                  <a:schemeClr val="bg1"/>
                </a:solidFill>
                <a:latin typeface="Arial" panose="020B0604020202020204" pitchFamily="34" charset="0"/>
                <a:cs typeface="Arial" panose="020B0604020202020204" pitchFamily="34" charset="0"/>
              </a:rPr>
              <a:t> </a:t>
            </a:r>
            <a:r>
              <a:rPr lang="cs-CZ" sz="2800" b="1" dirty="0" err="1">
                <a:solidFill>
                  <a:schemeClr val="bg1"/>
                </a:solidFill>
                <a:latin typeface="Arial" panose="020B0604020202020204" pitchFamily="34" charset="0"/>
                <a:cs typeface="Arial" panose="020B0604020202020204" pitchFamily="34" charset="0"/>
              </a:rPr>
              <a:t>Concerns</a:t>
            </a:r>
            <a:endParaRPr lang="en-US" sz="2800" b="1"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328103" y="2529889"/>
            <a:ext cx="4326193" cy="3772588"/>
          </a:xfrm>
        </p:spPr>
        <p:txBody>
          <a:bodyPr>
            <a:normAutofit/>
          </a:bodyPr>
          <a:lstStyle/>
          <a:p>
            <a:r>
              <a:rPr lang="cs-CZ" sz="1400" dirty="0" err="1">
                <a:solidFill>
                  <a:schemeClr val="bg1"/>
                </a:solidFill>
                <a:latin typeface="Arial" panose="020B0604020202020204" pitchFamily="34" charset="0"/>
                <a:cs typeface="Arial" panose="020B0604020202020204" pitchFamily="34" charset="0"/>
              </a:rPr>
              <a:t>Other</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than</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nuclear</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mass</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destruction</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threats</a:t>
            </a:r>
            <a:r>
              <a:rPr lang="cs-CZ" sz="1400" dirty="0">
                <a:solidFill>
                  <a:schemeClr val="bg1"/>
                </a:solidFill>
                <a:latin typeface="Arial" panose="020B0604020202020204" pitchFamily="34" charset="0"/>
                <a:cs typeface="Arial" panose="020B0604020202020204" pitchFamily="34" charset="0"/>
              </a:rPr>
              <a:t>:</a:t>
            </a:r>
          </a:p>
          <a:p>
            <a:pPr>
              <a:buNone/>
            </a:pPr>
            <a:r>
              <a:rPr lang="cs-CZ" sz="1400" dirty="0">
                <a:solidFill>
                  <a:schemeClr val="bg1"/>
                </a:solidFill>
                <a:latin typeface="Arial" panose="020B0604020202020204" pitchFamily="34" charset="0"/>
                <a:cs typeface="Arial" panose="020B0604020202020204" pitchFamily="34" charset="0"/>
              </a:rPr>
              <a:t>	</a:t>
            </a:r>
            <a:r>
              <a:rPr lang="cs-CZ" sz="1400" dirty="0" err="1">
                <a:solidFill>
                  <a:srgbClr val="FF0000"/>
                </a:solidFill>
                <a:latin typeface="Arial" panose="020B0604020202020204" pitchFamily="34" charset="0"/>
                <a:cs typeface="Arial" panose="020B0604020202020204" pitchFamily="34" charset="0"/>
              </a:rPr>
              <a:t>Cyber</a:t>
            </a:r>
            <a:r>
              <a:rPr lang="cs-CZ" sz="1400" dirty="0">
                <a:solidFill>
                  <a:srgbClr val="FF0000"/>
                </a:solidFill>
                <a:latin typeface="Arial" panose="020B0604020202020204" pitchFamily="34" charset="0"/>
                <a:cs typeface="Arial" panose="020B0604020202020204" pitchFamily="34" charset="0"/>
              </a:rPr>
              <a:t> </a:t>
            </a:r>
            <a:r>
              <a:rPr lang="cs-CZ" sz="1400" dirty="0" err="1">
                <a:solidFill>
                  <a:srgbClr val="FF0000"/>
                </a:solidFill>
                <a:latin typeface="Arial" panose="020B0604020202020204" pitchFamily="34" charset="0"/>
                <a:cs typeface="Arial" panose="020B0604020202020204" pitchFamily="34" charset="0"/>
              </a:rPr>
              <a:t>or</a:t>
            </a:r>
            <a:r>
              <a:rPr lang="cs-CZ" sz="1400" dirty="0">
                <a:solidFill>
                  <a:srgbClr val="FF0000"/>
                </a:solidFill>
                <a:latin typeface="Arial" panose="020B0604020202020204" pitchFamily="34" charset="0"/>
                <a:cs typeface="Arial" panose="020B0604020202020204" pitchFamily="34" charset="0"/>
              </a:rPr>
              <a:t> </a:t>
            </a:r>
            <a:r>
              <a:rPr lang="cs-CZ" sz="1400" dirty="0" err="1">
                <a:solidFill>
                  <a:srgbClr val="FF0000"/>
                </a:solidFill>
                <a:latin typeface="Arial" panose="020B0604020202020204" pitchFamily="34" charset="0"/>
                <a:cs typeface="Arial" panose="020B0604020202020204" pitchFamily="34" charset="0"/>
              </a:rPr>
              <a:t>Biological</a:t>
            </a:r>
            <a:r>
              <a:rPr lang="cs-CZ" sz="1400" dirty="0">
                <a:solidFill>
                  <a:srgbClr val="FF0000"/>
                </a:solidFill>
                <a:latin typeface="Arial" panose="020B0604020202020204" pitchFamily="34" charset="0"/>
                <a:cs typeface="Arial" panose="020B0604020202020204" pitchFamily="34" charset="0"/>
              </a:rPr>
              <a:t> </a:t>
            </a:r>
            <a:r>
              <a:rPr lang="cs-CZ" sz="1400" dirty="0" err="1">
                <a:solidFill>
                  <a:srgbClr val="FF0000"/>
                </a:solidFill>
                <a:latin typeface="Arial" panose="020B0604020202020204" pitchFamily="34" charset="0"/>
                <a:cs typeface="Arial" panose="020B0604020202020204" pitchFamily="34" charset="0"/>
              </a:rPr>
              <a:t>Attacks</a:t>
            </a:r>
            <a:r>
              <a:rPr lang="cs-CZ" sz="1400" dirty="0">
                <a:solidFill>
                  <a:srgbClr val="FF0000"/>
                </a:solidFill>
                <a:latin typeface="Arial" panose="020B0604020202020204" pitchFamily="34" charset="0"/>
                <a:cs typeface="Arial" panose="020B0604020202020204" pitchFamily="34" charset="0"/>
              </a:rPr>
              <a:t>. </a:t>
            </a:r>
          </a:p>
          <a:p>
            <a:pPr>
              <a:buNone/>
            </a:pPr>
            <a:r>
              <a:rPr lang="cs-CZ"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Development of new bans and control measures for new</a:t>
            </a:r>
            <a:r>
              <a:rPr lang="cs-CZ"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types of bio-weapons (genetic engineering and so on) </a:t>
            </a:r>
            <a:r>
              <a:rPr lang="en-US" sz="1400" dirty="0">
                <a:solidFill>
                  <a:srgbClr val="FF0000"/>
                </a:solidFill>
                <a:latin typeface="Arial" panose="020B0604020202020204" pitchFamily="34" charset="0"/>
                <a:cs typeface="Arial" panose="020B0604020202020204" pitchFamily="34" charset="0"/>
              </a:rPr>
              <a:t>would be possible </a:t>
            </a:r>
            <a:r>
              <a:rPr lang="en-US" sz="1400" dirty="0">
                <a:solidFill>
                  <a:schemeClr val="bg1"/>
                </a:solidFill>
                <a:latin typeface="Arial" panose="020B0604020202020204" pitchFamily="34" charset="0"/>
                <a:cs typeface="Arial" panose="020B0604020202020204" pitchFamily="34" charset="0"/>
              </a:rPr>
              <a:t>on a multilateral basis only in the</a:t>
            </a:r>
            <a:r>
              <a:rPr lang="cs-CZ"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context of </a:t>
            </a:r>
            <a:r>
              <a:rPr lang="en-US" sz="1400" dirty="0">
                <a:solidFill>
                  <a:srgbClr val="FF0000"/>
                </a:solidFill>
                <a:latin typeface="Arial" panose="020B0604020202020204" pitchFamily="34" charset="0"/>
                <a:cs typeface="Arial" panose="020B0604020202020204" pitchFamily="34" charset="0"/>
              </a:rPr>
              <a:t>cooperation among the major powers</a:t>
            </a:r>
            <a:r>
              <a:rPr lang="en-US" sz="1400" dirty="0">
                <a:solidFill>
                  <a:schemeClr val="bg1"/>
                </a:solidFill>
                <a:latin typeface="Arial" panose="020B0604020202020204" pitchFamily="34" charset="0"/>
                <a:cs typeface="Arial" panose="020B0604020202020204" pitchFamily="34" charset="0"/>
              </a:rPr>
              <a:t>.</a:t>
            </a:r>
            <a:r>
              <a:rPr lang="cs-CZ" sz="1400" dirty="0">
                <a:solidFill>
                  <a:schemeClr val="bg1"/>
                </a:solidFill>
                <a:latin typeface="Arial" panose="020B0604020202020204" pitchFamily="34" charset="0"/>
                <a:cs typeface="Arial" panose="020B0604020202020204" pitchFamily="34" charset="0"/>
              </a:rPr>
              <a:t> 	</a:t>
            </a:r>
          </a:p>
          <a:p>
            <a:pPr>
              <a:buNone/>
            </a:pP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Atlantic</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Council</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Global</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Risks</a:t>
            </a:r>
            <a:r>
              <a:rPr lang="cs-CZ" sz="1400" dirty="0">
                <a:solidFill>
                  <a:schemeClr val="bg1"/>
                </a:solidFill>
                <a:latin typeface="Arial" panose="020B0604020202020204" pitchFamily="34" charset="0"/>
                <a:cs typeface="Arial" panose="020B0604020202020204" pitchFamily="34" charset="0"/>
              </a:rPr>
              <a:t> 2035)</a:t>
            </a:r>
          </a:p>
          <a:p>
            <a:pPr>
              <a:buNone/>
            </a:pPr>
            <a:endParaRPr lang="cs-CZ" sz="1400" dirty="0">
              <a:solidFill>
                <a:schemeClr val="bg1"/>
              </a:solidFill>
              <a:latin typeface="Arial" panose="020B0604020202020204" pitchFamily="34" charset="0"/>
              <a:cs typeface="Arial" panose="020B0604020202020204" pitchFamily="34" charset="0"/>
            </a:endParaRPr>
          </a:p>
          <a:p>
            <a:r>
              <a:rPr lang="cs-CZ" sz="1400" dirty="0" err="1">
                <a:solidFill>
                  <a:schemeClr val="bg1"/>
                </a:solidFill>
                <a:latin typeface="Arial" panose="020B0604020202020204" pitchFamily="34" charset="0"/>
                <a:cs typeface="Arial" panose="020B0604020202020204" pitchFamily="34" charset="0"/>
              </a:rPr>
              <a:t>Nuclear</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weapons</a:t>
            </a:r>
            <a:r>
              <a:rPr lang="cs-CZ" sz="1400" dirty="0">
                <a:solidFill>
                  <a:schemeClr val="bg1"/>
                </a:solidFill>
                <a:latin typeface="Arial" panose="020B0604020202020204" pitchFamily="34" charset="0"/>
                <a:cs typeface="Arial" panose="020B0604020202020204" pitchFamily="34" charset="0"/>
              </a:rPr>
              <a:t> in </a:t>
            </a:r>
            <a:r>
              <a:rPr lang="cs-CZ" sz="1400" dirty="0" err="1">
                <a:solidFill>
                  <a:schemeClr val="bg1"/>
                </a:solidFill>
                <a:latin typeface="Arial" panose="020B0604020202020204" pitchFamily="34" charset="0"/>
                <a:cs typeface="Arial" panose="020B0604020202020204" pitchFamily="34" charset="0"/>
              </a:rPr>
              <a:t>possession</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of</a:t>
            </a:r>
            <a:r>
              <a:rPr lang="cs-CZ" sz="1400" dirty="0">
                <a:solidFill>
                  <a:schemeClr val="bg1"/>
                </a:solidFill>
                <a:latin typeface="Arial" panose="020B0604020202020204" pitchFamily="34" charset="0"/>
                <a:cs typeface="Arial" panose="020B0604020202020204" pitchFamily="34" charset="0"/>
              </a:rPr>
              <a:t> </a:t>
            </a:r>
            <a:r>
              <a:rPr lang="cs-CZ" sz="1400" dirty="0">
                <a:solidFill>
                  <a:srgbClr val="FF0000"/>
                </a:solidFill>
                <a:latin typeface="Arial" panose="020B0604020202020204" pitchFamily="34" charset="0"/>
                <a:cs typeface="Arial" panose="020B0604020202020204" pitchFamily="34" charset="0"/>
              </a:rPr>
              <a:t>non-</a:t>
            </a:r>
            <a:r>
              <a:rPr lang="cs-CZ" sz="1400" dirty="0" err="1">
                <a:solidFill>
                  <a:srgbClr val="FF0000"/>
                </a:solidFill>
                <a:latin typeface="Arial" panose="020B0604020202020204" pitchFamily="34" charset="0"/>
                <a:cs typeface="Arial" panose="020B0604020202020204" pitchFamily="34" charset="0"/>
              </a:rPr>
              <a:t>state</a:t>
            </a:r>
            <a:r>
              <a:rPr lang="cs-CZ" sz="1400" dirty="0">
                <a:solidFill>
                  <a:srgbClr val="FF0000"/>
                </a:solidFill>
                <a:latin typeface="Arial" panose="020B0604020202020204" pitchFamily="34" charset="0"/>
                <a:cs typeface="Arial" panose="020B0604020202020204" pitchFamily="34" charset="0"/>
              </a:rPr>
              <a:t> </a:t>
            </a:r>
            <a:r>
              <a:rPr lang="cs-CZ" sz="1400" dirty="0" err="1">
                <a:solidFill>
                  <a:srgbClr val="FF0000"/>
                </a:solidFill>
                <a:latin typeface="Arial" panose="020B0604020202020204" pitchFamily="34" charset="0"/>
                <a:cs typeface="Arial" panose="020B0604020202020204" pitchFamily="34" charset="0"/>
              </a:rPr>
              <a:t>actors</a:t>
            </a:r>
            <a:r>
              <a:rPr lang="cs-CZ" sz="1400" dirty="0">
                <a:solidFill>
                  <a:schemeClr val="bg1"/>
                </a:solidFill>
                <a:latin typeface="Arial" panose="020B0604020202020204" pitchFamily="34" charset="0"/>
                <a:cs typeface="Arial" panose="020B0604020202020204" pitchFamily="34" charset="0"/>
              </a:rPr>
              <a:t>.</a:t>
            </a:r>
          </a:p>
          <a:p>
            <a:pPr>
              <a:buNone/>
            </a:pPr>
            <a:endParaRPr lang="cs-CZ" sz="1400" dirty="0">
              <a:solidFill>
                <a:schemeClr val="bg1"/>
              </a:solidFill>
              <a:latin typeface="Arial" panose="020B0604020202020204" pitchFamily="34" charset="0"/>
              <a:cs typeface="Arial" panose="020B0604020202020204" pitchFamily="34" charset="0"/>
            </a:endParaRPr>
          </a:p>
          <a:p>
            <a:r>
              <a:rPr lang="cs-CZ" sz="1400" dirty="0" err="1">
                <a:solidFill>
                  <a:schemeClr val="bg1"/>
                </a:solidFill>
                <a:latin typeface="Arial" panose="020B0604020202020204" pitchFamily="34" charset="0"/>
                <a:cs typeface="Arial" panose="020B0604020202020204" pitchFamily="34" charset="0"/>
              </a:rPr>
              <a:t>Further</a:t>
            </a:r>
            <a:r>
              <a:rPr lang="cs-CZ" sz="1400" dirty="0">
                <a:solidFill>
                  <a:schemeClr val="bg1"/>
                </a:solidFill>
                <a:latin typeface="Arial" panose="020B0604020202020204" pitchFamily="34" charset="0"/>
                <a:cs typeface="Arial" panose="020B0604020202020204" pitchFamily="34" charset="0"/>
              </a:rPr>
              <a:t> </a:t>
            </a:r>
            <a:r>
              <a:rPr lang="cs-CZ" sz="1400" dirty="0" err="1">
                <a:solidFill>
                  <a:srgbClr val="FF0000"/>
                </a:solidFill>
                <a:latin typeface="Arial" panose="020B0604020202020204" pitchFamily="34" charset="0"/>
                <a:cs typeface="Arial" panose="020B0604020202020204" pitchFamily="34" charset="0"/>
              </a:rPr>
              <a:t>division</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between</a:t>
            </a:r>
            <a:r>
              <a:rPr lang="cs-CZ" sz="1400" dirty="0">
                <a:solidFill>
                  <a:schemeClr val="bg1"/>
                </a:solidFill>
                <a:latin typeface="Arial" panose="020B0604020202020204" pitchFamily="34" charset="0"/>
                <a:cs typeface="Arial" panose="020B0604020202020204" pitchFamily="34" charset="0"/>
              </a:rPr>
              <a:t> U.S. and </a:t>
            </a:r>
            <a:r>
              <a:rPr lang="cs-CZ" sz="1400" dirty="0" err="1">
                <a:solidFill>
                  <a:schemeClr val="bg1"/>
                </a:solidFill>
                <a:latin typeface="Arial" panose="020B0604020202020204" pitchFamily="34" charset="0"/>
                <a:cs typeface="Arial" panose="020B0604020202020204" pitchFamily="34" charset="0"/>
              </a:rPr>
              <a:t>Europe</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over</a:t>
            </a:r>
            <a:r>
              <a:rPr lang="cs-CZ" sz="1400" dirty="0">
                <a:solidFill>
                  <a:schemeClr val="bg1"/>
                </a:solidFill>
                <a:latin typeface="Arial" panose="020B0604020202020204" pitchFamily="34" charset="0"/>
                <a:cs typeface="Arial" panose="020B0604020202020204" pitchFamily="34" charset="0"/>
              </a:rPr>
              <a:t> </a:t>
            </a:r>
            <a:r>
              <a:rPr lang="cs-CZ" sz="1400" dirty="0">
                <a:solidFill>
                  <a:srgbClr val="FF0000"/>
                </a:solidFill>
                <a:latin typeface="Arial" panose="020B0604020202020204" pitchFamily="34" charset="0"/>
                <a:cs typeface="Arial" panose="020B0604020202020204" pitchFamily="34" charset="0"/>
              </a:rPr>
              <a:t>JCPOA</a:t>
            </a:r>
            <a:r>
              <a:rPr lang="cs-CZ" sz="1400"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51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descr="Obsah obrázku text, kniha&#10;&#10;Popis vygenerován s vysokou mírou spolehlivosti">
            <a:extLst>
              <a:ext uri="{FF2B5EF4-FFF2-40B4-BE49-F238E27FC236}">
                <a16:creationId xmlns:a16="http://schemas.microsoft.com/office/drawing/2014/main" id="{6FC81886-D3A2-438D-ACBC-2634A969A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0196" y="492573"/>
            <a:ext cx="5880796" cy="5880796"/>
          </a:xfrm>
          <a:prstGeom prst="rect">
            <a:avLst/>
          </a:prstGeom>
        </p:spPr>
      </p:pic>
      <p:sp>
        <p:nvSpPr>
          <p:cNvPr id="12" name="Rectangle 11">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9D7E5E43-DC72-460E-90BC-9FDF7B058183}"/>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b="1" kern="1200" dirty="0">
                <a:solidFill>
                  <a:srgbClr val="FFFFFF"/>
                </a:solidFill>
                <a:latin typeface="Arial" panose="020B0604020202020204" pitchFamily="34" charset="0"/>
                <a:cs typeface="Arial" panose="020B0604020202020204" pitchFamily="34" charset="0"/>
              </a:rPr>
              <a:t>Thank you for your attention</a:t>
            </a:r>
          </a:p>
        </p:txBody>
      </p:sp>
    </p:spTree>
    <p:extLst>
      <p:ext uri="{BB962C8B-B14F-4D97-AF65-F5344CB8AC3E}">
        <p14:creationId xmlns:p14="http://schemas.microsoft.com/office/powerpoint/2010/main" val="136106339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0D60ECE-8986-45DC-B7FE-EC7699B466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6964194-5878-40D2-8EC0-DDC58387FA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6">
            <a:extLst>
              <a:ext uri="{FF2B5EF4-FFF2-40B4-BE49-F238E27FC236}">
                <a16:creationId xmlns:a16="http://schemas.microsoft.com/office/drawing/2014/main" id="{81BFF1DC-C499-4791-92AF-159A9123B7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2" name="Nadpis 1"/>
          <p:cNvSpPr>
            <a:spLocks noGrp="1"/>
          </p:cNvSpPr>
          <p:nvPr>
            <p:ph type="title"/>
          </p:nvPr>
        </p:nvSpPr>
        <p:spPr>
          <a:xfrm>
            <a:off x="6053668" y="803325"/>
            <a:ext cx="5314536" cy="1325563"/>
          </a:xfrm>
        </p:spPr>
        <p:txBody>
          <a:bodyPr>
            <a:normAutofit/>
          </a:bodyPr>
          <a:lstStyle/>
          <a:p>
            <a:r>
              <a:rPr lang="cs-CZ" b="1" dirty="0" err="1">
                <a:latin typeface="Arial" panose="020B0604020202020204" pitchFamily="34" charset="0"/>
                <a:cs typeface="Arial" panose="020B0604020202020204" pitchFamily="34" charset="0"/>
              </a:rPr>
              <a:t>Sources</a:t>
            </a:r>
            <a:r>
              <a:rPr lang="cs-CZ" b="1" dirty="0">
                <a:latin typeface="Arial" panose="020B0604020202020204" pitchFamily="34" charset="0"/>
                <a:cs typeface="Arial" panose="020B0604020202020204" pitchFamily="34" charset="0"/>
              </a:rPr>
              <a:t>:</a:t>
            </a:r>
            <a:br>
              <a:rPr lang="cs-CZ"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6053667" y="2279018"/>
            <a:ext cx="5314543" cy="3375920"/>
          </a:xfrm>
        </p:spPr>
        <p:txBody>
          <a:bodyPr anchor="t">
            <a:normAutofit/>
          </a:bodyPr>
          <a:lstStyle/>
          <a:p>
            <a:pPr>
              <a:buNone/>
            </a:pPr>
            <a:r>
              <a:rPr lang="cs-CZ" sz="1100">
                <a:latin typeface="Times New Roman" pitchFamily="18" charset="0"/>
                <a:cs typeface="Times New Roman" pitchFamily="18" charset="0"/>
              </a:rPr>
              <a:t>	Gordon P., Malley R. (2018). </a:t>
            </a:r>
            <a:r>
              <a:rPr lang="en-US" sz="1100" i="1">
                <a:latin typeface="Times New Roman" pitchFamily="18" charset="0"/>
                <a:cs typeface="Times New Roman" pitchFamily="18" charset="0"/>
              </a:rPr>
              <a:t>Destroying the Iran Deal While Claiming to Save It</a:t>
            </a:r>
            <a:r>
              <a:rPr lang="cs-CZ" sz="1100">
                <a:latin typeface="Times New Roman" pitchFamily="18" charset="0"/>
                <a:cs typeface="Times New Roman" pitchFamily="18" charset="0"/>
              </a:rPr>
              <a:t>. In The Atlantic. Retrieved from: </a:t>
            </a:r>
            <a:r>
              <a:rPr lang="en-US" sz="1100">
                <a:latin typeface="Times New Roman" pitchFamily="18" charset="0"/>
                <a:cs typeface="Times New Roman" pitchFamily="18" charset="0"/>
                <a:hlinkClick r:id="rId4"/>
              </a:rPr>
              <a:t>https://www.theatlantic.com/international/archive/2018/01/trump-iran-deal-jcpoa/551066/</a:t>
            </a:r>
            <a:r>
              <a:rPr lang="cs-CZ" sz="1100">
                <a:latin typeface="Times New Roman" pitchFamily="18" charset="0"/>
                <a:cs typeface="Times New Roman" pitchFamily="18" charset="0"/>
              </a:rPr>
              <a:t> on April 11, 2018</a:t>
            </a:r>
          </a:p>
          <a:p>
            <a:pPr>
              <a:buNone/>
            </a:pPr>
            <a:endParaRPr lang="cs-CZ" sz="1100">
              <a:latin typeface="Times New Roman" pitchFamily="18" charset="0"/>
              <a:cs typeface="Times New Roman" pitchFamily="18" charset="0"/>
            </a:endParaRPr>
          </a:p>
          <a:p>
            <a:pPr>
              <a:buNone/>
            </a:pPr>
            <a:r>
              <a:rPr lang="cs-CZ" sz="1100">
                <a:latin typeface="Times New Roman" pitchFamily="18" charset="0"/>
                <a:cs typeface="Times New Roman" pitchFamily="18" charset="0"/>
              </a:rPr>
              <a:t>	Senior Administration Official, The White House (2018).</a:t>
            </a:r>
            <a:r>
              <a:rPr lang="en-US" sz="1100" b="1">
                <a:latin typeface="Times New Roman" pitchFamily="18" charset="0"/>
                <a:cs typeface="Times New Roman" pitchFamily="18" charset="0"/>
              </a:rPr>
              <a:t> </a:t>
            </a:r>
            <a:r>
              <a:rPr lang="en-US" sz="1100" i="1">
                <a:latin typeface="Times New Roman" pitchFamily="18" charset="0"/>
                <a:cs typeface="Times New Roman" pitchFamily="18" charset="0"/>
              </a:rPr>
              <a:t>Background Press Call on Iran Sanctions</a:t>
            </a:r>
            <a:r>
              <a:rPr lang="cs-CZ" sz="1100">
                <a:latin typeface="Times New Roman" pitchFamily="18" charset="0"/>
                <a:cs typeface="Times New Roman" pitchFamily="18" charset="0"/>
              </a:rPr>
              <a:t>. Retrived from: </a:t>
            </a:r>
            <a:r>
              <a:rPr lang="cs-CZ" sz="1100">
                <a:latin typeface="Times New Roman" pitchFamily="18" charset="0"/>
                <a:cs typeface="Times New Roman" pitchFamily="18" charset="0"/>
                <a:hlinkClick r:id="rId5"/>
              </a:rPr>
              <a:t>https://www.whitehouse.gov/briefings-statements/background-press-call-iran-sanctions/</a:t>
            </a:r>
            <a:r>
              <a:rPr lang="cs-CZ" sz="1100">
                <a:latin typeface="Times New Roman" pitchFamily="18" charset="0"/>
                <a:cs typeface="Times New Roman" pitchFamily="18" charset="0"/>
              </a:rPr>
              <a:t> on April 11, 2018</a:t>
            </a:r>
          </a:p>
          <a:p>
            <a:pPr>
              <a:buNone/>
            </a:pPr>
            <a:endParaRPr lang="cs-CZ" sz="1100">
              <a:latin typeface="Times New Roman" pitchFamily="18" charset="0"/>
              <a:cs typeface="Times New Roman" pitchFamily="18" charset="0"/>
            </a:endParaRPr>
          </a:p>
          <a:p>
            <a:pPr>
              <a:buNone/>
            </a:pPr>
            <a:r>
              <a:rPr lang="cs-CZ" sz="1100">
                <a:latin typeface="Times New Roman" pitchFamily="18" charset="0"/>
                <a:cs typeface="Times New Roman" pitchFamily="18" charset="0"/>
              </a:rPr>
              <a:t>	CNBC (2018). </a:t>
            </a:r>
            <a:r>
              <a:rPr lang="en-US" sz="1100" i="1">
                <a:latin typeface="Times New Roman" pitchFamily="18" charset="0"/>
                <a:cs typeface="Times New Roman" pitchFamily="18" charset="0"/>
              </a:rPr>
              <a:t>North Korean diplomat heads to Finland for talks ahead of possible summit with US: Report</a:t>
            </a:r>
            <a:r>
              <a:rPr lang="cs-CZ" sz="1100" i="1">
                <a:latin typeface="Times New Roman" pitchFamily="18" charset="0"/>
                <a:cs typeface="Times New Roman" pitchFamily="18" charset="0"/>
              </a:rPr>
              <a:t>. </a:t>
            </a:r>
            <a:r>
              <a:rPr lang="cs-CZ" sz="1100">
                <a:latin typeface="Times New Roman" pitchFamily="18" charset="0"/>
                <a:cs typeface="Times New Roman" pitchFamily="18" charset="0"/>
              </a:rPr>
              <a:t>Retrieved from: </a:t>
            </a:r>
            <a:r>
              <a:rPr lang="cs-CZ" sz="1100">
                <a:latin typeface="Times New Roman" pitchFamily="18" charset="0"/>
                <a:cs typeface="Times New Roman" pitchFamily="18" charset="0"/>
                <a:hlinkClick r:id="rId6"/>
              </a:rPr>
              <a:t>https://www.cnbc.com/2018/03/18/north-korean-diplomat-heads-to-finland-possible-us-north-korea-talks.html</a:t>
            </a:r>
            <a:r>
              <a:rPr lang="cs-CZ" sz="1100">
                <a:latin typeface="Times New Roman" pitchFamily="18" charset="0"/>
                <a:cs typeface="Times New Roman" pitchFamily="18" charset="0"/>
              </a:rPr>
              <a:t> on April, 11, 2018</a:t>
            </a:r>
            <a:endParaRPr lang="en-US" sz="1100">
              <a:latin typeface="Times New Roman" pitchFamily="18" charset="0"/>
              <a:cs typeface="Times New Roman" pitchFamily="18" charset="0"/>
            </a:endParaRPr>
          </a:p>
          <a:p>
            <a:pPr>
              <a:buNone/>
            </a:pPr>
            <a:endParaRPr lang="cs-CZ" sz="1100">
              <a:latin typeface="Times New Roman" pitchFamily="18" charset="0"/>
              <a:cs typeface="Times New Roman" pitchFamily="18" charset="0"/>
            </a:endParaRPr>
          </a:p>
          <a:p>
            <a:pPr>
              <a:buNone/>
            </a:pPr>
            <a:r>
              <a:rPr lang="cs-CZ" sz="1100">
                <a:latin typeface="Times New Roman" pitchFamily="18" charset="0"/>
                <a:cs typeface="Times New Roman" pitchFamily="18" charset="0"/>
              </a:rPr>
              <a:t>	</a:t>
            </a:r>
            <a:r>
              <a:rPr lang="en-US" sz="1100">
                <a:latin typeface="Times New Roman" pitchFamily="18" charset="0"/>
                <a:cs typeface="Times New Roman" pitchFamily="18" charset="0"/>
              </a:rPr>
              <a:t> Atlantic Council,</a:t>
            </a:r>
            <a:r>
              <a:rPr lang="cs-CZ" sz="1100">
                <a:latin typeface="Times New Roman" pitchFamily="18" charset="0"/>
                <a:cs typeface="Times New Roman" pitchFamily="18" charset="0"/>
              </a:rPr>
              <a:t> (2016).</a:t>
            </a:r>
            <a:r>
              <a:rPr lang="en-US" sz="1100">
                <a:latin typeface="Times New Roman" pitchFamily="18" charset="0"/>
                <a:cs typeface="Times New Roman" pitchFamily="18" charset="0"/>
              </a:rPr>
              <a:t> </a:t>
            </a:r>
            <a:r>
              <a:rPr lang="en-US" sz="1100" i="1">
                <a:latin typeface="Times New Roman" pitchFamily="18" charset="0"/>
                <a:cs typeface="Times New Roman" pitchFamily="18" charset="0"/>
              </a:rPr>
              <a:t>Global Risks 2035: The Search for a New Normal</a:t>
            </a:r>
            <a:r>
              <a:rPr lang="cs-CZ" sz="1100" i="1">
                <a:latin typeface="Times New Roman" pitchFamily="18" charset="0"/>
                <a:cs typeface="Times New Roman" pitchFamily="18" charset="0"/>
              </a:rPr>
              <a:t>.</a:t>
            </a:r>
            <a:endParaRPr lang="en-US" sz="1100">
              <a:latin typeface="Times New Roman" pitchFamily="18" charset="0"/>
              <a:cs typeface="Times New Roman" pitchFamily="18" charset="0"/>
            </a:endParaRPr>
          </a:p>
        </p:txBody>
      </p:sp>
    </p:spTree>
    <p:extLst>
      <p:ext uri="{BB962C8B-B14F-4D97-AF65-F5344CB8AC3E}">
        <p14:creationId xmlns:p14="http://schemas.microsoft.com/office/powerpoint/2010/main" val="150435819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0D60ECE-8986-45DC-B7FE-EC7699B466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6964194-5878-40D2-8EC0-DDC58387FA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6">
            <a:extLst>
              <a:ext uri="{FF2B5EF4-FFF2-40B4-BE49-F238E27FC236}">
                <a16:creationId xmlns:a16="http://schemas.microsoft.com/office/drawing/2014/main" id="{3154C139-20F4-4F94-8D69-C2CBB9E156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2" name="Nadpis 1"/>
          <p:cNvSpPr>
            <a:spLocks noGrp="1"/>
          </p:cNvSpPr>
          <p:nvPr>
            <p:ph type="title"/>
          </p:nvPr>
        </p:nvSpPr>
        <p:spPr>
          <a:xfrm>
            <a:off x="6053668" y="803325"/>
            <a:ext cx="5314536" cy="1325563"/>
          </a:xfrm>
        </p:spPr>
        <p:txBody>
          <a:bodyPr>
            <a:normAutofit/>
          </a:bodyPr>
          <a:lstStyle/>
          <a:p>
            <a:r>
              <a:rPr lang="cs-CZ" b="1" dirty="0" err="1">
                <a:latin typeface="Arial" panose="020B0604020202020204" pitchFamily="34" charset="0"/>
                <a:cs typeface="Arial" panose="020B0604020202020204" pitchFamily="34" charset="0"/>
              </a:rPr>
              <a:t>Sources</a:t>
            </a:r>
            <a:r>
              <a:rPr lang="cs-CZ"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6053667" y="2279018"/>
            <a:ext cx="5314543" cy="3375920"/>
          </a:xfrm>
        </p:spPr>
        <p:txBody>
          <a:bodyPr anchor="t">
            <a:normAutofit/>
          </a:bodyPr>
          <a:lstStyle/>
          <a:p>
            <a:pPr>
              <a:buNone/>
            </a:pPr>
            <a:r>
              <a:rPr lang="cs-CZ" sz="1100"/>
              <a:t>	</a:t>
            </a:r>
            <a:r>
              <a:rPr lang="cs-CZ" sz="1100">
                <a:latin typeface="Times New Roman" pitchFamily="18" charset="0"/>
                <a:cs typeface="Times New Roman" pitchFamily="18" charset="0"/>
              </a:rPr>
              <a:t>DeYoung K. (2018). </a:t>
            </a:r>
            <a:r>
              <a:rPr lang="en-US" sz="1100" i="1">
                <a:latin typeface="Times New Roman" pitchFamily="18" charset="0"/>
                <a:cs typeface="Times New Roman" pitchFamily="18" charset="0"/>
              </a:rPr>
              <a:t>Putin speech adds to freeze in U.S.-Russia relations</a:t>
            </a:r>
            <a:r>
              <a:rPr lang="cs-CZ" sz="1100" i="1">
                <a:latin typeface="Times New Roman" pitchFamily="18" charset="0"/>
                <a:cs typeface="Times New Roman" pitchFamily="18" charset="0"/>
              </a:rPr>
              <a:t>. </a:t>
            </a:r>
            <a:r>
              <a:rPr lang="cs-CZ" sz="1100">
                <a:latin typeface="Times New Roman" pitchFamily="18" charset="0"/>
                <a:cs typeface="Times New Roman" pitchFamily="18" charset="0"/>
              </a:rPr>
              <a:t>In the Woshington Post. Retrieved from: </a:t>
            </a:r>
            <a:r>
              <a:rPr lang="cs-CZ" sz="1100">
                <a:latin typeface="Times New Roman" pitchFamily="18" charset="0"/>
                <a:cs typeface="Times New Roman" pitchFamily="18" charset="0"/>
                <a:hlinkClick r:id="rId4"/>
              </a:rPr>
              <a:t>https://www.washingtonpost.com/world/national-security/putin-speech-adds-to-freeze-in-us-russia-relations/2018/03/01/ffab9174-1d8d-11e8-ae5a-16e60e4605f3_story.html?utm_term=.819f8206f4a0</a:t>
            </a:r>
            <a:r>
              <a:rPr lang="cs-CZ" sz="1100">
                <a:latin typeface="Times New Roman" pitchFamily="18" charset="0"/>
                <a:cs typeface="Times New Roman" pitchFamily="18" charset="0"/>
              </a:rPr>
              <a:t> on April 11, 2018</a:t>
            </a:r>
          </a:p>
          <a:p>
            <a:pPr>
              <a:buNone/>
            </a:pPr>
            <a:endParaRPr lang="cs-CZ" sz="1100" i="1">
              <a:latin typeface="Times New Roman" pitchFamily="18" charset="0"/>
              <a:cs typeface="Times New Roman" pitchFamily="18" charset="0"/>
            </a:endParaRPr>
          </a:p>
          <a:p>
            <a:pPr>
              <a:buNone/>
            </a:pPr>
            <a:r>
              <a:rPr lang="cs-CZ" sz="1100" i="1">
                <a:latin typeface="Times New Roman" pitchFamily="18" charset="0"/>
                <a:cs typeface="Times New Roman" pitchFamily="18" charset="0"/>
              </a:rPr>
              <a:t>	</a:t>
            </a:r>
            <a:r>
              <a:rPr lang="cs-CZ" sz="1100">
                <a:latin typeface="Times New Roman" pitchFamily="18" charset="0"/>
                <a:cs typeface="Times New Roman" pitchFamily="18" charset="0"/>
              </a:rPr>
              <a:t>U.S. Department of Defense (2018). </a:t>
            </a:r>
            <a:r>
              <a:rPr lang="en-US" sz="1100" i="1">
                <a:latin typeface="Times New Roman" pitchFamily="18" charset="0"/>
                <a:cs typeface="Times New Roman" pitchFamily="18" charset="0"/>
              </a:rPr>
              <a:t>News Briefing on the 2018 Nuclear Posture Review</a:t>
            </a:r>
            <a:r>
              <a:rPr lang="cs-CZ" sz="1100" i="1">
                <a:latin typeface="Times New Roman" pitchFamily="18" charset="0"/>
                <a:cs typeface="Times New Roman" pitchFamily="18" charset="0"/>
              </a:rPr>
              <a:t>.</a:t>
            </a:r>
            <a:r>
              <a:rPr lang="cs-CZ" sz="1100">
                <a:latin typeface="Times New Roman" pitchFamily="18" charset="0"/>
                <a:cs typeface="Times New Roman" pitchFamily="18" charset="0"/>
              </a:rPr>
              <a:t> Retrieved from: </a:t>
            </a:r>
            <a:r>
              <a:rPr lang="cs-CZ" sz="1100">
                <a:latin typeface="Times New Roman" pitchFamily="18" charset="0"/>
                <a:cs typeface="Times New Roman" pitchFamily="18" charset="0"/>
                <a:hlinkClick r:id="rId5"/>
              </a:rPr>
              <a:t>https://www.defense.gov/News/Transcripts/Transcript-View/Article/1431945/news-briefing-on-the-2018-nuclear-posture-review/</a:t>
            </a:r>
            <a:r>
              <a:rPr lang="cs-CZ" sz="1100">
                <a:latin typeface="Times New Roman" pitchFamily="18" charset="0"/>
                <a:cs typeface="Times New Roman" pitchFamily="18" charset="0"/>
              </a:rPr>
              <a:t> on April 11, 2018</a:t>
            </a:r>
            <a:endParaRPr lang="en-US" sz="1100">
              <a:latin typeface="Times New Roman" pitchFamily="18" charset="0"/>
              <a:cs typeface="Times New Roman" pitchFamily="18" charset="0"/>
            </a:endParaRPr>
          </a:p>
          <a:p>
            <a:pPr>
              <a:buNone/>
            </a:pPr>
            <a:endParaRPr lang="cs-CZ" sz="1100">
              <a:latin typeface="Times New Roman" pitchFamily="18" charset="0"/>
              <a:cs typeface="Times New Roman" pitchFamily="18" charset="0"/>
            </a:endParaRPr>
          </a:p>
          <a:p>
            <a:pPr>
              <a:buNone/>
            </a:pPr>
            <a:r>
              <a:rPr lang="cs-CZ" sz="1100">
                <a:latin typeface="Times New Roman" pitchFamily="18" charset="0"/>
                <a:cs typeface="Times New Roman" pitchFamily="18" charset="0"/>
              </a:rPr>
              <a:t>	</a:t>
            </a:r>
            <a:r>
              <a:rPr lang="en-US" sz="1100">
                <a:latin typeface="Times New Roman" pitchFamily="18" charset="0"/>
                <a:cs typeface="Times New Roman" pitchFamily="18" charset="0"/>
              </a:rPr>
              <a:t>Wicket</a:t>
            </a:r>
            <a:r>
              <a:rPr lang="cs-CZ" sz="1100">
                <a:latin typeface="Times New Roman" pitchFamily="18" charset="0"/>
                <a:cs typeface="Times New Roman" pitchFamily="18" charset="0"/>
              </a:rPr>
              <a:t> X. (2018).</a:t>
            </a:r>
            <a:r>
              <a:rPr lang="en-US" sz="1100">
                <a:latin typeface="Times New Roman" pitchFamily="18" charset="0"/>
                <a:cs typeface="Times New Roman" pitchFamily="18" charset="0"/>
              </a:rPr>
              <a:t> </a:t>
            </a:r>
            <a:r>
              <a:rPr lang="en-US" sz="1100" i="1">
                <a:latin typeface="Times New Roman" pitchFamily="18" charset="0"/>
                <a:cs typeface="Times New Roman" pitchFamily="18" charset="0"/>
              </a:rPr>
              <a:t>Transatlantic Relations: Converging or Diverging?</a:t>
            </a:r>
          </a:p>
          <a:p>
            <a:pPr>
              <a:buNone/>
            </a:pPr>
            <a:r>
              <a:rPr lang="cs-CZ" sz="1100">
                <a:latin typeface="Times New Roman" pitchFamily="18" charset="0"/>
                <a:cs typeface="Times New Roman" pitchFamily="18" charset="0"/>
              </a:rPr>
              <a:t>	</a:t>
            </a:r>
            <a:r>
              <a:rPr lang="en-US" sz="1100">
                <a:latin typeface="Times New Roman" pitchFamily="18" charset="0"/>
                <a:cs typeface="Times New Roman" pitchFamily="18" charset="0"/>
              </a:rPr>
              <a:t>House</a:t>
            </a:r>
            <a:r>
              <a:rPr lang="cs-CZ" sz="1100">
                <a:latin typeface="Times New Roman" pitchFamily="18" charset="0"/>
                <a:cs typeface="Times New Roman" pitchFamily="18" charset="0"/>
              </a:rPr>
              <a:t> C.</a:t>
            </a:r>
            <a:r>
              <a:rPr lang="en-US" sz="1100">
                <a:latin typeface="Times New Roman" pitchFamily="18" charset="0"/>
                <a:cs typeface="Times New Roman" pitchFamily="18" charset="0"/>
              </a:rPr>
              <a:t> Report: </a:t>
            </a:r>
            <a:r>
              <a:rPr lang="en-US" sz="1100" i="1">
                <a:latin typeface="Times New Roman" pitchFamily="18" charset="0"/>
                <a:cs typeface="Times New Roman" pitchFamily="18" charset="0"/>
              </a:rPr>
              <a:t>US and the Americas Programme</a:t>
            </a:r>
            <a:r>
              <a:rPr lang="cs-CZ" sz="1100">
                <a:latin typeface="Times New Roman" pitchFamily="18" charset="0"/>
                <a:cs typeface="Times New Roman" pitchFamily="18" charset="0"/>
              </a:rPr>
              <a:t>. </a:t>
            </a:r>
            <a:endParaRPr lang="en-US" sz="1100">
              <a:latin typeface="Times New Roman" pitchFamily="18" charset="0"/>
              <a:cs typeface="Times New Roman" pitchFamily="18" charset="0"/>
            </a:endParaRPr>
          </a:p>
        </p:txBody>
      </p:sp>
    </p:spTree>
    <p:extLst>
      <p:ext uri="{BB962C8B-B14F-4D97-AF65-F5344CB8AC3E}">
        <p14:creationId xmlns:p14="http://schemas.microsoft.com/office/powerpoint/2010/main" val="19895423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B38F72-8FC4-4001-8C67-FA6B86DEC7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01797C02-8AC7-497D-BE1C-CF2176E2C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214" y="640082"/>
            <a:ext cx="4571998" cy="5577838"/>
          </a:xfrm>
          <a:prstGeom prst="rect">
            <a:avLst/>
          </a:prstGeom>
          <a:effectLst/>
        </p:spPr>
      </p:pic>
      <p:sp>
        <p:nvSpPr>
          <p:cNvPr id="2" name="Nadpis 1">
            <a:extLst>
              <a:ext uri="{FF2B5EF4-FFF2-40B4-BE49-F238E27FC236}">
                <a16:creationId xmlns:a16="http://schemas.microsoft.com/office/drawing/2014/main" id="{26C09D19-8DF7-4D45-A7FC-56E8C91BFF12}"/>
              </a:ext>
            </a:extLst>
          </p:cNvPr>
          <p:cNvSpPr>
            <a:spLocks noGrp="1"/>
          </p:cNvSpPr>
          <p:nvPr>
            <p:ph type="title"/>
          </p:nvPr>
        </p:nvSpPr>
        <p:spPr>
          <a:xfrm>
            <a:off x="648929" y="629266"/>
            <a:ext cx="3667039" cy="1676603"/>
          </a:xfrm>
          <a:ln w="19050">
            <a:solidFill>
              <a:schemeClr val="tx1"/>
            </a:solidFill>
          </a:ln>
          <a:effectLst>
            <a:softEdge rad="0"/>
          </a:effectLst>
        </p:spPr>
        <p:txBody>
          <a:bodyPr>
            <a:normAutofit/>
          </a:bodyPr>
          <a:lstStyle/>
          <a:p>
            <a:pPr algn="ctr"/>
            <a:r>
              <a:rPr lang="en-US" sz="3600" b="1" dirty="0">
                <a:latin typeface="Arial" panose="020B0604020202020204" pitchFamily="34" charset="0"/>
                <a:cs typeface="Arial" panose="020B0604020202020204" pitchFamily="34" charset="0"/>
              </a:rPr>
              <a:t>Types of Proliferation</a:t>
            </a:r>
            <a:endParaRPr lang="cs-CZ" sz="3600" b="1"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094F0942-5E42-4DD7-B71C-AEABF8742118}"/>
              </a:ext>
            </a:extLst>
          </p:cNvPr>
          <p:cNvSpPr>
            <a:spLocks noGrp="1"/>
          </p:cNvSpPr>
          <p:nvPr>
            <p:ph idx="1"/>
          </p:nvPr>
        </p:nvSpPr>
        <p:spPr>
          <a:xfrm>
            <a:off x="648931" y="2438401"/>
            <a:ext cx="3667036" cy="3779520"/>
          </a:xfrm>
        </p:spPr>
        <p:txBody>
          <a:bodyPr>
            <a:normAutofit/>
          </a:bodyPr>
          <a:lstStyle/>
          <a:p>
            <a:r>
              <a:rPr lang="en-US" sz="1800" b="1" dirty="0">
                <a:latin typeface="Arial" panose="020B0604020202020204" pitchFamily="34" charset="0"/>
                <a:cs typeface="Arial" panose="020B0604020202020204" pitchFamily="34" charset="0"/>
              </a:rPr>
              <a:t>Horizontal</a:t>
            </a:r>
            <a:r>
              <a:rPr lang="en-US" sz="1800" dirty="0">
                <a:latin typeface="Arial" panose="020B0604020202020204" pitchFamily="34" charset="0"/>
                <a:cs typeface="Arial" panose="020B0604020202020204" pitchFamily="34" charset="0"/>
              </a:rPr>
              <a:t> – more actors acquire military nuclear capabilities </a:t>
            </a:r>
            <a:endParaRPr lang="cs-CZ"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Vertical</a:t>
            </a:r>
            <a:r>
              <a:rPr lang="en-US" sz="1800" dirty="0">
                <a:latin typeface="Arial" panose="020B0604020202020204" pitchFamily="34" charset="0"/>
                <a:cs typeface="Arial" panose="020B0604020202020204" pitchFamily="34" charset="0"/>
              </a:rPr>
              <a:t> – increase in size of nuclear arsenal, improvement of effectivity (of both weapons and means of delivery), development of new types of weapons or means of delivery</a:t>
            </a:r>
            <a:endParaRPr lang="cs-C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145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CA3EF98F-A73D-40DE-ABDE-74424740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458" y="643467"/>
            <a:ext cx="4179378" cy="5410199"/>
          </a:xfrm>
          <a:prstGeom prst="rect">
            <a:avLst/>
          </a:prstGeom>
        </p:spPr>
      </p:pic>
      <p:sp>
        <p:nvSpPr>
          <p:cNvPr id="2" name="Nadpis 1">
            <a:extLst>
              <a:ext uri="{FF2B5EF4-FFF2-40B4-BE49-F238E27FC236}">
                <a16:creationId xmlns:a16="http://schemas.microsoft.com/office/drawing/2014/main" id="{CE52F07B-A45B-473E-8974-E8CF2852F9B6}"/>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cs-CZ" sz="2800" b="1">
                <a:solidFill>
                  <a:schemeClr val="bg1"/>
                </a:solidFill>
                <a:latin typeface="Arial" panose="020B0604020202020204" pitchFamily="34" charset="0"/>
                <a:cs typeface="Arial" panose="020B0604020202020204" pitchFamily="34" charset="0"/>
              </a:rPr>
              <a:t>USA and </a:t>
            </a:r>
            <a:r>
              <a:rPr lang="en-US" sz="2800" b="1">
                <a:solidFill>
                  <a:schemeClr val="bg1"/>
                </a:solidFill>
                <a:latin typeface="Arial" panose="020B0604020202020204" pitchFamily="34" charset="0"/>
                <a:cs typeface="Arial" panose="020B0604020202020204" pitchFamily="34" charset="0"/>
              </a:rPr>
              <a:t>Nuclear Proliferation</a:t>
            </a:r>
            <a:endParaRPr lang="cs-CZ" sz="2800" b="1">
              <a:solidFill>
                <a:schemeClr val="bg1"/>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AFF32E65-8C48-419D-AC5F-57D09B74E69E}"/>
              </a:ext>
            </a:extLst>
          </p:cNvPr>
          <p:cNvSpPr>
            <a:spLocks noGrp="1"/>
          </p:cNvSpPr>
          <p:nvPr>
            <p:ph idx="1"/>
          </p:nvPr>
        </p:nvSpPr>
        <p:spPr>
          <a:xfrm>
            <a:off x="643468" y="2638044"/>
            <a:ext cx="3363974" cy="3415622"/>
          </a:xfrm>
        </p:spPr>
        <p:txBody>
          <a:bodyPr>
            <a:normAutofit/>
          </a:bodyPr>
          <a:lstStyle/>
          <a:p>
            <a:r>
              <a:rPr lang="en-US" sz="1300" b="1" dirty="0">
                <a:solidFill>
                  <a:schemeClr val="accent1"/>
                </a:solidFill>
                <a:latin typeface="Arial" panose="020B0604020202020204" pitchFamily="34" charset="0"/>
                <a:cs typeface="Arial" panose="020B0604020202020204" pitchFamily="34" charset="0"/>
              </a:rPr>
              <a:t>The United States always did everything they could to stop proliferation of nuclear weapons!</a:t>
            </a:r>
          </a:p>
          <a:p>
            <a:r>
              <a:rPr lang="en-US" sz="1300" b="1" dirty="0">
                <a:solidFill>
                  <a:srgbClr val="FF0000"/>
                </a:solidFill>
                <a:latin typeface="Arial" panose="020B0604020202020204" pitchFamily="34" charset="0"/>
                <a:cs typeface="Arial" panose="020B0604020202020204" pitchFamily="34" charset="0"/>
              </a:rPr>
              <a:t>US efforts to limit and prevent nuclear proliferation were and still are by great part purely pragmatic!</a:t>
            </a:r>
          </a:p>
          <a:p>
            <a:r>
              <a:rPr lang="en-US" sz="1300" dirty="0">
                <a:solidFill>
                  <a:schemeClr val="bg1"/>
                </a:solidFill>
                <a:latin typeface="Arial" panose="020B0604020202020204" pitchFamily="34" charset="0"/>
                <a:cs typeface="Arial" panose="020B0604020202020204" pitchFamily="34" charset="0"/>
              </a:rPr>
              <a:t>Proliferation of WMDs was and still is viewed by the USA as one of the biggest security threats and risks.</a:t>
            </a:r>
          </a:p>
          <a:p>
            <a:r>
              <a:rPr lang="en-US" sz="1300" dirty="0">
                <a:solidFill>
                  <a:schemeClr val="bg1"/>
                </a:solidFill>
                <a:latin typeface="Arial" panose="020B0604020202020204" pitchFamily="34" charset="0"/>
                <a:cs typeface="Arial" panose="020B0604020202020204" pitchFamily="34" charset="0"/>
              </a:rPr>
              <a:t>It is very hard to imagine scenario in which the USA would be willing to give up their nuclear weapons.</a:t>
            </a:r>
          </a:p>
          <a:p>
            <a:r>
              <a:rPr lang="en-US" sz="1300" dirty="0">
                <a:solidFill>
                  <a:schemeClr val="bg1"/>
                </a:solidFill>
                <a:latin typeface="Arial" panose="020B0604020202020204" pitchFamily="34" charset="0"/>
                <a:cs typeface="Arial" panose="020B0604020202020204" pitchFamily="34" charset="0"/>
              </a:rPr>
              <a:t>At first the US were very reluctant to help their allies with their own nuclear programs.</a:t>
            </a:r>
          </a:p>
          <a:p>
            <a:pPr marL="0" indent="0">
              <a:buNone/>
            </a:pPr>
            <a:endParaRPr lang="cs-CZ" sz="1300" dirty="0">
              <a:solidFill>
                <a:schemeClr val="bg1"/>
              </a:solidFill>
            </a:endParaRPr>
          </a:p>
        </p:txBody>
      </p:sp>
    </p:spTree>
    <p:extLst>
      <p:ext uri="{BB962C8B-B14F-4D97-AF65-F5344CB8AC3E}">
        <p14:creationId xmlns:p14="http://schemas.microsoft.com/office/powerpoint/2010/main" val="340292905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E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a:extLst>
              <a:ext uri="{FF2B5EF4-FFF2-40B4-BE49-F238E27FC236}">
                <a16:creationId xmlns:a16="http://schemas.microsoft.com/office/drawing/2014/main" id="{3742FF46-F538-4CB0-A140-EF4D4B686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504462"/>
            <a:ext cx="7188199" cy="3845686"/>
          </a:xfrm>
          <a:prstGeom prst="rect">
            <a:avLst/>
          </a:prstGeom>
        </p:spPr>
      </p:pic>
      <p:sp>
        <p:nvSpPr>
          <p:cNvPr id="2" name="Nadpis 1">
            <a:extLst>
              <a:ext uri="{FF2B5EF4-FFF2-40B4-BE49-F238E27FC236}">
                <a16:creationId xmlns:a16="http://schemas.microsoft.com/office/drawing/2014/main" id="{A0D84D03-DDAF-4709-8E68-8988CA0E502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Arial" panose="020B0604020202020204" pitchFamily="34" charset="0"/>
                <a:cs typeface="Arial" panose="020B0604020202020204" pitchFamily="34" charset="0"/>
              </a:rPr>
              <a:t>Countries with nuclear weapons</a:t>
            </a:r>
          </a:p>
        </p:txBody>
      </p:sp>
    </p:spTree>
    <p:extLst>
      <p:ext uri="{BB962C8B-B14F-4D97-AF65-F5344CB8AC3E}">
        <p14:creationId xmlns:p14="http://schemas.microsoft.com/office/powerpoint/2010/main" val="57406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56C20283-73E0-40EC-8AD8-057F581F64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ázek 6">
            <a:extLst>
              <a:ext uri="{FF2B5EF4-FFF2-40B4-BE49-F238E27FC236}">
                <a16:creationId xmlns:a16="http://schemas.microsoft.com/office/drawing/2014/main" id="{58D42676-056F-4C84-8BD6-B0CAA77F4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2144026"/>
            <a:ext cx="3425957" cy="2569467"/>
          </a:xfrm>
          <a:prstGeom prst="rect">
            <a:avLst/>
          </a:prstGeom>
        </p:spPr>
      </p:pic>
      <p:sp>
        <p:nvSpPr>
          <p:cNvPr id="2" name="Nadpis 1">
            <a:extLst>
              <a:ext uri="{FF2B5EF4-FFF2-40B4-BE49-F238E27FC236}">
                <a16:creationId xmlns:a16="http://schemas.microsoft.com/office/drawing/2014/main" id="{3A73BFBF-C78D-4B8B-A071-FB4EBB7984A8}"/>
              </a:ext>
            </a:extLst>
          </p:cNvPr>
          <p:cNvSpPr>
            <a:spLocks noGrp="1"/>
          </p:cNvSpPr>
          <p:nvPr>
            <p:ph type="title"/>
          </p:nvPr>
        </p:nvSpPr>
        <p:spPr>
          <a:xfrm>
            <a:off x="4384039" y="365125"/>
            <a:ext cx="7164493" cy="1325563"/>
          </a:xfrm>
        </p:spPr>
        <p:txBody>
          <a:bodyPr>
            <a:normAutofit/>
          </a:bodyPr>
          <a:lstStyle/>
          <a:p>
            <a:r>
              <a:rPr lang="en-US" b="1" dirty="0">
                <a:latin typeface="Arial" panose="020B0604020202020204" pitchFamily="34" charset="0"/>
                <a:cs typeface="Arial" panose="020B0604020202020204" pitchFamily="34" charset="0"/>
              </a:rPr>
              <a:t>Post WW2 History</a:t>
            </a:r>
            <a:endParaRPr lang="cs-CZ" b="1"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1B1F3099-ADBE-4FCA-BBBC-636D1443741B}"/>
              </a:ext>
            </a:extLst>
          </p:cNvPr>
          <p:cNvSpPr>
            <a:spLocks noGrp="1"/>
          </p:cNvSpPr>
          <p:nvPr>
            <p:ph idx="1"/>
          </p:nvPr>
        </p:nvSpPr>
        <p:spPr>
          <a:xfrm>
            <a:off x="4387515" y="2022601"/>
            <a:ext cx="7161017" cy="4154361"/>
          </a:xfrm>
        </p:spPr>
        <p:txBody>
          <a:bodyPr>
            <a:normAutofit/>
          </a:bodyPr>
          <a:lstStyle/>
          <a:p>
            <a:r>
              <a:rPr lang="en-US" sz="1700" b="1" dirty="0">
                <a:latin typeface="Arial" panose="020B0604020202020204" pitchFamily="34" charset="0"/>
                <a:cs typeface="Arial" panose="020B0604020202020204" pitchFamily="34" charset="0"/>
              </a:rPr>
              <a:t>Baruch Plan </a:t>
            </a:r>
            <a:r>
              <a:rPr lang="en-US" sz="1700" dirty="0">
                <a:latin typeface="Arial" panose="020B0604020202020204" pitchFamily="34" charset="0"/>
                <a:cs typeface="Arial" panose="020B0604020202020204" pitchFamily="34" charset="0"/>
              </a:rPr>
              <a:t>(1946) – Proposal of the USA to give up its nuclear arsenal (only existing in the world at that time) if all other countries will pledge not to develop their own military nuclear capabilities. Peaceful development and use of nuclear energy would be still possible under international régime. Safeguards and control mechanisms to prevent proliferation would be implemented. Sanctions could not be vetoed by any member of UN SC. </a:t>
            </a:r>
            <a:r>
              <a:rPr lang="en-US" sz="1700" b="1" dirty="0">
                <a:solidFill>
                  <a:srgbClr val="FF0000"/>
                </a:solidFill>
                <a:latin typeface="Arial" panose="020B0604020202020204" pitchFamily="34" charset="0"/>
                <a:cs typeface="Arial" panose="020B0604020202020204" pitchFamily="34" charset="0"/>
              </a:rPr>
              <a:t>Proposal was rejected by the Soviet Union. </a:t>
            </a:r>
            <a:r>
              <a:rPr lang="en-US" sz="1700" dirty="0">
                <a:latin typeface="Arial" panose="020B0604020202020204" pitchFamily="34" charset="0"/>
                <a:cs typeface="Arial" panose="020B0604020202020204" pitchFamily="34" charset="0"/>
              </a:rPr>
              <a:t>(Atom Archive n.d.)</a:t>
            </a:r>
          </a:p>
          <a:p>
            <a:endParaRPr lang="en-US" sz="1700"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Atomic Energy Act of 1946 </a:t>
            </a:r>
            <a:r>
              <a:rPr lang="en-US" sz="1700" dirty="0">
                <a:latin typeface="Arial" panose="020B0604020202020204" pitchFamily="34" charset="0"/>
                <a:cs typeface="Arial" panose="020B0604020202020204" pitchFamily="34" charset="0"/>
              </a:rPr>
              <a:t>(McMahon Act) – Control over US nuclear research was placed under civilian supervision</a:t>
            </a:r>
            <a:r>
              <a:rPr lang="en-US" sz="1700" b="1" dirty="0">
                <a:solidFill>
                  <a:srgbClr val="FF0000"/>
                </a:solidFill>
                <a:latin typeface="Arial" panose="020B0604020202020204" pitchFamily="34" charset="0"/>
                <a:cs typeface="Arial" panose="020B0604020202020204" pitchFamily="34" charset="0"/>
              </a:rPr>
              <a:t>. The USA were prohibited to share any information regarding their nuclear program with any other country i</a:t>
            </a:r>
            <a:r>
              <a:rPr lang="en-US" sz="1700" dirty="0">
                <a:latin typeface="Arial" panose="020B0604020202020204" pitchFamily="34" charset="0"/>
                <a:cs typeface="Arial" panose="020B0604020202020204" pitchFamily="34" charset="0"/>
              </a:rPr>
              <a:t>ncluding the UK and Canada which participated on Manhattan Project. (US DOE n.d.)</a:t>
            </a:r>
          </a:p>
          <a:p>
            <a:endParaRPr lang="cs-CZ" sz="1700" dirty="0"/>
          </a:p>
        </p:txBody>
      </p:sp>
    </p:spTree>
    <p:extLst>
      <p:ext uri="{BB962C8B-B14F-4D97-AF65-F5344CB8AC3E}">
        <p14:creationId xmlns:p14="http://schemas.microsoft.com/office/powerpoint/2010/main" val="16575151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E0FA36A-E682-462A-B805-699CBDF03E19}"/>
              </a:ext>
            </a:extLst>
          </p:cNvPr>
          <p:cNvSpPr>
            <a:spLocks noGrp="1"/>
          </p:cNvSpPr>
          <p:nvPr>
            <p:ph type="title"/>
          </p:nvPr>
        </p:nvSpPr>
        <p:spPr>
          <a:xfrm>
            <a:off x="246937" y="462621"/>
            <a:ext cx="4160422" cy="1630176"/>
          </a:xfrm>
          <a:noFill/>
          <a:ln w="19050">
            <a:solidFill>
              <a:schemeClr val="bg1"/>
            </a:solidFill>
          </a:ln>
        </p:spPr>
        <p:txBody>
          <a:bodyPr wrap="square">
            <a:normAutofit/>
          </a:bodyPr>
          <a:lstStyle/>
          <a:p>
            <a:pPr algn="ctr"/>
            <a:r>
              <a:rPr lang="en-US" sz="3200" b="1" dirty="0">
                <a:solidFill>
                  <a:schemeClr val="bg1"/>
                </a:solidFill>
                <a:latin typeface="Arial" panose="020B0604020202020204" pitchFamily="34" charset="0"/>
                <a:cs typeface="Arial" panose="020B0604020202020204" pitchFamily="34" charset="0"/>
              </a:rPr>
              <a:t>“Atoms for Peace”</a:t>
            </a:r>
            <a:endParaRPr lang="cs-CZ" sz="3200" b="1" dirty="0">
              <a:solidFill>
                <a:schemeClr val="bg1"/>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67AFB9EC-6A6C-462B-91E7-DD293AAA753C}"/>
              </a:ext>
            </a:extLst>
          </p:cNvPr>
          <p:cNvSpPr>
            <a:spLocks noGrp="1"/>
          </p:cNvSpPr>
          <p:nvPr>
            <p:ph idx="1"/>
          </p:nvPr>
        </p:nvSpPr>
        <p:spPr>
          <a:xfrm>
            <a:off x="386863" y="2540977"/>
            <a:ext cx="3921368" cy="4167554"/>
          </a:xfrm>
        </p:spPr>
        <p:txBody>
          <a:bodyPr>
            <a:normAutofit/>
          </a:bodyPr>
          <a:lstStyle/>
          <a:p>
            <a:r>
              <a:rPr lang="en-US" sz="1600" b="1" dirty="0">
                <a:solidFill>
                  <a:schemeClr val="bg1"/>
                </a:solidFill>
                <a:latin typeface="Arial" panose="020B0604020202020204" pitchFamily="34" charset="0"/>
                <a:cs typeface="Arial" panose="020B0604020202020204" pitchFamily="34" charset="0"/>
              </a:rPr>
              <a:t>“Atoms for Peace” </a:t>
            </a:r>
            <a:r>
              <a:rPr lang="en-US" sz="1600" dirty="0">
                <a:solidFill>
                  <a:schemeClr val="bg1"/>
                </a:solidFill>
                <a:latin typeface="Arial" panose="020B0604020202020204" pitchFamily="34" charset="0"/>
                <a:cs typeface="Arial" panose="020B0604020202020204" pitchFamily="34" charset="0"/>
              </a:rPr>
              <a:t>(1953) – Program presented by US president Dwight Eisenhower to UN GA on December 8, 1953. The USA offered to share its know-how and technologies for peaceful use of nuclear power with other countries that will pledge not to seek to obtain nuclear weapons. As a result of this initiative International Atomic Energy Agency(IAEA) was founded in 1957. </a:t>
            </a:r>
            <a:r>
              <a:rPr lang="en-US" sz="1600" dirty="0">
                <a:solidFill>
                  <a:schemeClr val="accent1"/>
                </a:solidFill>
                <a:latin typeface="Arial" panose="020B0604020202020204" pitchFamily="34" charset="0"/>
                <a:cs typeface="Arial" panose="020B0604020202020204" pitchFamily="34" charset="0"/>
              </a:rPr>
              <a:t>IAEA became the main global body for control of nuclear proliferation</a:t>
            </a:r>
            <a:r>
              <a:rPr lang="en-US" sz="1600" dirty="0">
                <a:solidFill>
                  <a:schemeClr val="bg1"/>
                </a:solidFill>
                <a:latin typeface="Arial" panose="020B0604020202020204" pitchFamily="34" charset="0"/>
                <a:cs typeface="Arial" panose="020B0604020202020204" pitchFamily="34" charset="0"/>
              </a:rPr>
              <a:t>. (Hicks 2014)</a:t>
            </a:r>
          </a:p>
          <a:p>
            <a:endParaRPr lang="en-US" sz="1100" dirty="0">
              <a:solidFill>
                <a:schemeClr val="bg1"/>
              </a:solidFill>
              <a:latin typeface="Arial" panose="020B0604020202020204" pitchFamily="34" charset="0"/>
              <a:cs typeface="Arial" panose="020B0604020202020204" pitchFamily="34" charset="0"/>
            </a:endParaRPr>
          </a:p>
          <a:p>
            <a:pPr marL="0" indent="0">
              <a:buNone/>
            </a:pPr>
            <a:endParaRPr lang="en-US" sz="1100" dirty="0">
              <a:solidFill>
                <a:schemeClr val="bg1"/>
              </a:solidFill>
              <a:latin typeface="Arial" panose="020B0604020202020204" pitchFamily="34" charset="0"/>
              <a:cs typeface="Arial" panose="020B0604020202020204" pitchFamily="34" charset="0"/>
            </a:endParaRPr>
          </a:p>
          <a:p>
            <a:endParaRPr lang="cs-CZ" sz="1000" dirty="0">
              <a:solidFill>
                <a:schemeClr val="bg1"/>
              </a:solidFill>
            </a:endParaRPr>
          </a:p>
        </p:txBody>
      </p:sp>
      <p:pic>
        <p:nvPicPr>
          <p:cNvPr id="6" name="Obrázek 5">
            <a:extLst>
              <a:ext uri="{FF2B5EF4-FFF2-40B4-BE49-F238E27FC236}">
                <a16:creationId xmlns:a16="http://schemas.microsoft.com/office/drawing/2014/main" id="{380BD7DD-D04B-4CA8-9CF5-F58C195B8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233" y="1198477"/>
            <a:ext cx="6951704" cy="4461046"/>
          </a:xfrm>
          <a:prstGeom prst="rect">
            <a:avLst/>
          </a:prstGeom>
        </p:spPr>
      </p:pic>
    </p:spTree>
    <p:extLst>
      <p:ext uri="{BB962C8B-B14F-4D97-AF65-F5344CB8AC3E}">
        <p14:creationId xmlns:p14="http://schemas.microsoft.com/office/powerpoint/2010/main" val="71238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B38F72-8FC4-4001-8C67-FA6B86DEC7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Obrázek 8">
            <a:extLst>
              <a:ext uri="{FF2B5EF4-FFF2-40B4-BE49-F238E27FC236}">
                <a16:creationId xmlns:a16="http://schemas.microsoft.com/office/drawing/2014/main" id="{FC2F8A5F-1B35-4E11-95E2-1A29A662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413" y="1472772"/>
            <a:ext cx="7295182" cy="3912458"/>
          </a:xfrm>
          <a:prstGeom prst="rect">
            <a:avLst/>
          </a:prstGeom>
          <a:effectLst/>
        </p:spPr>
      </p:pic>
      <p:sp>
        <p:nvSpPr>
          <p:cNvPr id="2" name="Nadpis 1">
            <a:extLst>
              <a:ext uri="{FF2B5EF4-FFF2-40B4-BE49-F238E27FC236}">
                <a16:creationId xmlns:a16="http://schemas.microsoft.com/office/drawing/2014/main" id="{B37146D9-6EAD-4C30-90CF-1D43B15FCC1D}"/>
              </a:ext>
            </a:extLst>
          </p:cNvPr>
          <p:cNvSpPr>
            <a:spLocks noGrp="1"/>
          </p:cNvSpPr>
          <p:nvPr>
            <p:ph type="title"/>
          </p:nvPr>
        </p:nvSpPr>
        <p:spPr>
          <a:xfrm>
            <a:off x="247135" y="629266"/>
            <a:ext cx="4201297" cy="1676603"/>
          </a:xfrm>
        </p:spPr>
        <p:txBody>
          <a:bodyPr>
            <a:noAutofit/>
          </a:bodyPr>
          <a:lstStyle/>
          <a:p>
            <a:r>
              <a:rPr lang="en-US" sz="2800" b="1" dirty="0">
                <a:latin typeface="Arial" panose="020B0604020202020204" pitchFamily="34" charset="0"/>
                <a:cs typeface="Arial" panose="020B0604020202020204" pitchFamily="34" charset="0"/>
              </a:rPr>
              <a:t>Treaty on the Non-Proliferation of Nuclear Weapons (NPT)</a:t>
            </a:r>
            <a:endParaRPr lang="cs-CZ" sz="2800" b="1"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1FA6B70B-5687-4814-AD2D-7C0298157207}"/>
              </a:ext>
            </a:extLst>
          </p:cNvPr>
          <p:cNvSpPr>
            <a:spLocks noGrp="1"/>
          </p:cNvSpPr>
          <p:nvPr>
            <p:ph idx="1"/>
          </p:nvPr>
        </p:nvSpPr>
        <p:spPr>
          <a:xfrm>
            <a:off x="334606" y="2662372"/>
            <a:ext cx="3837344" cy="3779520"/>
          </a:xfrm>
        </p:spPr>
        <p:txBody>
          <a:bodyPr>
            <a:normAutofit/>
          </a:bodyPr>
          <a:lstStyle/>
          <a:p>
            <a:r>
              <a:rPr lang="en-US" sz="2000" dirty="0">
                <a:latin typeface="Arial" panose="020B0604020202020204" pitchFamily="34" charset="0"/>
                <a:cs typeface="Arial" panose="020B0604020202020204" pitchFamily="34" charset="0"/>
              </a:rPr>
              <a:t>States without nuclear</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weapons will not acquire them;</a:t>
            </a:r>
            <a:endParaRPr lang="cs-CZ"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States with nuclear weapons will pursue disarmament;</a:t>
            </a:r>
            <a:endParaRPr lang="cs-CZ"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 states can access nuclear technology for peaceful purposes, under safeguards. (NTI 2017)</a:t>
            </a:r>
          </a:p>
          <a:p>
            <a:pPr marL="0" indent="0" algn="ctr">
              <a:buNone/>
            </a:pPr>
            <a:endParaRPr lang="cs-CZ" sz="1800" dirty="0">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0D718B90-258F-40E8-A594-42010B8994D8}"/>
              </a:ext>
            </a:extLst>
          </p:cNvPr>
          <p:cNvSpPr txBox="1"/>
          <p:nvPr/>
        </p:nvSpPr>
        <p:spPr>
          <a:xfrm>
            <a:off x="5229225" y="6191250"/>
            <a:ext cx="6477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https://www.pressenza.com/2015/06/npt-consensus-failure-a-good-thing-108-countries-pledge-to-help-ban-nuclear-weapons</a:t>
            </a:r>
            <a:r>
              <a:rPr kumimoji="0" lang="cs-CZ"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8948236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C20283-73E0-40EC-8AD8-057F581F64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baseballový míček, objekt&#10;&#10;Popis vygenerován s vysokou mírou spolehlivosti">
            <a:extLst>
              <a:ext uri="{FF2B5EF4-FFF2-40B4-BE49-F238E27FC236}">
                <a16:creationId xmlns:a16="http://schemas.microsoft.com/office/drawing/2014/main" id="{F3E1CE0C-1938-46DF-B1F7-69B65B198E59}"/>
              </a:ext>
            </a:extLst>
          </p:cNvPr>
          <p:cNvPicPr>
            <a:picLocks noChangeAspect="1"/>
          </p:cNvPicPr>
          <p:nvPr/>
        </p:nvPicPr>
        <p:blipFill rotWithShape="1">
          <a:blip r:embed="rId2">
            <a:extLst>
              <a:ext uri="{28A0092B-C50C-407E-A947-70E740481C1C}">
                <a14:useLocalDpi xmlns:a14="http://schemas.microsoft.com/office/drawing/2010/main" val="0"/>
              </a:ext>
            </a:extLst>
          </a:blip>
          <a:srcRect l="13387"/>
          <a:stretch/>
        </p:blipFill>
        <p:spPr>
          <a:xfrm>
            <a:off x="480060" y="1451022"/>
            <a:ext cx="3425957" cy="3955475"/>
          </a:xfrm>
          <a:prstGeom prst="rect">
            <a:avLst/>
          </a:prstGeom>
        </p:spPr>
      </p:pic>
      <p:sp>
        <p:nvSpPr>
          <p:cNvPr id="2" name="Nadpis 1">
            <a:extLst>
              <a:ext uri="{FF2B5EF4-FFF2-40B4-BE49-F238E27FC236}">
                <a16:creationId xmlns:a16="http://schemas.microsoft.com/office/drawing/2014/main" id="{C6695BDA-8DFE-4EFE-9DAB-443316A0AE69}"/>
              </a:ext>
            </a:extLst>
          </p:cNvPr>
          <p:cNvSpPr>
            <a:spLocks noGrp="1"/>
          </p:cNvSpPr>
          <p:nvPr>
            <p:ph type="title"/>
          </p:nvPr>
        </p:nvSpPr>
        <p:spPr>
          <a:xfrm>
            <a:off x="4384039" y="365125"/>
            <a:ext cx="7164493" cy="1325563"/>
          </a:xfrm>
        </p:spPr>
        <p:txBody>
          <a:bodyPr>
            <a:normAutofit/>
          </a:bodyPr>
          <a:lstStyle/>
          <a:p>
            <a:r>
              <a:rPr lang="cs-CZ" b="1" dirty="0" err="1">
                <a:latin typeface="Arial" panose="020B0604020202020204" pitchFamily="34" charset="0"/>
                <a:cs typeface="Arial" panose="020B0604020202020204" pitchFamily="34" charset="0"/>
              </a:rPr>
              <a:t>Cold</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War</a:t>
            </a:r>
            <a:r>
              <a:rPr lang="cs-CZ" b="1" dirty="0">
                <a:latin typeface="Arial" panose="020B0604020202020204" pitchFamily="34" charset="0"/>
                <a:cs typeface="Arial" panose="020B0604020202020204" pitchFamily="34" charset="0"/>
              </a:rPr>
              <a:t> – </a:t>
            </a:r>
            <a:br>
              <a:rPr lang="cs-CZ" b="1" dirty="0">
                <a:latin typeface="Arial" panose="020B0604020202020204" pitchFamily="34" charset="0"/>
                <a:cs typeface="Arial" panose="020B0604020202020204" pitchFamily="34" charset="0"/>
              </a:rPr>
            </a:br>
            <a:r>
              <a:rPr lang="cs-CZ" b="1" dirty="0" err="1">
                <a:latin typeface="Arial" panose="020B0604020202020204" pitchFamily="34" charset="0"/>
                <a:cs typeface="Arial" panose="020B0604020202020204" pitchFamily="34" charset="0"/>
              </a:rPr>
              <a:t>Vertical</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Proliferation</a:t>
            </a:r>
            <a:r>
              <a:rPr lang="cs-CZ" b="1" dirty="0">
                <a:latin typeface="Arial" panose="020B0604020202020204" pitchFamily="34" charset="0"/>
                <a:cs typeface="Arial" panose="020B0604020202020204" pitchFamily="34" charset="0"/>
              </a:rPr>
              <a:t> </a:t>
            </a:r>
          </a:p>
        </p:txBody>
      </p:sp>
      <p:sp>
        <p:nvSpPr>
          <p:cNvPr id="3" name="Zástupný symbol pro obsah 2">
            <a:extLst>
              <a:ext uri="{FF2B5EF4-FFF2-40B4-BE49-F238E27FC236}">
                <a16:creationId xmlns:a16="http://schemas.microsoft.com/office/drawing/2014/main" id="{490437C2-2A1F-4011-9600-E3F77D38C1A6}"/>
              </a:ext>
            </a:extLst>
          </p:cNvPr>
          <p:cNvSpPr>
            <a:spLocks noGrp="1"/>
          </p:cNvSpPr>
          <p:nvPr>
            <p:ph idx="1"/>
          </p:nvPr>
        </p:nvSpPr>
        <p:spPr>
          <a:xfrm>
            <a:off x="4387515" y="2022601"/>
            <a:ext cx="7161017" cy="4154361"/>
          </a:xfrm>
        </p:spPr>
        <p:txBody>
          <a:bodyPr>
            <a:normAutofit/>
          </a:bodyPr>
          <a:lstStyle/>
          <a:p>
            <a:r>
              <a:rPr lang="cs-CZ" sz="1900" dirty="0" err="1">
                <a:latin typeface="Arial" panose="020B0604020202020204" pitchFamily="34" charset="0"/>
                <a:cs typeface="Arial" panose="020B0604020202020204" pitchFamily="34" charset="0"/>
              </a:rPr>
              <a:t>Examples</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of</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bilateral</a:t>
            </a:r>
            <a:r>
              <a:rPr lang="cs-CZ" sz="1900" dirty="0">
                <a:latin typeface="Arial" panose="020B0604020202020204" pitchFamily="34" charset="0"/>
                <a:cs typeface="Arial" panose="020B0604020202020204" pitchFamily="34" charset="0"/>
              </a:rPr>
              <a:t> and </a:t>
            </a:r>
            <a:r>
              <a:rPr lang="cs-CZ" sz="1900" dirty="0" err="1">
                <a:latin typeface="Arial" panose="020B0604020202020204" pitchFamily="34" charset="0"/>
                <a:cs typeface="Arial" panose="020B0604020202020204" pitchFamily="34" charset="0"/>
              </a:rPr>
              <a:t>multilateral</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treaties</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involving</a:t>
            </a:r>
            <a:r>
              <a:rPr lang="cs-CZ" sz="1900" dirty="0">
                <a:latin typeface="Arial" panose="020B0604020202020204" pitchFamily="34" charset="0"/>
                <a:cs typeface="Arial" panose="020B0604020202020204" pitchFamily="34" charset="0"/>
              </a:rPr>
              <a:t> US </a:t>
            </a:r>
            <a:r>
              <a:rPr lang="cs-CZ" sz="1900" dirty="0" err="1">
                <a:latin typeface="Arial" panose="020B0604020202020204" pitchFamily="34" charset="0"/>
                <a:cs typeface="Arial" panose="020B0604020202020204" pitchFamily="34" charset="0"/>
              </a:rPr>
              <a:t>that</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adressed</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vertical</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proliferation</a:t>
            </a:r>
            <a:r>
              <a:rPr lang="cs-CZ" sz="1900" dirty="0">
                <a:latin typeface="Arial" panose="020B0604020202020204" pitchFamily="34" charset="0"/>
                <a:cs typeface="Arial" panose="020B0604020202020204" pitchFamily="34" charset="0"/>
              </a:rPr>
              <a:t> (ACA </a:t>
            </a:r>
            <a:r>
              <a:rPr lang="cs-CZ" sz="1900" dirty="0" err="1">
                <a:latin typeface="Arial" panose="020B0604020202020204" pitchFamily="34" charset="0"/>
                <a:cs typeface="Arial" panose="020B0604020202020204" pitchFamily="34" charset="0"/>
              </a:rPr>
              <a:t>n.d</a:t>
            </a:r>
            <a:r>
              <a:rPr lang="cs-CZ" sz="1900" dirty="0">
                <a:latin typeface="Arial" panose="020B0604020202020204" pitchFamily="34" charset="0"/>
                <a:cs typeface="Arial" panose="020B0604020202020204" pitchFamily="34" charset="0"/>
              </a:rPr>
              <a:t>.):</a:t>
            </a:r>
          </a:p>
          <a:p>
            <a:r>
              <a:rPr lang="cs-CZ" sz="1900" dirty="0">
                <a:latin typeface="Arial" panose="020B0604020202020204" pitchFamily="34" charset="0"/>
                <a:cs typeface="Arial" panose="020B0604020202020204" pitchFamily="34" charset="0"/>
              </a:rPr>
              <a:t>Limited Test </a:t>
            </a:r>
            <a:r>
              <a:rPr lang="cs-CZ" sz="1900" dirty="0" err="1">
                <a:latin typeface="Arial" panose="020B0604020202020204" pitchFamily="34" charset="0"/>
                <a:cs typeface="Arial" panose="020B0604020202020204" pitchFamily="34" charset="0"/>
              </a:rPr>
              <a:t>Ban</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Treaty</a:t>
            </a:r>
            <a:r>
              <a:rPr lang="cs-CZ" sz="1900" dirty="0">
                <a:latin typeface="Arial" panose="020B0604020202020204" pitchFamily="34" charset="0"/>
                <a:cs typeface="Arial" panose="020B0604020202020204" pitchFamily="34" charset="0"/>
              </a:rPr>
              <a:t> (LTBT) – 1963</a:t>
            </a:r>
          </a:p>
          <a:p>
            <a:r>
              <a:rPr lang="cs-CZ" sz="1900" dirty="0" err="1">
                <a:latin typeface="Arial" panose="020B0604020202020204" pitchFamily="34" charset="0"/>
                <a:cs typeface="Arial" panose="020B0604020202020204" pitchFamily="34" charset="0"/>
              </a:rPr>
              <a:t>Outer</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Space</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Treaty</a:t>
            </a:r>
            <a:r>
              <a:rPr lang="cs-CZ" sz="1900" dirty="0">
                <a:latin typeface="Arial" panose="020B0604020202020204" pitchFamily="34" charset="0"/>
                <a:cs typeface="Arial" panose="020B0604020202020204" pitchFamily="34" charset="0"/>
              </a:rPr>
              <a:t> – 1967</a:t>
            </a:r>
          </a:p>
          <a:p>
            <a:r>
              <a:rPr lang="cs-CZ" sz="1900" b="1" dirty="0" err="1">
                <a:solidFill>
                  <a:schemeClr val="accent1"/>
                </a:solidFill>
                <a:latin typeface="Arial" panose="020B0604020202020204" pitchFamily="34" charset="0"/>
                <a:cs typeface="Arial" panose="020B0604020202020204" pitchFamily="34" charset="0"/>
              </a:rPr>
              <a:t>Strategic</a:t>
            </a:r>
            <a:r>
              <a:rPr lang="cs-CZ" sz="1900" b="1" dirty="0">
                <a:solidFill>
                  <a:schemeClr val="accent1"/>
                </a:solidFill>
                <a:latin typeface="Arial" panose="020B0604020202020204" pitchFamily="34" charset="0"/>
                <a:cs typeface="Arial" panose="020B0604020202020204" pitchFamily="34" charset="0"/>
              </a:rPr>
              <a:t> </a:t>
            </a:r>
            <a:r>
              <a:rPr lang="cs-CZ" sz="1900" b="1" dirty="0" err="1">
                <a:solidFill>
                  <a:schemeClr val="accent1"/>
                </a:solidFill>
                <a:latin typeface="Arial" panose="020B0604020202020204" pitchFamily="34" charset="0"/>
                <a:cs typeface="Arial" panose="020B0604020202020204" pitchFamily="34" charset="0"/>
              </a:rPr>
              <a:t>Arms</a:t>
            </a:r>
            <a:r>
              <a:rPr lang="cs-CZ" sz="1900" b="1" dirty="0">
                <a:solidFill>
                  <a:schemeClr val="accent1"/>
                </a:solidFill>
                <a:latin typeface="Arial" panose="020B0604020202020204" pitchFamily="34" charset="0"/>
                <a:cs typeface="Arial" panose="020B0604020202020204" pitchFamily="34" charset="0"/>
              </a:rPr>
              <a:t> </a:t>
            </a:r>
            <a:r>
              <a:rPr lang="cs-CZ" sz="1900" b="1" dirty="0" err="1">
                <a:solidFill>
                  <a:schemeClr val="accent1"/>
                </a:solidFill>
                <a:latin typeface="Arial" panose="020B0604020202020204" pitchFamily="34" charset="0"/>
                <a:cs typeface="Arial" panose="020B0604020202020204" pitchFamily="34" charset="0"/>
              </a:rPr>
              <a:t>Limitation</a:t>
            </a:r>
            <a:r>
              <a:rPr lang="cs-CZ" sz="1900" b="1" dirty="0">
                <a:solidFill>
                  <a:schemeClr val="accent1"/>
                </a:solidFill>
                <a:latin typeface="Arial" panose="020B0604020202020204" pitchFamily="34" charset="0"/>
                <a:cs typeface="Arial" panose="020B0604020202020204" pitchFamily="34" charset="0"/>
              </a:rPr>
              <a:t> </a:t>
            </a:r>
            <a:r>
              <a:rPr lang="cs-CZ" sz="1900" b="1" dirty="0" err="1">
                <a:solidFill>
                  <a:schemeClr val="accent1"/>
                </a:solidFill>
                <a:latin typeface="Arial" panose="020B0604020202020204" pitchFamily="34" charset="0"/>
                <a:cs typeface="Arial" panose="020B0604020202020204" pitchFamily="34" charset="0"/>
              </a:rPr>
              <a:t>Talks</a:t>
            </a:r>
            <a:r>
              <a:rPr lang="cs-CZ" sz="1900" b="1" dirty="0">
                <a:solidFill>
                  <a:schemeClr val="accent1"/>
                </a:solidFill>
                <a:latin typeface="Arial" panose="020B0604020202020204" pitchFamily="34" charset="0"/>
                <a:cs typeface="Arial" panose="020B0604020202020204" pitchFamily="34" charset="0"/>
              </a:rPr>
              <a:t> </a:t>
            </a:r>
            <a:r>
              <a:rPr lang="cs-CZ" sz="1900" dirty="0">
                <a:solidFill>
                  <a:schemeClr val="accent1"/>
                </a:solidFill>
                <a:latin typeface="Arial" panose="020B0604020202020204" pitchFamily="34" charset="0"/>
                <a:cs typeface="Arial" panose="020B0604020202020204" pitchFamily="34" charset="0"/>
              </a:rPr>
              <a:t>(SALT I) – 1968</a:t>
            </a:r>
          </a:p>
          <a:p>
            <a:r>
              <a:rPr lang="cs-CZ" sz="1900" dirty="0" err="1">
                <a:latin typeface="Arial" panose="020B0604020202020204" pitchFamily="34" charset="0"/>
                <a:cs typeface="Arial" panose="020B0604020202020204" pitchFamily="34" charset="0"/>
              </a:rPr>
              <a:t>Seabed</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Arms</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Control</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Treaty</a:t>
            </a:r>
            <a:r>
              <a:rPr lang="cs-CZ" sz="1900" dirty="0">
                <a:latin typeface="Arial" panose="020B0604020202020204" pitchFamily="34" charset="0"/>
                <a:cs typeface="Arial" panose="020B0604020202020204" pitchFamily="34" charset="0"/>
              </a:rPr>
              <a:t> - 1971</a:t>
            </a:r>
          </a:p>
          <a:p>
            <a:r>
              <a:rPr lang="cs-CZ" sz="1900" b="1" dirty="0">
                <a:solidFill>
                  <a:schemeClr val="accent1"/>
                </a:solidFill>
                <a:latin typeface="Arial" panose="020B0604020202020204" pitchFamily="34" charset="0"/>
                <a:cs typeface="Arial" panose="020B0604020202020204" pitchFamily="34" charset="0"/>
              </a:rPr>
              <a:t>Anti-</a:t>
            </a:r>
            <a:r>
              <a:rPr lang="cs-CZ" sz="1900" b="1" dirty="0" err="1">
                <a:solidFill>
                  <a:schemeClr val="accent1"/>
                </a:solidFill>
                <a:latin typeface="Arial" panose="020B0604020202020204" pitchFamily="34" charset="0"/>
                <a:cs typeface="Arial" panose="020B0604020202020204" pitchFamily="34" charset="0"/>
              </a:rPr>
              <a:t>Ballistic</a:t>
            </a:r>
            <a:r>
              <a:rPr lang="cs-CZ" sz="1900" b="1" dirty="0">
                <a:solidFill>
                  <a:schemeClr val="accent1"/>
                </a:solidFill>
                <a:latin typeface="Arial" panose="020B0604020202020204" pitchFamily="34" charset="0"/>
                <a:cs typeface="Arial" panose="020B0604020202020204" pitchFamily="34" charset="0"/>
              </a:rPr>
              <a:t> </a:t>
            </a:r>
            <a:r>
              <a:rPr lang="cs-CZ" sz="1900" b="1" dirty="0" err="1">
                <a:solidFill>
                  <a:schemeClr val="accent1"/>
                </a:solidFill>
                <a:latin typeface="Arial" panose="020B0604020202020204" pitchFamily="34" charset="0"/>
                <a:cs typeface="Arial" panose="020B0604020202020204" pitchFamily="34" charset="0"/>
              </a:rPr>
              <a:t>Missile</a:t>
            </a:r>
            <a:r>
              <a:rPr lang="cs-CZ" sz="1900" b="1" dirty="0">
                <a:solidFill>
                  <a:schemeClr val="accent1"/>
                </a:solidFill>
                <a:latin typeface="Arial" panose="020B0604020202020204" pitchFamily="34" charset="0"/>
                <a:cs typeface="Arial" panose="020B0604020202020204" pitchFamily="34" charset="0"/>
              </a:rPr>
              <a:t> </a:t>
            </a:r>
            <a:r>
              <a:rPr lang="cs-CZ" sz="1900" dirty="0">
                <a:solidFill>
                  <a:schemeClr val="accent1"/>
                </a:solidFill>
                <a:latin typeface="Arial" panose="020B0604020202020204" pitchFamily="34" charset="0"/>
                <a:cs typeface="Arial" panose="020B0604020202020204" pitchFamily="34" charset="0"/>
              </a:rPr>
              <a:t>(ABM) </a:t>
            </a:r>
            <a:r>
              <a:rPr lang="cs-CZ" sz="1900" dirty="0" err="1">
                <a:solidFill>
                  <a:schemeClr val="accent1"/>
                </a:solidFill>
                <a:latin typeface="Arial" panose="020B0604020202020204" pitchFamily="34" charset="0"/>
                <a:cs typeface="Arial" panose="020B0604020202020204" pitchFamily="34" charset="0"/>
              </a:rPr>
              <a:t>Treaty</a:t>
            </a:r>
            <a:r>
              <a:rPr lang="cs-CZ" sz="1900" dirty="0">
                <a:solidFill>
                  <a:schemeClr val="accent1"/>
                </a:solidFill>
                <a:latin typeface="Arial" panose="020B0604020202020204" pitchFamily="34" charset="0"/>
                <a:cs typeface="Arial" panose="020B0604020202020204" pitchFamily="34" charset="0"/>
              </a:rPr>
              <a:t> – 1972</a:t>
            </a:r>
          </a:p>
          <a:p>
            <a:r>
              <a:rPr lang="cs-CZ" sz="1900" dirty="0" err="1">
                <a:latin typeface="Arial" panose="020B0604020202020204" pitchFamily="34" charset="0"/>
                <a:cs typeface="Arial" panose="020B0604020202020204" pitchFamily="34" charset="0"/>
              </a:rPr>
              <a:t>Threshold</a:t>
            </a:r>
            <a:r>
              <a:rPr lang="cs-CZ" sz="1900" dirty="0">
                <a:latin typeface="Arial" panose="020B0604020202020204" pitchFamily="34" charset="0"/>
                <a:cs typeface="Arial" panose="020B0604020202020204" pitchFamily="34" charset="0"/>
              </a:rPr>
              <a:t> Test </a:t>
            </a:r>
            <a:r>
              <a:rPr lang="cs-CZ" sz="1900" dirty="0" err="1">
                <a:latin typeface="Arial" panose="020B0604020202020204" pitchFamily="34" charset="0"/>
                <a:cs typeface="Arial" panose="020B0604020202020204" pitchFamily="34" charset="0"/>
              </a:rPr>
              <a:t>Ban</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Treaty</a:t>
            </a:r>
            <a:r>
              <a:rPr lang="cs-CZ" sz="1900" dirty="0">
                <a:latin typeface="Arial" panose="020B0604020202020204" pitchFamily="34" charset="0"/>
                <a:cs typeface="Arial" panose="020B0604020202020204" pitchFamily="34" charset="0"/>
              </a:rPr>
              <a:t> (TTBT) – 1974</a:t>
            </a:r>
          </a:p>
          <a:p>
            <a:r>
              <a:rPr lang="cs-CZ" sz="1900" dirty="0" err="1">
                <a:latin typeface="Arial" panose="020B0604020202020204" pitchFamily="34" charset="0"/>
                <a:cs typeface="Arial" panose="020B0604020202020204" pitchFamily="34" charset="0"/>
              </a:rPr>
              <a:t>Peaceful</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Nuclear</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Explosions</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Treaty</a:t>
            </a:r>
            <a:r>
              <a:rPr lang="cs-CZ" sz="1900" dirty="0">
                <a:latin typeface="Arial" panose="020B0604020202020204" pitchFamily="34" charset="0"/>
                <a:cs typeface="Arial" panose="020B0604020202020204" pitchFamily="34" charset="0"/>
              </a:rPr>
              <a:t> (PNET) – 1976</a:t>
            </a:r>
          </a:p>
          <a:p>
            <a:r>
              <a:rPr lang="cs-CZ" sz="1900" dirty="0" err="1">
                <a:latin typeface="Arial" panose="020B0604020202020204" pitchFamily="34" charset="0"/>
                <a:cs typeface="Arial" panose="020B0604020202020204" pitchFamily="34" charset="0"/>
              </a:rPr>
              <a:t>Strategic</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Arms</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Limitation</a:t>
            </a:r>
            <a:r>
              <a:rPr lang="cs-CZ" sz="1900" dirty="0">
                <a:latin typeface="Arial" panose="020B0604020202020204" pitchFamily="34" charset="0"/>
                <a:cs typeface="Arial" panose="020B0604020202020204" pitchFamily="34" charset="0"/>
              </a:rPr>
              <a:t> </a:t>
            </a:r>
            <a:r>
              <a:rPr lang="cs-CZ" sz="1900" dirty="0" err="1">
                <a:latin typeface="Arial" panose="020B0604020202020204" pitchFamily="34" charset="0"/>
                <a:cs typeface="Arial" panose="020B0604020202020204" pitchFamily="34" charset="0"/>
              </a:rPr>
              <a:t>Talks</a:t>
            </a:r>
            <a:r>
              <a:rPr lang="cs-CZ" sz="1900" dirty="0">
                <a:latin typeface="Arial" panose="020B0604020202020204" pitchFamily="34" charset="0"/>
                <a:cs typeface="Arial" panose="020B0604020202020204" pitchFamily="34" charset="0"/>
              </a:rPr>
              <a:t> II (SALT II) – 1979</a:t>
            </a:r>
          </a:p>
          <a:p>
            <a:r>
              <a:rPr lang="cs-CZ" sz="1900" b="1" dirty="0" err="1">
                <a:solidFill>
                  <a:schemeClr val="accent1"/>
                </a:solidFill>
                <a:latin typeface="Arial" panose="020B0604020202020204" pitchFamily="34" charset="0"/>
                <a:cs typeface="Arial" panose="020B0604020202020204" pitchFamily="34" charset="0"/>
              </a:rPr>
              <a:t>Intermediate-Range</a:t>
            </a:r>
            <a:r>
              <a:rPr lang="cs-CZ" sz="1900" b="1" dirty="0">
                <a:solidFill>
                  <a:schemeClr val="accent1"/>
                </a:solidFill>
                <a:latin typeface="Arial" panose="020B0604020202020204" pitchFamily="34" charset="0"/>
                <a:cs typeface="Arial" panose="020B0604020202020204" pitchFamily="34" charset="0"/>
              </a:rPr>
              <a:t> </a:t>
            </a:r>
            <a:r>
              <a:rPr lang="cs-CZ" sz="1900" b="1" dirty="0" err="1">
                <a:solidFill>
                  <a:schemeClr val="accent1"/>
                </a:solidFill>
                <a:latin typeface="Arial" panose="020B0604020202020204" pitchFamily="34" charset="0"/>
                <a:cs typeface="Arial" panose="020B0604020202020204" pitchFamily="34" charset="0"/>
              </a:rPr>
              <a:t>Nuclear</a:t>
            </a:r>
            <a:r>
              <a:rPr lang="cs-CZ" sz="1900" b="1" dirty="0">
                <a:solidFill>
                  <a:schemeClr val="accent1"/>
                </a:solidFill>
                <a:latin typeface="Arial" panose="020B0604020202020204" pitchFamily="34" charset="0"/>
                <a:cs typeface="Arial" panose="020B0604020202020204" pitchFamily="34" charset="0"/>
              </a:rPr>
              <a:t> </a:t>
            </a:r>
            <a:r>
              <a:rPr lang="cs-CZ" sz="1900" b="1" dirty="0" err="1">
                <a:solidFill>
                  <a:schemeClr val="accent1"/>
                </a:solidFill>
                <a:latin typeface="Arial" panose="020B0604020202020204" pitchFamily="34" charset="0"/>
                <a:cs typeface="Arial" panose="020B0604020202020204" pitchFamily="34" charset="0"/>
              </a:rPr>
              <a:t>Forces</a:t>
            </a:r>
            <a:r>
              <a:rPr lang="cs-CZ" sz="1900" b="1" dirty="0">
                <a:solidFill>
                  <a:schemeClr val="accent1"/>
                </a:solidFill>
                <a:latin typeface="Arial" panose="020B0604020202020204" pitchFamily="34" charset="0"/>
                <a:cs typeface="Arial" panose="020B0604020202020204" pitchFamily="34" charset="0"/>
              </a:rPr>
              <a:t> </a:t>
            </a:r>
            <a:r>
              <a:rPr lang="cs-CZ" sz="1900" dirty="0">
                <a:solidFill>
                  <a:schemeClr val="accent1"/>
                </a:solidFill>
                <a:latin typeface="Arial" panose="020B0604020202020204" pitchFamily="34" charset="0"/>
                <a:cs typeface="Arial" panose="020B0604020202020204" pitchFamily="34" charset="0"/>
              </a:rPr>
              <a:t>(INF) </a:t>
            </a:r>
            <a:r>
              <a:rPr lang="cs-CZ" sz="1900" dirty="0" err="1">
                <a:solidFill>
                  <a:schemeClr val="accent1"/>
                </a:solidFill>
                <a:latin typeface="Arial" panose="020B0604020202020204" pitchFamily="34" charset="0"/>
                <a:cs typeface="Arial" panose="020B0604020202020204" pitchFamily="34" charset="0"/>
              </a:rPr>
              <a:t>Treaty</a:t>
            </a:r>
            <a:r>
              <a:rPr lang="cs-CZ" sz="1900" dirty="0">
                <a:solidFill>
                  <a:schemeClr val="accent1"/>
                </a:solidFill>
                <a:latin typeface="Arial" panose="020B0604020202020204" pitchFamily="34" charset="0"/>
                <a:cs typeface="Arial" panose="020B0604020202020204" pitchFamily="34" charset="0"/>
              </a:rPr>
              <a:t> – 1987</a:t>
            </a:r>
          </a:p>
          <a:p>
            <a:endParaRPr lang="cs-CZ" sz="1900" dirty="0"/>
          </a:p>
        </p:txBody>
      </p:sp>
    </p:spTree>
    <p:extLst>
      <p:ext uri="{BB962C8B-B14F-4D97-AF65-F5344CB8AC3E}">
        <p14:creationId xmlns:p14="http://schemas.microsoft.com/office/powerpoint/2010/main" val="40385688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TotalTime>
  <Words>1730</Words>
  <Application>Microsoft Office PowerPoint</Application>
  <PresentationFormat>Širokoúhlá obrazovka</PresentationFormat>
  <Paragraphs>164</Paragraphs>
  <Slides>28</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Calibri Light</vt:lpstr>
      <vt:lpstr>Times New Roman</vt:lpstr>
      <vt:lpstr>Wingdings</vt:lpstr>
      <vt:lpstr>Motiv Office</vt:lpstr>
      <vt:lpstr>America‘s Global Role – Case study Nuclear Proliferation</vt:lpstr>
      <vt:lpstr>Nuclear Proliferation</vt:lpstr>
      <vt:lpstr>Types of Proliferation</vt:lpstr>
      <vt:lpstr>USA and Nuclear Proliferation</vt:lpstr>
      <vt:lpstr>Countries with nuclear weapons</vt:lpstr>
      <vt:lpstr>Post WW2 History</vt:lpstr>
      <vt:lpstr>“Atoms for Peace”</vt:lpstr>
      <vt:lpstr>Treaty on the Non-Proliferation of Nuclear Weapons (NPT)</vt:lpstr>
      <vt:lpstr>Cold War –  Vertical Proliferation </vt:lpstr>
      <vt:lpstr>Sources</vt:lpstr>
      <vt:lpstr>1990‘s, Nukes, and the US</vt:lpstr>
      <vt:lpstr>New millennium and problem called North Korea</vt:lpstr>
      <vt:lpstr>Nuclear threats to 21st century</vt:lpstr>
      <vt:lpstr>America‘s view</vt:lpstr>
      <vt:lpstr>America‘s view</vt:lpstr>
      <vt:lpstr>America‘s view</vt:lpstr>
      <vt:lpstr>Sources</vt:lpstr>
      <vt:lpstr>U.S. - Nuclear Proliferation and the Future</vt:lpstr>
      <vt:lpstr>U.S. and Iran</vt:lpstr>
      <vt:lpstr>U.S. and North Korea</vt:lpstr>
      <vt:lpstr>U.S. and Russia</vt:lpstr>
      <vt:lpstr>U.S. and Future Prospects -The 2018 Nuclear Posture Review (NPR)  </vt:lpstr>
      <vt:lpstr>U.S. and Future Prospects -The 2018 Nuclear Posture Review (NPR)</vt:lpstr>
      <vt:lpstr>U.S. and Future Prospects -The 2018 Nuclear Posture Review (NPR)</vt:lpstr>
      <vt:lpstr>U.S. and Future Concerns</vt:lpstr>
      <vt:lpstr>Thank you for your attention</vt:lpstr>
      <vt:lpstr>Sources: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Global Role Nuclear weapons</dc:title>
  <dc:creator>Vinkl V�clav</dc:creator>
  <cp:lastModifiedBy>Jan Běláč</cp:lastModifiedBy>
  <cp:revision>28</cp:revision>
  <dcterms:created xsi:type="dcterms:W3CDTF">2018-04-09T20:53:12Z</dcterms:created>
  <dcterms:modified xsi:type="dcterms:W3CDTF">2018-04-11T13:41:31Z</dcterms:modified>
</cp:coreProperties>
</file>