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64" r:id="rId6"/>
    <p:sldId id="265" r:id="rId7"/>
    <p:sldId id="266" r:id="rId8"/>
    <p:sldId id="267" r:id="rId9"/>
    <p:sldId id="271" r:id="rId10"/>
    <p:sldId id="272" r:id="rId11"/>
    <p:sldId id="273" r:id="rId12"/>
    <p:sldId id="274" r:id="rId13"/>
    <p:sldId id="275" r:id="rId14"/>
    <p:sldId id="268" r:id="rId15"/>
    <p:sldId id="270" r:id="rId16"/>
    <p:sldId id="283" r:id="rId17"/>
    <p:sldId id="276" r:id="rId18"/>
    <p:sldId id="278" r:id="rId19"/>
    <p:sldId id="291" r:id="rId20"/>
    <p:sldId id="290" r:id="rId21"/>
    <p:sldId id="279" r:id="rId22"/>
    <p:sldId id="285" r:id="rId23"/>
    <p:sldId id="286" r:id="rId24"/>
    <p:sldId id="281" r:id="rId25"/>
    <p:sldId id="282" r:id="rId26"/>
    <p:sldId id="288" r:id="rId27"/>
    <p:sldId id="289" r:id="rId28"/>
    <p:sldId id="2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76B66A-A131-445B-A218-4F19C62278FF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2E925C48-DCC3-43FE-803B-0A9348F78FA4}">
      <dgm:prSet phldrT="[Text]" custT="1"/>
      <dgm:spPr/>
      <dgm:t>
        <a:bodyPr/>
        <a:lstStyle/>
        <a:p>
          <a:r>
            <a:rPr lang="en-GB" sz="4400" i="1" dirty="0"/>
            <a:t>Types of Terrorism</a:t>
          </a:r>
          <a:endParaRPr lang="sk-SK" sz="4400" i="1" dirty="0"/>
        </a:p>
      </dgm:t>
    </dgm:pt>
    <dgm:pt modelId="{CC1984C6-948D-4D9E-9EF3-467912D8AE00}" type="parTrans" cxnId="{0899245E-AEE0-4309-A15D-88C8ABCC4934}">
      <dgm:prSet/>
      <dgm:spPr/>
      <dgm:t>
        <a:bodyPr/>
        <a:lstStyle/>
        <a:p>
          <a:endParaRPr lang="sk-SK"/>
        </a:p>
      </dgm:t>
    </dgm:pt>
    <dgm:pt modelId="{D75FDC4D-3959-48AE-8971-A7C9247DF854}" type="sibTrans" cxnId="{0899245E-AEE0-4309-A15D-88C8ABCC4934}">
      <dgm:prSet/>
      <dgm:spPr/>
      <dgm:t>
        <a:bodyPr/>
        <a:lstStyle/>
        <a:p>
          <a:endParaRPr lang="sk-SK"/>
        </a:p>
      </dgm:t>
    </dgm:pt>
    <dgm:pt modelId="{93DED281-EBCF-45FF-9F42-087463A99719}">
      <dgm:prSet phldrT="[Text]"/>
      <dgm:spPr/>
      <dgm:t>
        <a:bodyPr/>
        <a:lstStyle/>
        <a:p>
          <a:r>
            <a:rPr lang="en-GB" b="1" dirty="0"/>
            <a:t>State-Sponsored terrorism</a:t>
          </a:r>
        </a:p>
        <a:p>
          <a:r>
            <a:rPr lang="en-GB" dirty="0"/>
            <a:t> consists of terrorist acts on a state or government by a state or government.</a:t>
          </a:r>
          <a:endParaRPr lang="sk-SK" dirty="0"/>
        </a:p>
      </dgm:t>
    </dgm:pt>
    <dgm:pt modelId="{6E96433F-A1F8-4A13-9975-4647B422EA6F}" type="parTrans" cxnId="{323474ED-EECE-4354-B921-41DE8119F191}">
      <dgm:prSet/>
      <dgm:spPr/>
      <dgm:t>
        <a:bodyPr/>
        <a:lstStyle/>
        <a:p>
          <a:endParaRPr lang="sk-SK"/>
        </a:p>
      </dgm:t>
    </dgm:pt>
    <dgm:pt modelId="{5E9DA596-FAA7-4A47-B197-8B0A2B59725E}" type="sibTrans" cxnId="{323474ED-EECE-4354-B921-41DE8119F191}">
      <dgm:prSet/>
      <dgm:spPr/>
      <dgm:t>
        <a:bodyPr/>
        <a:lstStyle/>
        <a:p>
          <a:endParaRPr lang="sk-SK"/>
        </a:p>
      </dgm:t>
    </dgm:pt>
    <dgm:pt modelId="{9ABC7ECA-F267-42FB-A565-3AF1D778D29A}">
      <dgm:prSet phldrT="[Text]"/>
      <dgm:spPr/>
      <dgm:t>
        <a:bodyPr/>
        <a:lstStyle/>
        <a:p>
          <a:r>
            <a:rPr lang="en-GB" b="1" dirty="0"/>
            <a:t>Criminal Terrorism</a:t>
          </a:r>
        </a:p>
        <a:p>
          <a:r>
            <a:rPr lang="en-GB" dirty="0"/>
            <a:t>terrorists acts used to aid in crime and criminal profit</a:t>
          </a:r>
          <a:endParaRPr lang="sk-SK" dirty="0"/>
        </a:p>
      </dgm:t>
    </dgm:pt>
    <dgm:pt modelId="{9C706576-DDFE-456D-8347-5855F4653CDD}" type="parTrans" cxnId="{34B783A3-8EB6-4BE6-A10A-99A1AFE5EC25}">
      <dgm:prSet/>
      <dgm:spPr/>
      <dgm:t>
        <a:bodyPr/>
        <a:lstStyle/>
        <a:p>
          <a:endParaRPr lang="sk-SK"/>
        </a:p>
      </dgm:t>
    </dgm:pt>
    <dgm:pt modelId="{3E9EE583-F506-46E1-B48B-D5C0B911322F}" type="sibTrans" cxnId="{34B783A3-8EB6-4BE6-A10A-99A1AFE5EC25}">
      <dgm:prSet/>
      <dgm:spPr/>
      <dgm:t>
        <a:bodyPr/>
        <a:lstStyle/>
        <a:p>
          <a:endParaRPr lang="sk-SK"/>
        </a:p>
      </dgm:t>
    </dgm:pt>
    <dgm:pt modelId="{2A053FBC-901F-4B1A-AC36-842505893584}">
      <dgm:prSet/>
      <dgm:spPr/>
      <dgm:t>
        <a:bodyPr/>
        <a:lstStyle/>
        <a:p>
          <a:r>
            <a:rPr lang="en-GB" b="1" dirty="0"/>
            <a:t>Terrorists and the Left and Right</a:t>
          </a:r>
        </a:p>
        <a:p>
          <a:r>
            <a:rPr lang="en-GB" dirty="0"/>
            <a:t>groups rooted in political ideology.</a:t>
          </a:r>
        </a:p>
      </dgm:t>
    </dgm:pt>
    <dgm:pt modelId="{6B21A519-0B85-4BD7-9969-4C4BE7B9A3C3}" type="parTrans" cxnId="{15EC8FB0-29FA-4251-996C-D3B4003157A0}">
      <dgm:prSet/>
      <dgm:spPr/>
      <dgm:t>
        <a:bodyPr/>
        <a:lstStyle/>
        <a:p>
          <a:endParaRPr lang="sk-SK"/>
        </a:p>
      </dgm:t>
    </dgm:pt>
    <dgm:pt modelId="{318DB0DF-4DAC-4C56-8129-2B94A703B126}" type="sibTrans" cxnId="{15EC8FB0-29FA-4251-996C-D3B4003157A0}">
      <dgm:prSet/>
      <dgm:spPr/>
      <dgm:t>
        <a:bodyPr/>
        <a:lstStyle/>
        <a:p>
          <a:endParaRPr lang="sk-SK"/>
        </a:p>
      </dgm:t>
    </dgm:pt>
    <dgm:pt modelId="{ADAEE202-4A91-4B3B-AD09-08AB225FF6BA}">
      <dgm:prSet/>
      <dgm:spPr/>
      <dgm:t>
        <a:bodyPr/>
        <a:lstStyle/>
        <a:p>
          <a:r>
            <a:rPr lang="en-GB" b="1" dirty="0"/>
            <a:t>Dissent terrorism</a:t>
          </a:r>
        </a:p>
        <a:p>
          <a:r>
            <a:rPr lang="en-GB" dirty="0"/>
            <a:t> terrorist groups which have rebelled against their government</a:t>
          </a:r>
        </a:p>
      </dgm:t>
    </dgm:pt>
    <dgm:pt modelId="{2A0B8A16-064B-4E9B-8246-A0905A432B74}" type="parTrans" cxnId="{FF90961D-F8AC-46EF-89CC-B771CB52B865}">
      <dgm:prSet/>
      <dgm:spPr/>
      <dgm:t>
        <a:bodyPr/>
        <a:lstStyle/>
        <a:p>
          <a:endParaRPr lang="sk-SK"/>
        </a:p>
      </dgm:t>
    </dgm:pt>
    <dgm:pt modelId="{892A7364-E114-4CB3-AF00-ADCCCBFCBC65}" type="sibTrans" cxnId="{FF90961D-F8AC-46EF-89CC-B771CB52B865}">
      <dgm:prSet/>
      <dgm:spPr/>
      <dgm:t>
        <a:bodyPr/>
        <a:lstStyle/>
        <a:p>
          <a:endParaRPr lang="sk-SK"/>
        </a:p>
      </dgm:t>
    </dgm:pt>
    <dgm:pt modelId="{0BA3C184-1D0E-4243-94D4-5703E1B1DCBD}">
      <dgm:prSet/>
      <dgm:spPr/>
      <dgm:t>
        <a:bodyPr/>
        <a:lstStyle/>
        <a:p>
          <a:r>
            <a:rPr lang="en-GB" b="1" dirty="0"/>
            <a:t>Religious terrorism</a:t>
          </a:r>
          <a:r>
            <a:rPr lang="en-GB" dirty="0"/>
            <a:t> terrorist groups which are extremely religiously motivated </a:t>
          </a:r>
        </a:p>
      </dgm:t>
    </dgm:pt>
    <dgm:pt modelId="{144AE45D-72EE-4E1B-A4ED-BF827654B9A4}" type="parTrans" cxnId="{D66494EE-EE32-433A-9087-95957AB1029A}">
      <dgm:prSet/>
      <dgm:spPr/>
      <dgm:t>
        <a:bodyPr/>
        <a:lstStyle/>
        <a:p>
          <a:endParaRPr lang="sk-SK"/>
        </a:p>
      </dgm:t>
    </dgm:pt>
    <dgm:pt modelId="{2A02DF67-BFA9-4900-9F55-D48947C927DB}" type="sibTrans" cxnId="{D66494EE-EE32-433A-9087-95957AB1029A}">
      <dgm:prSet/>
      <dgm:spPr/>
      <dgm:t>
        <a:bodyPr/>
        <a:lstStyle/>
        <a:p>
          <a:endParaRPr lang="sk-SK"/>
        </a:p>
      </dgm:t>
    </dgm:pt>
    <dgm:pt modelId="{8865CCE2-1D75-44E1-B66D-C304E369D89C}" type="pres">
      <dgm:prSet presAssocID="{F876B66A-A131-445B-A218-4F19C62278F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4E87465-A4A0-443D-A921-A3C32E768040}" type="pres">
      <dgm:prSet presAssocID="{2E925C48-DCC3-43FE-803B-0A9348F78FA4}" presName="hierRoot1" presStyleCnt="0"/>
      <dgm:spPr/>
    </dgm:pt>
    <dgm:pt modelId="{B80E4901-D374-4B3C-9318-ECE6C4857710}" type="pres">
      <dgm:prSet presAssocID="{2E925C48-DCC3-43FE-803B-0A9348F78FA4}" presName="composite" presStyleCnt="0"/>
      <dgm:spPr/>
    </dgm:pt>
    <dgm:pt modelId="{8B48A555-5328-4C3D-AB70-7DA29100BBAF}" type="pres">
      <dgm:prSet presAssocID="{2E925C48-DCC3-43FE-803B-0A9348F78FA4}" presName="background" presStyleLbl="node0" presStyleIdx="0" presStyleCnt="1"/>
      <dgm:spPr/>
    </dgm:pt>
    <dgm:pt modelId="{C6673F8C-0F3D-4992-8768-B8528DB68DD9}" type="pres">
      <dgm:prSet presAssocID="{2E925C48-DCC3-43FE-803B-0A9348F78FA4}" presName="text" presStyleLbl="fgAcc0" presStyleIdx="0" presStyleCnt="1" custScaleX="243569" custScaleY="122005">
        <dgm:presLayoutVars>
          <dgm:chPref val="3"/>
        </dgm:presLayoutVars>
      </dgm:prSet>
      <dgm:spPr/>
    </dgm:pt>
    <dgm:pt modelId="{17EFC687-84BA-4472-814B-97B08EC21231}" type="pres">
      <dgm:prSet presAssocID="{2E925C48-DCC3-43FE-803B-0A9348F78FA4}" presName="hierChild2" presStyleCnt="0"/>
      <dgm:spPr/>
    </dgm:pt>
    <dgm:pt modelId="{E1DCE78A-7BCA-470A-ADDF-6ECBC6ECAD29}" type="pres">
      <dgm:prSet presAssocID="{6E96433F-A1F8-4A13-9975-4647B422EA6F}" presName="Name10" presStyleLbl="parChTrans1D2" presStyleIdx="0" presStyleCnt="5"/>
      <dgm:spPr/>
    </dgm:pt>
    <dgm:pt modelId="{0784EF89-8007-4D57-8354-3AB4F92FD364}" type="pres">
      <dgm:prSet presAssocID="{93DED281-EBCF-45FF-9F42-087463A99719}" presName="hierRoot2" presStyleCnt="0"/>
      <dgm:spPr/>
    </dgm:pt>
    <dgm:pt modelId="{CCB07515-6C47-4315-B478-822DA14204EF}" type="pres">
      <dgm:prSet presAssocID="{93DED281-EBCF-45FF-9F42-087463A99719}" presName="composite2" presStyleCnt="0"/>
      <dgm:spPr/>
    </dgm:pt>
    <dgm:pt modelId="{C3B36C86-765C-402E-BB12-5C0CABFA21AD}" type="pres">
      <dgm:prSet presAssocID="{93DED281-EBCF-45FF-9F42-087463A99719}" presName="background2" presStyleLbl="node2" presStyleIdx="0" presStyleCnt="5"/>
      <dgm:spPr/>
    </dgm:pt>
    <dgm:pt modelId="{92EBACC0-3CB6-47BC-A02D-3A49A83D1558}" type="pres">
      <dgm:prSet presAssocID="{93DED281-EBCF-45FF-9F42-087463A99719}" presName="text2" presStyleLbl="fgAcc2" presStyleIdx="0" presStyleCnt="5" custScaleY="284176">
        <dgm:presLayoutVars>
          <dgm:chPref val="3"/>
        </dgm:presLayoutVars>
      </dgm:prSet>
      <dgm:spPr/>
    </dgm:pt>
    <dgm:pt modelId="{6BB51F70-BDF3-43A8-B0F9-25BA5BB687A6}" type="pres">
      <dgm:prSet presAssocID="{93DED281-EBCF-45FF-9F42-087463A99719}" presName="hierChild3" presStyleCnt="0"/>
      <dgm:spPr/>
    </dgm:pt>
    <dgm:pt modelId="{F631E9A4-3A48-4852-AE63-B6B0AF570F9E}" type="pres">
      <dgm:prSet presAssocID="{2A0B8A16-064B-4E9B-8246-A0905A432B74}" presName="Name10" presStyleLbl="parChTrans1D2" presStyleIdx="1" presStyleCnt="5"/>
      <dgm:spPr/>
    </dgm:pt>
    <dgm:pt modelId="{7B2F28B8-F142-4A71-A312-0AEFBF6186AC}" type="pres">
      <dgm:prSet presAssocID="{ADAEE202-4A91-4B3B-AD09-08AB225FF6BA}" presName="hierRoot2" presStyleCnt="0"/>
      <dgm:spPr/>
    </dgm:pt>
    <dgm:pt modelId="{D8640E78-1DAC-43CD-8E35-6F44F7C97F48}" type="pres">
      <dgm:prSet presAssocID="{ADAEE202-4A91-4B3B-AD09-08AB225FF6BA}" presName="composite2" presStyleCnt="0"/>
      <dgm:spPr/>
    </dgm:pt>
    <dgm:pt modelId="{A8B8B2CB-9408-4594-9689-2B776157FAB5}" type="pres">
      <dgm:prSet presAssocID="{ADAEE202-4A91-4B3B-AD09-08AB225FF6BA}" presName="background2" presStyleLbl="node2" presStyleIdx="1" presStyleCnt="5"/>
      <dgm:spPr/>
    </dgm:pt>
    <dgm:pt modelId="{E42394C3-7401-49BB-B1A6-9BDA61A325F6}" type="pres">
      <dgm:prSet presAssocID="{ADAEE202-4A91-4B3B-AD09-08AB225FF6BA}" presName="text2" presStyleLbl="fgAcc2" presStyleIdx="1" presStyleCnt="5" custScaleY="284176">
        <dgm:presLayoutVars>
          <dgm:chPref val="3"/>
        </dgm:presLayoutVars>
      </dgm:prSet>
      <dgm:spPr/>
    </dgm:pt>
    <dgm:pt modelId="{B8C2B152-E6A6-40A7-B16C-480E128BAC86}" type="pres">
      <dgm:prSet presAssocID="{ADAEE202-4A91-4B3B-AD09-08AB225FF6BA}" presName="hierChild3" presStyleCnt="0"/>
      <dgm:spPr/>
    </dgm:pt>
    <dgm:pt modelId="{B04114B9-F141-4545-A27C-E5522C5B2D3F}" type="pres">
      <dgm:prSet presAssocID="{6B21A519-0B85-4BD7-9969-4C4BE7B9A3C3}" presName="Name10" presStyleLbl="parChTrans1D2" presStyleIdx="2" presStyleCnt="5"/>
      <dgm:spPr/>
    </dgm:pt>
    <dgm:pt modelId="{8B5CD9B8-30C8-490D-9EC1-E5ECB66AC28D}" type="pres">
      <dgm:prSet presAssocID="{2A053FBC-901F-4B1A-AC36-842505893584}" presName="hierRoot2" presStyleCnt="0"/>
      <dgm:spPr/>
    </dgm:pt>
    <dgm:pt modelId="{53F1804E-64CA-47F4-A71B-A0E1D2806620}" type="pres">
      <dgm:prSet presAssocID="{2A053FBC-901F-4B1A-AC36-842505893584}" presName="composite2" presStyleCnt="0"/>
      <dgm:spPr/>
    </dgm:pt>
    <dgm:pt modelId="{205A52D4-2658-406D-B0C6-6D544994A364}" type="pres">
      <dgm:prSet presAssocID="{2A053FBC-901F-4B1A-AC36-842505893584}" presName="background2" presStyleLbl="node2" presStyleIdx="2" presStyleCnt="5"/>
      <dgm:spPr/>
    </dgm:pt>
    <dgm:pt modelId="{92949867-2514-460D-A839-43CDF6160F32}" type="pres">
      <dgm:prSet presAssocID="{2A053FBC-901F-4B1A-AC36-842505893584}" presName="text2" presStyleLbl="fgAcc2" presStyleIdx="2" presStyleCnt="5" custScaleY="285115">
        <dgm:presLayoutVars>
          <dgm:chPref val="3"/>
        </dgm:presLayoutVars>
      </dgm:prSet>
      <dgm:spPr/>
    </dgm:pt>
    <dgm:pt modelId="{8B19113D-3DBE-4F81-8889-EB63086FEBAD}" type="pres">
      <dgm:prSet presAssocID="{2A053FBC-901F-4B1A-AC36-842505893584}" presName="hierChild3" presStyleCnt="0"/>
      <dgm:spPr/>
    </dgm:pt>
    <dgm:pt modelId="{69FDA1DB-2393-4FB0-8D12-BF57BB03DF5B}" type="pres">
      <dgm:prSet presAssocID="{144AE45D-72EE-4E1B-A4ED-BF827654B9A4}" presName="Name10" presStyleLbl="parChTrans1D2" presStyleIdx="3" presStyleCnt="5"/>
      <dgm:spPr/>
    </dgm:pt>
    <dgm:pt modelId="{F837DDF5-7947-4B17-A7DD-635DE0F06DF7}" type="pres">
      <dgm:prSet presAssocID="{0BA3C184-1D0E-4243-94D4-5703E1B1DCBD}" presName="hierRoot2" presStyleCnt="0"/>
      <dgm:spPr/>
    </dgm:pt>
    <dgm:pt modelId="{CDD2FA57-55E2-49DC-844B-209D651ACD36}" type="pres">
      <dgm:prSet presAssocID="{0BA3C184-1D0E-4243-94D4-5703E1B1DCBD}" presName="composite2" presStyleCnt="0"/>
      <dgm:spPr/>
    </dgm:pt>
    <dgm:pt modelId="{9D0D31DC-D6E0-41AC-8ADC-9E5557D0ED11}" type="pres">
      <dgm:prSet presAssocID="{0BA3C184-1D0E-4243-94D4-5703E1B1DCBD}" presName="background2" presStyleLbl="node2" presStyleIdx="3" presStyleCnt="5"/>
      <dgm:spPr/>
    </dgm:pt>
    <dgm:pt modelId="{9795F231-DEF6-4DC9-94C4-931C40D29E70}" type="pres">
      <dgm:prSet presAssocID="{0BA3C184-1D0E-4243-94D4-5703E1B1DCBD}" presName="text2" presStyleLbl="fgAcc2" presStyleIdx="3" presStyleCnt="5" custScaleY="280959">
        <dgm:presLayoutVars>
          <dgm:chPref val="3"/>
        </dgm:presLayoutVars>
      </dgm:prSet>
      <dgm:spPr/>
    </dgm:pt>
    <dgm:pt modelId="{934E2F72-D3AE-49A9-AA8D-7BD1D39FC749}" type="pres">
      <dgm:prSet presAssocID="{0BA3C184-1D0E-4243-94D4-5703E1B1DCBD}" presName="hierChild3" presStyleCnt="0"/>
      <dgm:spPr/>
    </dgm:pt>
    <dgm:pt modelId="{2101A6B5-6431-42EE-8195-EE2B6870BA07}" type="pres">
      <dgm:prSet presAssocID="{9C706576-DDFE-456D-8347-5855F4653CDD}" presName="Name10" presStyleLbl="parChTrans1D2" presStyleIdx="4" presStyleCnt="5"/>
      <dgm:spPr/>
    </dgm:pt>
    <dgm:pt modelId="{4614EA49-FA2A-494F-995B-FD1AFC75F8B6}" type="pres">
      <dgm:prSet presAssocID="{9ABC7ECA-F267-42FB-A565-3AF1D778D29A}" presName="hierRoot2" presStyleCnt="0"/>
      <dgm:spPr/>
    </dgm:pt>
    <dgm:pt modelId="{4FD2C462-1590-495B-B296-ED0047E5BFDA}" type="pres">
      <dgm:prSet presAssocID="{9ABC7ECA-F267-42FB-A565-3AF1D778D29A}" presName="composite2" presStyleCnt="0"/>
      <dgm:spPr/>
    </dgm:pt>
    <dgm:pt modelId="{527010E1-5D21-4FBE-9477-EEC7C4151FC6}" type="pres">
      <dgm:prSet presAssocID="{9ABC7ECA-F267-42FB-A565-3AF1D778D29A}" presName="background2" presStyleLbl="node2" presStyleIdx="4" presStyleCnt="5"/>
      <dgm:spPr/>
    </dgm:pt>
    <dgm:pt modelId="{C3FE3ACA-3AE4-4946-8F0C-CD94761985E3}" type="pres">
      <dgm:prSet presAssocID="{9ABC7ECA-F267-42FB-A565-3AF1D778D29A}" presName="text2" presStyleLbl="fgAcc2" presStyleIdx="4" presStyleCnt="5" custScaleY="286254">
        <dgm:presLayoutVars>
          <dgm:chPref val="3"/>
        </dgm:presLayoutVars>
      </dgm:prSet>
      <dgm:spPr/>
    </dgm:pt>
    <dgm:pt modelId="{46530719-31B3-4AA1-94B4-97733A8C9F84}" type="pres">
      <dgm:prSet presAssocID="{9ABC7ECA-F267-42FB-A565-3AF1D778D29A}" presName="hierChild3" presStyleCnt="0"/>
      <dgm:spPr/>
    </dgm:pt>
  </dgm:ptLst>
  <dgm:cxnLst>
    <dgm:cxn modelId="{3AD9D00F-8312-4AEC-9FC3-6E75736A31CD}" type="presOf" srcId="{2E925C48-DCC3-43FE-803B-0A9348F78FA4}" destId="{C6673F8C-0F3D-4992-8768-B8528DB68DD9}" srcOrd="0" destOrd="0" presId="urn:microsoft.com/office/officeart/2005/8/layout/hierarchy1"/>
    <dgm:cxn modelId="{FF90961D-F8AC-46EF-89CC-B771CB52B865}" srcId="{2E925C48-DCC3-43FE-803B-0A9348F78FA4}" destId="{ADAEE202-4A91-4B3B-AD09-08AB225FF6BA}" srcOrd="1" destOrd="0" parTransId="{2A0B8A16-064B-4E9B-8246-A0905A432B74}" sibTransId="{892A7364-E114-4CB3-AF00-ADCCCBFCBC65}"/>
    <dgm:cxn modelId="{6BA88734-7756-458D-A65C-C78D82455422}" type="presOf" srcId="{0BA3C184-1D0E-4243-94D4-5703E1B1DCBD}" destId="{9795F231-DEF6-4DC9-94C4-931C40D29E70}" srcOrd="0" destOrd="0" presId="urn:microsoft.com/office/officeart/2005/8/layout/hierarchy1"/>
    <dgm:cxn modelId="{0899245E-AEE0-4309-A15D-88C8ABCC4934}" srcId="{F876B66A-A131-445B-A218-4F19C62278FF}" destId="{2E925C48-DCC3-43FE-803B-0A9348F78FA4}" srcOrd="0" destOrd="0" parTransId="{CC1984C6-948D-4D9E-9EF3-467912D8AE00}" sibTransId="{D75FDC4D-3959-48AE-8971-A7C9247DF854}"/>
    <dgm:cxn modelId="{3499C455-0C91-42BE-B6D3-7A044E0FA4F6}" type="presOf" srcId="{6E96433F-A1F8-4A13-9975-4647B422EA6F}" destId="{E1DCE78A-7BCA-470A-ADDF-6ECBC6ECAD29}" srcOrd="0" destOrd="0" presId="urn:microsoft.com/office/officeart/2005/8/layout/hierarchy1"/>
    <dgm:cxn modelId="{0649A87A-67D0-4F21-AD4B-E1F5826DB3EC}" type="presOf" srcId="{144AE45D-72EE-4E1B-A4ED-BF827654B9A4}" destId="{69FDA1DB-2393-4FB0-8D12-BF57BB03DF5B}" srcOrd="0" destOrd="0" presId="urn:microsoft.com/office/officeart/2005/8/layout/hierarchy1"/>
    <dgm:cxn modelId="{DB464194-A03D-44C8-9868-D2ACE66D0BDC}" type="presOf" srcId="{F876B66A-A131-445B-A218-4F19C62278FF}" destId="{8865CCE2-1D75-44E1-B66D-C304E369D89C}" srcOrd="0" destOrd="0" presId="urn:microsoft.com/office/officeart/2005/8/layout/hierarchy1"/>
    <dgm:cxn modelId="{34B783A3-8EB6-4BE6-A10A-99A1AFE5EC25}" srcId="{2E925C48-DCC3-43FE-803B-0A9348F78FA4}" destId="{9ABC7ECA-F267-42FB-A565-3AF1D778D29A}" srcOrd="4" destOrd="0" parTransId="{9C706576-DDFE-456D-8347-5855F4653CDD}" sibTransId="{3E9EE583-F506-46E1-B48B-D5C0B911322F}"/>
    <dgm:cxn modelId="{B404ADAE-990C-431A-8DFC-271C417A36E2}" type="presOf" srcId="{93DED281-EBCF-45FF-9F42-087463A99719}" destId="{92EBACC0-3CB6-47BC-A02D-3A49A83D1558}" srcOrd="0" destOrd="0" presId="urn:microsoft.com/office/officeart/2005/8/layout/hierarchy1"/>
    <dgm:cxn modelId="{15EC8FB0-29FA-4251-996C-D3B4003157A0}" srcId="{2E925C48-DCC3-43FE-803B-0A9348F78FA4}" destId="{2A053FBC-901F-4B1A-AC36-842505893584}" srcOrd="2" destOrd="0" parTransId="{6B21A519-0B85-4BD7-9969-4C4BE7B9A3C3}" sibTransId="{318DB0DF-4DAC-4C56-8129-2B94A703B126}"/>
    <dgm:cxn modelId="{EFE25EB6-9417-44E6-AE61-37B95E412A11}" type="presOf" srcId="{ADAEE202-4A91-4B3B-AD09-08AB225FF6BA}" destId="{E42394C3-7401-49BB-B1A6-9BDA61A325F6}" srcOrd="0" destOrd="0" presId="urn:microsoft.com/office/officeart/2005/8/layout/hierarchy1"/>
    <dgm:cxn modelId="{0E8CB6CA-A907-4603-B5DA-D98AD3D7B613}" type="presOf" srcId="{2A0B8A16-064B-4E9B-8246-A0905A432B74}" destId="{F631E9A4-3A48-4852-AE63-B6B0AF570F9E}" srcOrd="0" destOrd="0" presId="urn:microsoft.com/office/officeart/2005/8/layout/hierarchy1"/>
    <dgm:cxn modelId="{A22629D9-2101-4A24-9524-2FA164A7486E}" type="presOf" srcId="{9ABC7ECA-F267-42FB-A565-3AF1D778D29A}" destId="{C3FE3ACA-3AE4-4946-8F0C-CD94761985E3}" srcOrd="0" destOrd="0" presId="urn:microsoft.com/office/officeart/2005/8/layout/hierarchy1"/>
    <dgm:cxn modelId="{829CEED9-ADE3-4C15-96F7-A8FE5D0B2F1A}" type="presOf" srcId="{6B21A519-0B85-4BD7-9969-4C4BE7B9A3C3}" destId="{B04114B9-F141-4545-A27C-E5522C5B2D3F}" srcOrd="0" destOrd="0" presId="urn:microsoft.com/office/officeart/2005/8/layout/hierarchy1"/>
    <dgm:cxn modelId="{B009D5EB-7820-4865-9CDB-AD537924A4D1}" type="presOf" srcId="{2A053FBC-901F-4B1A-AC36-842505893584}" destId="{92949867-2514-460D-A839-43CDF6160F32}" srcOrd="0" destOrd="0" presId="urn:microsoft.com/office/officeart/2005/8/layout/hierarchy1"/>
    <dgm:cxn modelId="{323474ED-EECE-4354-B921-41DE8119F191}" srcId="{2E925C48-DCC3-43FE-803B-0A9348F78FA4}" destId="{93DED281-EBCF-45FF-9F42-087463A99719}" srcOrd="0" destOrd="0" parTransId="{6E96433F-A1F8-4A13-9975-4647B422EA6F}" sibTransId="{5E9DA596-FAA7-4A47-B197-8B0A2B59725E}"/>
    <dgm:cxn modelId="{3CE106EE-083A-44D2-BB95-1AD3A5B5CFAA}" type="presOf" srcId="{9C706576-DDFE-456D-8347-5855F4653CDD}" destId="{2101A6B5-6431-42EE-8195-EE2B6870BA07}" srcOrd="0" destOrd="0" presId="urn:microsoft.com/office/officeart/2005/8/layout/hierarchy1"/>
    <dgm:cxn modelId="{D66494EE-EE32-433A-9087-95957AB1029A}" srcId="{2E925C48-DCC3-43FE-803B-0A9348F78FA4}" destId="{0BA3C184-1D0E-4243-94D4-5703E1B1DCBD}" srcOrd="3" destOrd="0" parTransId="{144AE45D-72EE-4E1B-A4ED-BF827654B9A4}" sibTransId="{2A02DF67-BFA9-4900-9F55-D48947C927DB}"/>
    <dgm:cxn modelId="{D6016F06-38B4-4E2E-962B-A838FF613292}" type="presParOf" srcId="{8865CCE2-1D75-44E1-B66D-C304E369D89C}" destId="{44E87465-A4A0-443D-A921-A3C32E768040}" srcOrd="0" destOrd="0" presId="urn:microsoft.com/office/officeart/2005/8/layout/hierarchy1"/>
    <dgm:cxn modelId="{EF9B81A8-7258-43D4-840A-9EAE01E2C6A6}" type="presParOf" srcId="{44E87465-A4A0-443D-A921-A3C32E768040}" destId="{B80E4901-D374-4B3C-9318-ECE6C4857710}" srcOrd="0" destOrd="0" presId="urn:microsoft.com/office/officeart/2005/8/layout/hierarchy1"/>
    <dgm:cxn modelId="{EE824D70-6681-4C29-924D-6BF01EA826F1}" type="presParOf" srcId="{B80E4901-D374-4B3C-9318-ECE6C4857710}" destId="{8B48A555-5328-4C3D-AB70-7DA29100BBAF}" srcOrd="0" destOrd="0" presId="urn:microsoft.com/office/officeart/2005/8/layout/hierarchy1"/>
    <dgm:cxn modelId="{A4B4B2E4-B24C-4E1B-B257-0D2080F15B29}" type="presParOf" srcId="{B80E4901-D374-4B3C-9318-ECE6C4857710}" destId="{C6673F8C-0F3D-4992-8768-B8528DB68DD9}" srcOrd="1" destOrd="0" presId="urn:microsoft.com/office/officeart/2005/8/layout/hierarchy1"/>
    <dgm:cxn modelId="{D4E3A98F-A179-453D-9B4D-7CAB130FC0F4}" type="presParOf" srcId="{44E87465-A4A0-443D-A921-A3C32E768040}" destId="{17EFC687-84BA-4472-814B-97B08EC21231}" srcOrd="1" destOrd="0" presId="urn:microsoft.com/office/officeart/2005/8/layout/hierarchy1"/>
    <dgm:cxn modelId="{876F2DE1-EED3-464E-AF4B-E6188237A3E4}" type="presParOf" srcId="{17EFC687-84BA-4472-814B-97B08EC21231}" destId="{E1DCE78A-7BCA-470A-ADDF-6ECBC6ECAD29}" srcOrd="0" destOrd="0" presId="urn:microsoft.com/office/officeart/2005/8/layout/hierarchy1"/>
    <dgm:cxn modelId="{3A2A5D9A-FAD7-4987-B06F-DD382D979AA5}" type="presParOf" srcId="{17EFC687-84BA-4472-814B-97B08EC21231}" destId="{0784EF89-8007-4D57-8354-3AB4F92FD364}" srcOrd="1" destOrd="0" presId="urn:microsoft.com/office/officeart/2005/8/layout/hierarchy1"/>
    <dgm:cxn modelId="{46C9B9F4-0C5B-438C-9300-7DB400256254}" type="presParOf" srcId="{0784EF89-8007-4D57-8354-3AB4F92FD364}" destId="{CCB07515-6C47-4315-B478-822DA14204EF}" srcOrd="0" destOrd="0" presId="urn:microsoft.com/office/officeart/2005/8/layout/hierarchy1"/>
    <dgm:cxn modelId="{1B79C210-F18B-4F13-9316-56736C9753CB}" type="presParOf" srcId="{CCB07515-6C47-4315-B478-822DA14204EF}" destId="{C3B36C86-765C-402E-BB12-5C0CABFA21AD}" srcOrd="0" destOrd="0" presId="urn:microsoft.com/office/officeart/2005/8/layout/hierarchy1"/>
    <dgm:cxn modelId="{2A516933-F709-4BD3-BB1A-11D707058F14}" type="presParOf" srcId="{CCB07515-6C47-4315-B478-822DA14204EF}" destId="{92EBACC0-3CB6-47BC-A02D-3A49A83D1558}" srcOrd="1" destOrd="0" presId="urn:microsoft.com/office/officeart/2005/8/layout/hierarchy1"/>
    <dgm:cxn modelId="{7B764C44-2040-4332-A066-0020B2A009D3}" type="presParOf" srcId="{0784EF89-8007-4D57-8354-3AB4F92FD364}" destId="{6BB51F70-BDF3-43A8-B0F9-25BA5BB687A6}" srcOrd="1" destOrd="0" presId="urn:microsoft.com/office/officeart/2005/8/layout/hierarchy1"/>
    <dgm:cxn modelId="{DB8D7B5A-6B7B-40A9-B91D-C6F3A6D97370}" type="presParOf" srcId="{17EFC687-84BA-4472-814B-97B08EC21231}" destId="{F631E9A4-3A48-4852-AE63-B6B0AF570F9E}" srcOrd="2" destOrd="0" presId="urn:microsoft.com/office/officeart/2005/8/layout/hierarchy1"/>
    <dgm:cxn modelId="{056FDEB1-2973-4CD4-8777-23571EEB05C1}" type="presParOf" srcId="{17EFC687-84BA-4472-814B-97B08EC21231}" destId="{7B2F28B8-F142-4A71-A312-0AEFBF6186AC}" srcOrd="3" destOrd="0" presId="urn:microsoft.com/office/officeart/2005/8/layout/hierarchy1"/>
    <dgm:cxn modelId="{31E11142-1ABD-4D8A-B4EE-DDFD542706F2}" type="presParOf" srcId="{7B2F28B8-F142-4A71-A312-0AEFBF6186AC}" destId="{D8640E78-1DAC-43CD-8E35-6F44F7C97F48}" srcOrd="0" destOrd="0" presId="urn:microsoft.com/office/officeart/2005/8/layout/hierarchy1"/>
    <dgm:cxn modelId="{7CC13EF1-D799-44F4-97C3-10E7C7D75FBE}" type="presParOf" srcId="{D8640E78-1DAC-43CD-8E35-6F44F7C97F48}" destId="{A8B8B2CB-9408-4594-9689-2B776157FAB5}" srcOrd="0" destOrd="0" presId="urn:microsoft.com/office/officeart/2005/8/layout/hierarchy1"/>
    <dgm:cxn modelId="{2CBA33CF-0FA8-42BE-85F6-F54214EE326E}" type="presParOf" srcId="{D8640E78-1DAC-43CD-8E35-6F44F7C97F48}" destId="{E42394C3-7401-49BB-B1A6-9BDA61A325F6}" srcOrd="1" destOrd="0" presId="urn:microsoft.com/office/officeart/2005/8/layout/hierarchy1"/>
    <dgm:cxn modelId="{8EC109FF-85AA-4941-BFC8-070BFF7F6A97}" type="presParOf" srcId="{7B2F28B8-F142-4A71-A312-0AEFBF6186AC}" destId="{B8C2B152-E6A6-40A7-B16C-480E128BAC86}" srcOrd="1" destOrd="0" presId="urn:microsoft.com/office/officeart/2005/8/layout/hierarchy1"/>
    <dgm:cxn modelId="{AFDB57B5-90FA-4102-8A7F-DBBBC163A379}" type="presParOf" srcId="{17EFC687-84BA-4472-814B-97B08EC21231}" destId="{B04114B9-F141-4545-A27C-E5522C5B2D3F}" srcOrd="4" destOrd="0" presId="urn:microsoft.com/office/officeart/2005/8/layout/hierarchy1"/>
    <dgm:cxn modelId="{30A64C14-EA3A-4D7A-9DDE-EC7C48EE5DC3}" type="presParOf" srcId="{17EFC687-84BA-4472-814B-97B08EC21231}" destId="{8B5CD9B8-30C8-490D-9EC1-E5ECB66AC28D}" srcOrd="5" destOrd="0" presId="urn:microsoft.com/office/officeart/2005/8/layout/hierarchy1"/>
    <dgm:cxn modelId="{DF9392BA-33F4-44CA-970E-B84F00F73BAB}" type="presParOf" srcId="{8B5CD9B8-30C8-490D-9EC1-E5ECB66AC28D}" destId="{53F1804E-64CA-47F4-A71B-A0E1D2806620}" srcOrd="0" destOrd="0" presId="urn:microsoft.com/office/officeart/2005/8/layout/hierarchy1"/>
    <dgm:cxn modelId="{A4E3CD52-C3FA-4A00-97B5-B2D5A6E0D08C}" type="presParOf" srcId="{53F1804E-64CA-47F4-A71B-A0E1D2806620}" destId="{205A52D4-2658-406D-B0C6-6D544994A364}" srcOrd="0" destOrd="0" presId="urn:microsoft.com/office/officeart/2005/8/layout/hierarchy1"/>
    <dgm:cxn modelId="{9FF123FB-2955-4807-8AF6-E462AC06B252}" type="presParOf" srcId="{53F1804E-64CA-47F4-A71B-A0E1D2806620}" destId="{92949867-2514-460D-A839-43CDF6160F32}" srcOrd="1" destOrd="0" presId="urn:microsoft.com/office/officeart/2005/8/layout/hierarchy1"/>
    <dgm:cxn modelId="{2DEE8925-1037-47D5-9AD4-6AA9E51064C1}" type="presParOf" srcId="{8B5CD9B8-30C8-490D-9EC1-E5ECB66AC28D}" destId="{8B19113D-3DBE-4F81-8889-EB63086FEBAD}" srcOrd="1" destOrd="0" presId="urn:microsoft.com/office/officeart/2005/8/layout/hierarchy1"/>
    <dgm:cxn modelId="{ABF26FA3-FBA8-4A90-AAFE-688A45A4ECCE}" type="presParOf" srcId="{17EFC687-84BA-4472-814B-97B08EC21231}" destId="{69FDA1DB-2393-4FB0-8D12-BF57BB03DF5B}" srcOrd="6" destOrd="0" presId="urn:microsoft.com/office/officeart/2005/8/layout/hierarchy1"/>
    <dgm:cxn modelId="{4FA20373-A8E8-4F70-B9CB-68371C9A2284}" type="presParOf" srcId="{17EFC687-84BA-4472-814B-97B08EC21231}" destId="{F837DDF5-7947-4B17-A7DD-635DE0F06DF7}" srcOrd="7" destOrd="0" presId="urn:microsoft.com/office/officeart/2005/8/layout/hierarchy1"/>
    <dgm:cxn modelId="{67CC8500-E8FE-43F5-8593-53A7A5C61443}" type="presParOf" srcId="{F837DDF5-7947-4B17-A7DD-635DE0F06DF7}" destId="{CDD2FA57-55E2-49DC-844B-209D651ACD36}" srcOrd="0" destOrd="0" presId="urn:microsoft.com/office/officeart/2005/8/layout/hierarchy1"/>
    <dgm:cxn modelId="{635F2E53-BDB5-4E7C-BE02-12B75130230A}" type="presParOf" srcId="{CDD2FA57-55E2-49DC-844B-209D651ACD36}" destId="{9D0D31DC-D6E0-41AC-8ADC-9E5557D0ED11}" srcOrd="0" destOrd="0" presId="urn:microsoft.com/office/officeart/2005/8/layout/hierarchy1"/>
    <dgm:cxn modelId="{2EBB48B9-A4C3-449D-94E7-D519957C25D5}" type="presParOf" srcId="{CDD2FA57-55E2-49DC-844B-209D651ACD36}" destId="{9795F231-DEF6-4DC9-94C4-931C40D29E70}" srcOrd="1" destOrd="0" presId="urn:microsoft.com/office/officeart/2005/8/layout/hierarchy1"/>
    <dgm:cxn modelId="{4E0128D4-3729-48B2-A464-B28BF24D0B19}" type="presParOf" srcId="{F837DDF5-7947-4B17-A7DD-635DE0F06DF7}" destId="{934E2F72-D3AE-49A9-AA8D-7BD1D39FC749}" srcOrd="1" destOrd="0" presId="urn:microsoft.com/office/officeart/2005/8/layout/hierarchy1"/>
    <dgm:cxn modelId="{65DECC5A-78A6-42CA-AC17-1C2B7FA2A0C3}" type="presParOf" srcId="{17EFC687-84BA-4472-814B-97B08EC21231}" destId="{2101A6B5-6431-42EE-8195-EE2B6870BA07}" srcOrd="8" destOrd="0" presId="urn:microsoft.com/office/officeart/2005/8/layout/hierarchy1"/>
    <dgm:cxn modelId="{89FD801A-22D6-4483-9F0C-327DE180BD58}" type="presParOf" srcId="{17EFC687-84BA-4472-814B-97B08EC21231}" destId="{4614EA49-FA2A-494F-995B-FD1AFC75F8B6}" srcOrd="9" destOrd="0" presId="urn:microsoft.com/office/officeart/2005/8/layout/hierarchy1"/>
    <dgm:cxn modelId="{B6142438-C9D2-40F6-B5AA-A20CAE2CE5BA}" type="presParOf" srcId="{4614EA49-FA2A-494F-995B-FD1AFC75F8B6}" destId="{4FD2C462-1590-495B-B296-ED0047E5BFDA}" srcOrd="0" destOrd="0" presId="urn:microsoft.com/office/officeart/2005/8/layout/hierarchy1"/>
    <dgm:cxn modelId="{BB40AED0-9892-4AEF-9AB5-794A9E556FC1}" type="presParOf" srcId="{4FD2C462-1590-495B-B296-ED0047E5BFDA}" destId="{527010E1-5D21-4FBE-9477-EEC7C4151FC6}" srcOrd="0" destOrd="0" presId="urn:microsoft.com/office/officeart/2005/8/layout/hierarchy1"/>
    <dgm:cxn modelId="{F9F99D17-5009-4611-98E3-C0F031F1FB21}" type="presParOf" srcId="{4FD2C462-1590-495B-B296-ED0047E5BFDA}" destId="{C3FE3ACA-3AE4-4946-8F0C-CD94761985E3}" srcOrd="1" destOrd="0" presId="urn:microsoft.com/office/officeart/2005/8/layout/hierarchy1"/>
    <dgm:cxn modelId="{0F0C4F15-9D19-4A86-B181-EBEC1D12A194}" type="presParOf" srcId="{4614EA49-FA2A-494F-995B-FD1AFC75F8B6}" destId="{46530719-31B3-4AA1-94B4-97733A8C9F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FCC56B-5906-4D0C-A4B5-CE6BA7E2BF8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29B8E487-55B4-42D2-AA61-9DB6B5F14413}">
      <dgm:prSet phldrT="[Text]" custT="1"/>
      <dgm:spPr>
        <a:solidFill>
          <a:srgbClr val="002060"/>
        </a:solidFill>
      </dgm:spPr>
      <dgm:t>
        <a:bodyPr/>
        <a:lstStyle/>
        <a:p>
          <a:r>
            <a:rPr lang="en-GB" sz="2400" dirty="0"/>
            <a:t>Technology and communication </a:t>
          </a:r>
          <a:endParaRPr lang="sk-SK" sz="2400" dirty="0"/>
        </a:p>
      </dgm:t>
    </dgm:pt>
    <dgm:pt modelId="{F662DC36-840C-4D24-803E-5FF4D56CDF9F}" type="parTrans" cxnId="{1A44AEB0-7706-4348-8D04-403B5FFC2CC1}">
      <dgm:prSet/>
      <dgm:spPr/>
      <dgm:t>
        <a:bodyPr/>
        <a:lstStyle/>
        <a:p>
          <a:endParaRPr lang="sk-SK"/>
        </a:p>
      </dgm:t>
    </dgm:pt>
    <dgm:pt modelId="{92EAD82E-9F3B-4C1F-97C8-A73283447320}" type="sibTrans" cxnId="{1A44AEB0-7706-4348-8D04-403B5FFC2CC1}">
      <dgm:prSet/>
      <dgm:spPr/>
      <dgm:t>
        <a:bodyPr/>
        <a:lstStyle/>
        <a:p>
          <a:endParaRPr lang="sk-SK"/>
        </a:p>
      </dgm:t>
    </dgm:pt>
    <dgm:pt modelId="{E32FA661-3F09-4F47-81DD-888A0B82C9E3}">
      <dgm:prSet phldrT="[Text]" custT="1"/>
      <dgm:spPr/>
      <dgm:t>
        <a:bodyPr/>
        <a:lstStyle/>
        <a:p>
          <a:r>
            <a:rPr lang="en-GB" sz="2800" dirty="0"/>
            <a:t>Propaganda </a:t>
          </a:r>
          <a:endParaRPr lang="sk-SK" sz="2800" dirty="0"/>
        </a:p>
      </dgm:t>
    </dgm:pt>
    <dgm:pt modelId="{881DB799-9B11-402B-98D2-23450B2C5641}" type="parTrans" cxnId="{1EE57887-2DFE-4E79-87D5-5CAF07DD9271}">
      <dgm:prSet/>
      <dgm:spPr/>
      <dgm:t>
        <a:bodyPr/>
        <a:lstStyle/>
        <a:p>
          <a:endParaRPr lang="sk-SK"/>
        </a:p>
      </dgm:t>
    </dgm:pt>
    <dgm:pt modelId="{9390CEEC-A82B-479D-AF6C-274E86BBC41D}" type="sibTrans" cxnId="{1EE57887-2DFE-4E79-87D5-5CAF07DD9271}">
      <dgm:prSet/>
      <dgm:spPr/>
      <dgm:t>
        <a:bodyPr/>
        <a:lstStyle/>
        <a:p>
          <a:endParaRPr lang="sk-SK"/>
        </a:p>
      </dgm:t>
    </dgm:pt>
    <dgm:pt modelId="{47BAEEA4-C36C-44EF-9C9B-D6A64ED757E6}">
      <dgm:prSet phldrT="[Text]" custT="1"/>
      <dgm:spPr/>
      <dgm:t>
        <a:bodyPr/>
        <a:lstStyle/>
        <a:p>
          <a:r>
            <a:rPr lang="en-GB" sz="2400" dirty="0"/>
            <a:t>Recruitment of insurgents </a:t>
          </a:r>
          <a:endParaRPr lang="sk-SK" sz="2400" dirty="0"/>
        </a:p>
      </dgm:t>
    </dgm:pt>
    <dgm:pt modelId="{2452365F-9868-42BA-92ED-2FC00B572851}" type="parTrans" cxnId="{FBFF5D8F-42BD-442B-A9A8-2E30BEB0E225}">
      <dgm:prSet/>
      <dgm:spPr/>
      <dgm:t>
        <a:bodyPr/>
        <a:lstStyle/>
        <a:p>
          <a:endParaRPr lang="sk-SK"/>
        </a:p>
      </dgm:t>
    </dgm:pt>
    <dgm:pt modelId="{DDEF0370-F12A-4E80-A61B-2D597305EA27}" type="sibTrans" cxnId="{FBFF5D8F-42BD-442B-A9A8-2E30BEB0E225}">
      <dgm:prSet/>
      <dgm:spPr/>
      <dgm:t>
        <a:bodyPr/>
        <a:lstStyle/>
        <a:p>
          <a:endParaRPr lang="sk-SK"/>
        </a:p>
      </dgm:t>
    </dgm:pt>
    <dgm:pt modelId="{6A706E5A-C65E-4DAC-B1F2-55072CA669F6}">
      <dgm:prSet phldrT="[Text]" custT="1"/>
      <dgm:spPr/>
      <dgm:t>
        <a:bodyPr/>
        <a:lstStyle/>
        <a:p>
          <a:r>
            <a:rPr lang="en-GB" sz="2800" dirty="0"/>
            <a:t>Migration</a:t>
          </a:r>
          <a:endParaRPr lang="sk-SK" sz="2800" dirty="0"/>
        </a:p>
      </dgm:t>
    </dgm:pt>
    <dgm:pt modelId="{62944878-6595-4543-900B-6D00A0F31597}" type="parTrans" cxnId="{A5741928-3AEB-4F0D-BA4A-F49DC0A590A6}">
      <dgm:prSet/>
      <dgm:spPr/>
      <dgm:t>
        <a:bodyPr/>
        <a:lstStyle/>
        <a:p>
          <a:endParaRPr lang="sk-SK"/>
        </a:p>
      </dgm:t>
    </dgm:pt>
    <dgm:pt modelId="{3E631183-82D0-4DCD-AEA4-5F32405CE8DF}" type="sibTrans" cxnId="{A5741928-3AEB-4F0D-BA4A-F49DC0A590A6}">
      <dgm:prSet/>
      <dgm:spPr/>
      <dgm:t>
        <a:bodyPr/>
        <a:lstStyle/>
        <a:p>
          <a:endParaRPr lang="sk-SK"/>
        </a:p>
      </dgm:t>
    </dgm:pt>
    <dgm:pt modelId="{1C2D71C0-EDDC-4AF9-9A68-243F40AA47EE}">
      <dgm:prSet custT="1"/>
      <dgm:spPr/>
      <dgm:t>
        <a:bodyPr/>
        <a:lstStyle/>
        <a:p>
          <a:r>
            <a:rPr lang="en-GB" sz="1800" dirty="0"/>
            <a:t>Risk of the proliferation of nuclear, chemical, and biological weapons</a:t>
          </a:r>
        </a:p>
      </dgm:t>
    </dgm:pt>
    <dgm:pt modelId="{CA4B04B2-AF05-4321-91F7-F2B60B886DD5}" type="parTrans" cxnId="{E8E28B4C-6CF3-4953-88AF-6CEEED3822D4}">
      <dgm:prSet/>
      <dgm:spPr/>
      <dgm:t>
        <a:bodyPr/>
        <a:lstStyle/>
        <a:p>
          <a:endParaRPr lang="sk-SK"/>
        </a:p>
      </dgm:t>
    </dgm:pt>
    <dgm:pt modelId="{6EED0AF6-E601-4CE5-919C-B01111A622E4}" type="sibTrans" cxnId="{E8E28B4C-6CF3-4953-88AF-6CEEED3822D4}">
      <dgm:prSet/>
      <dgm:spPr/>
      <dgm:t>
        <a:bodyPr/>
        <a:lstStyle/>
        <a:p>
          <a:endParaRPr lang="sk-SK"/>
        </a:p>
      </dgm:t>
    </dgm:pt>
    <dgm:pt modelId="{B8432EF1-1BE5-44D8-95D1-4A03EEBAE2E3}">
      <dgm:prSet custT="1"/>
      <dgm:spPr/>
      <dgm:t>
        <a:bodyPr/>
        <a:lstStyle/>
        <a:p>
          <a:r>
            <a:rPr lang="en-GB" sz="2400" dirty="0"/>
            <a:t>Cyber attacks </a:t>
          </a:r>
        </a:p>
      </dgm:t>
    </dgm:pt>
    <dgm:pt modelId="{26475193-8015-453D-B573-4886C8176762}" type="parTrans" cxnId="{B6E7A132-B4DB-4D1E-8334-6610D65CE8AC}">
      <dgm:prSet/>
      <dgm:spPr/>
      <dgm:t>
        <a:bodyPr/>
        <a:lstStyle/>
        <a:p>
          <a:endParaRPr lang="sk-SK"/>
        </a:p>
      </dgm:t>
    </dgm:pt>
    <dgm:pt modelId="{F832509E-6E38-4C3A-88C5-FF826A0EE5E8}" type="sibTrans" cxnId="{B6E7A132-B4DB-4D1E-8334-6610D65CE8AC}">
      <dgm:prSet/>
      <dgm:spPr/>
      <dgm:t>
        <a:bodyPr/>
        <a:lstStyle/>
        <a:p>
          <a:endParaRPr lang="sk-SK"/>
        </a:p>
      </dgm:t>
    </dgm:pt>
    <dgm:pt modelId="{F35E12CE-1AAD-46E5-B8A4-A73FF76393B4}" type="pres">
      <dgm:prSet presAssocID="{AFFCC56B-5906-4D0C-A4B5-CE6BA7E2BF80}" presName="Name0" presStyleCnt="0">
        <dgm:presLayoutVars>
          <dgm:dir/>
          <dgm:resizeHandles val="exact"/>
        </dgm:presLayoutVars>
      </dgm:prSet>
      <dgm:spPr/>
    </dgm:pt>
    <dgm:pt modelId="{871BCD87-9482-4D37-A8D9-1F5074F81B68}" type="pres">
      <dgm:prSet presAssocID="{AFFCC56B-5906-4D0C-A4B5-CE6BA7E2BF80}" presName="cycle" presStyleCnt="0"/>
      <dgm:spPr/>
    </dgm:pt>
    <dgm:pt modelId="{E1978FF8-BBEC-4614-8FA9-079043ACB634}" type="pres">
      <dgm:prSet presAssocID="{29B8E487-55B4-42D2-AA61-9DB6B5F14413}" presName="nodeFirstNode" presStyleLbl="node1" presStyleIdx="0" presStyleCnt="6" custScaleX="121364" custScaleY="130188">
        <dgm:presLayoutVars>
          <dgm:bulletEnabled val="1"/>
        </dgm:presLayoutVars>
      </dgm:prSet>
      <dgm:spPr/>
    </dgm:pt>
    <dgm:pt modelId="{D3B51AA4-0222-407C-8332-66920B6CBC9C}" type="pres">
      <dgm:prSet presAssocID="{92EAD82E-9F3B-4C1F-97C8-A73283447320}" presName="sibTransFirstNode" presStyleLbl="bgShp" presStyleIdx="0" presStyleCnt="1"/>
      <dgm:spPr/>
    </dgm:pt>
    <dgm:pt modelId="{1F1DEC6A-6C4C-4771-BA4B-AE252C759642}" type="pres">
      <dgm:prSet presAssocID="{E32FA661-3F09-4F47-81DD-888A0B82C9E3}" presName="nodeFollowingNodes" presStyleLbl="node1" presStyleIdx="1" presStyleCnt="6" custScaleX="111586" custScaleY="117272" custRadScaleRad="118209" custRadScaleInc="22303">
        <dgm:presLayoutVars>
          <dgm:bulletEnabled val="1"/>
        </dgm:presLayoutVars>
      </dgm:prSet>
      <dgm:spPr/>
    </dgm:pt>
    <dgm:pt modelId="{35C976A2-5EFE-40DD-B0F0-67EBCA077238}" type="pres">
      <dgm:prSet presAssocID="{47BAEEA4-C36C-44EF-9C9B-D6A64ED757E6}" presName="nodeFollowingNodes" presStyleLbl="node1" presStyleIdx="2" presStyleCnt="6" custScaleX="110552" custScaleY="120548" custRadScaleRad="120450" custRadScaleInc="-11419">
        <dgm:presLayoutVars>
          <dgm:bulletEnabled val="1"/>
        </dgm:presLayoutVars>
      </dgm:prSet>
      <dgm:spPr/>
    </dgm:pt>
    <dgm:pt modelId="{8FFF5EA5-A9FB-4223-B1A1-BBAE5745BEEC}" type="pres">
      <dgm:prSet presAssocID="{6A706E5A-C65E-4DAC-B1F2-55072CA669F6}" presName="nodeFollowingNodes" presStyleLbl="node1" presStyleIdx="3" presStyleCnt="6" custScaleY="120132" custRadScaleRad="100205" custRadScaleInc="-1294">
        <dgm:presLayoutVars>
          <dgm:bulletEnabled val="1"/>
        </dgm:presLayoutVars>
      </dgm:prSet>
      <dgm:spPr/>
    </dgm:pt>
    <dgm:pt modelId="{7DAC9CA0-6ADC-4E0C-AA8E-CC60B219C16F}" type="pres">
      <dgm:prSet presAssocID="{1C2D71C0-EDDC-4AF9-9A68-243F40AA47EE}" presName="nodeFollowingNodes" presStyleLbl="node1" presStyleIdx="4" presStyleCnt="6" custScaleX="110143" custScaleY="140281" custRadScaleRad="126218" custRadScaleInc="12956">
        <dgm:presLayoutVars>
          <dgm:bulletEnabled val="1"/>
        </dgm:presLayoutVars>
      </dgm:prSet>
      <dgm:spPr/>
    </dgm:pt>
    <dgm:pt modelId="{FD69D2C4-9140-4751-8117-455062A19F2E}" type="pres">
      <dgm:prSet presAssocID="{B8432EF1-1BE5-44D8-95D1-4A03EEBAE2E3}" presName="nodeFollowingNodes" presStyleLbl="node1" presStyleIdx="5" presStyleCnt="6" custScaleX="116697" custScaleY="128861" custRadScaleRad="141945" custRadScaleInc="-27427">
        <dgm:presLayoutVars>
          <dgm:bulletEnabled val="1"/>
        </dgm:presLayoutVars>
      </dgm:prSet>
      <dgm:spPr/>
    </dgm:pt>
  </dgm:ptLst>
  <dgm:cxnLst>
    <dgm:cxn modelId="{3E39351D-8F5E-447E-A5F5-C1FF96582B1C}" type="presOf" srcId="{E32FA661-3F09-4F47-81DD-888A0B82C9E3}" destId="{1F1DEC6A-6C4C-4771-BA4B-AE252C759642}" srcOrd="0" destOrd="0" presId="urn:microsoft.com/office/officeart/2005/8/layout/cycle3"/>
    <dgm:cxn modelId="{659FA726-83B9-4714-9706-CDF9950A905D}" type="presOf" srcId="{AFFCC56B-5906-4D0C-A4B5-CE6BA7E2BF80}" destId="{F35E12CE-1AAD-46E5-B8A4-A73FF76393B4}" srcOrd="0" destOrd="0" presId="urn:microsoft.com/office/officeart/2005/8/layout/cycle3"/>
    <dgm:cxn modelId="{A5741928-3AEB-4F0D-BA4A-F49DC0A590A6}" srcId="{AFFCC56B-5906-4D0C-A4B5-CE6BA7E2BF80}" destId="{6A706E5A-C65E-4DAC-B1F2-55072CA669F6}" srcOrd="3" destOrd="0" parTransId="{62944878-6595-4543-900B-6D00A0F31597}" sibTransId="{3E631183-82D0-4DCD-AEA4-5F32405CE8DF}"/>
    <dgm:cxn modelId="{B6E7A132-B4DB-4D1E-8334-6610D65CE8AC}" srcId="{AFFCC56B-5906-4D0C-A4B5-CE6BA7E2BF80}" destId="{B8432EF1-1BE5-44D8-95D1-4A03EEBAE2E3}" srcOrd="5" destOrd="0" parTransId="{26475193-8015-453D-B573-4886C8176762}" sibTransId="{F832509E-6E38-4C3A-88C5-FF826A0EE5E8}"/>
    <dgm:cxn modelId="{0583F85E-6B19-4BDB-9E9C-49034E5EE7B6}" type="presOf" srcId="{B8432EF1-1BE5-44D8-95D1-4A03EEBAE2E3}" destId="{FD69D2C4-9140-4751-8117-455062A19F2E}" srcOrd="0" destOrd="0" presId="urn:microsoft.com/office/officeart/2005/8/layout/cycle3"/>
    <dgm:cxn modelId="{B4378F44-FA98-4A3D-BB5C-8A78A1F21E93}" type="presOf" srcId="{47BAEEA4-C36C-44EF-9C9B-D6A64ED757E6}" destId="{35C976A2-5EFE-40DD-B0F0-67EBCA077238}" srcOrd="0" destOrd="0" presId="urn:microsoft.com/office/officeart/2005/8/layout/cycle3"/>
    <dgm:cxn modelId="{E8E28B4C-6CF3-4953-88AF-6CEEED3822D4}" srcId="{AFFCC56B-5906-4D0C-A4B5-CE6BA7E2BF80}" destId="{1C2D71C0-EDDC-4AF9-9A68-243F40AA47EE}" srcOrd="4" destOrd="0" parTransId="{CA4B04B2-AF05-4321-91F7-F2B60B886DD5}" sibTransId="{6EED0AF6-E601-4CE5-919C-B01111A622E4}"/>
    <dgm:cxn modelId="{C232ED75-6D53-412E-99C6-CE24D6BC25DD}" type="presOf" srcId="{1C2D71C0-EDDC-4AF9-9A68-243F40AA47EE}" destId="{7DAC9CA0-6ADC-4E0C-AA8E-CC60B219C16F}" srcOrd="0" destOrd="0" presId="urn:microsoft.com/office/officeart/2005/8/layout/cycle3"/>
    <dgm:cxn modelId="{1EE57887-2DFE-4E79-87D5-5CAF07DD9271}" srcId="{AFFCC56B-5906-4D0C-A4B5-CE6BA7E2BF80}" destId="{E32FA661-3F09-4F47-81DD-888A0B82C9E3}" srcOrd="1" destOrd="0" parTransId="{881DB799-9B11-402B-98D2-23450B2C5641}" sibTransId="{9390CEEC-A82B-479D-AF6C-274E86BBC41D}"/>
    <dgm:cxn modelId="{FBFF5D8F-42BD-442B-A9A8-2E30BEB0E225}" srcId="{AFFCC56B-5906-4D0C-A4B5-CE6BA7E2BF80}" destId="{47BAEEA4-C36C-44EF-9C9B-D6A64ED757E6}" srcOrd="2" destOrd="0" parTransId="{2452365F-9868-42BA-92ED-2FC00B572851}" sibTransId="{DDEF0370-F12A-4E80-A61B-2D597305EA27}"/>
    <dgm:cxn modelId="{033042AF-3DFC-43FD-A56E-1AEED9552DC2}" type="presOf" srcId="{6A706E5A-C65E-4DAC-B1F2-55072CA669F6}" destId="{8FFF5EA5-A9FB-4223-B1A1-BBAE5745BEEC}" srcOrd="0" destOrd="0" presId="urn:microsoft.com/office/officeart/2005/8/layout/cycle3"/>
    <dgm:cxn modelId="{1A44AEB0-7706-4348-8D04-403B5FFC2CC1}" srcId="{AFFCC56B-5906-4D0C-A4B5-CE6BA7E2BF80}" destId="{29B8E487-55B4-42D2-AA61-9DB6B5F14413}" srcOrd="0" destOrd="0" parTransId="{F662DC36-840C-4D24-803E-5FF4D56CDF9F}" sibTransId="{92EAD82E-9F3B-4C1F-97C8-A73283447320}"/>
    <dgm:cxn modelId="{F62851C5-C1AF-4C5B-9F9D-52FCDB5FF4B7}" type="presOf" srcId="{92EAD82E-9F3B-4C1F-97C8-A73283447320}" destId="{D3B51AA4-0222-407C-8332-66920B6CBC9C}" srcOrd="0" destOrd="0" presId="urn:microsoft.com/office/officeart/2005/8/layout/cycle3"/>
    <dgm:cxn modelId="{A1AE01C9-6FD6-4BE6-A730-0B2C429F299B}" type="presOf" srcId="{29B8E487-55B4-42D2-AA61-9DB6B5F14413}" destId="{E1978FF8-BBEC-4614-8FA9-079043ACB634}" srcOrd="0" destOrd="0" presId="urn:microsoft.com/office/officeart/2005/8/layout/cycle3"/>
    <dgm:cxn modelId="{34B54AD2-C1BE-42F7-8701-594807EAAC9B}" type="presParOf" srcId="{F35E12CE-1AAD-46E5-B8A4-A73FF76393B4}" destId="{871BCD87-9482-4D37-A8D9-1F5074F81B68}" srcOrd="0" destOrd="0" presId="urn:microsoft.com/office/officeart/2005/8/layout/cycle3"/>
    <dgm:cxn modelId="{1AA3E4AA-A5C7-4D9A-A065-A128174E319C}" type="presParOf" srcId="{871BCD87-9482-4D37-A8D9-1F5074F81B68}" destId="{E1978FF8-BBEC-4614-8FA9-079043ACB634}" srcOrd="0" destOrd="0" presId="urn:microsoft.com/office/officeart/2005/8/layout/cycle3"/>
    <dgm:cxn modelId="{A01CB4D1-A4D5-4698-BF98-F6C1F064CD35}" type="presParOf" srcId="{871BCD87-9482-4D37-A8D9-1F5074F81B68}" destId="{D3B51AA4-0222-407C-8332-66920B6CBC9C}" srcOrd="1" destOrd="0" presId="urn:microsoft.com/office/officeart/2005/8/layout/cycle3"/>
    <dgm:cxn modelId="{3639B1CC-6710-4EC3-9994-AD9B3D1D24FA}" type="presParOf" srcId="{871BCD87-9482-4D37-A8D9-1F5074F81B68}" destId="{1F1DEC6A-6C4C-4771-BA4B-AE252C759642}" srcOrd="2" destOrd="0" presId="urn:microsoft.com/office/officeart/2005/8/layout/cycle3"/>
    <dgm:cxn modelId="{B4E7FC05-5F4A-41FD-87B5-8B04D972D031}" type="presParOf" srcId="{871BCD87-9482-4D37-A8D9-1F5074F81B68}" destId="{35C976A2-5EFE-40DD-B0F0-67EBCA077238}" srcOrd="3" destOrd="0" presId="urn:microsoft.com/office/officeart/2005/8/layout/cycle3"/>
    <dgm:cxn modelId="{89E324B1-1E09-4BF8-B7CA-7FF998B8C1BE}" type="presParOf" srcId="{871BCD87-9482-4D37-A8D9-1F5074F81B68}" destId="{8FFF5EA5-A9FB-4223-B1A1-BBAE5745BEEC}" srcOrd="4" destOrd="0" presId="urn:microsoft.com/office/officeart/2005/8/layout/cycle3"/>
    <dgm:cxn modelId="{74CF96F7-560D-41E1-A2A7-E7BAAF98B1AF}" type="presParOf" srcId="{871BCD87-9482-4D37-A8D9-1F5074F81B68}" destId="{7DAC9CA0-6ADC-4E0C-AA8E-CC60B219C16F}" srcOrd="5" destOrd="0" presId="urn:microsoft.com/office/officeart/2005/8/layout/cycle3"/>
    <dgm:cxn modelId="{ACA43A83-89A8-405C-8D53-D78AD82D0347}" type="presParOf" srcId="{871BCD87-9482-4D37-A8D9-1F5074F81B68}" destId="{FD69D2C4-9140-4751-8117-455062A19F2E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C4220E-11B4-4794-9CCD-8637BBCF0E3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FAAF7444-61BA-41F3-AB50-2BAD49E6EA7E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/>
            <a:t>Technology and communication </a:t>
          </a:r>
          <a:endParaRPr lang="sk-SK" dirty="0"/>
        </a:p>
      </dgm:t>
    </dgm:pt>
    <dgm:pt modelId="{9B91E8ED-A913-4FF1-A621-2A585BBA87FF}" type="parTrans" cxnId="{7BB3E578-005B-442C-AD13-570982A50618}">
      <dgm:prSet/>
      <dgm:spPr/>
      <dgm:t>
        <a:bodyPr/>
        <a:lstStyle/>
        <a:p>
          <a:endParaRPr lang="sk-SK"/>
        </a:p>
      </dgm:t>
    </dgm:pt>
    <dgm:pt modelId="{3709E74F-D633-4120-974B-BAD2340C1D1B}" type="sibTrans" cxnId="{7BB3E578-005B-442C-AD13-570982A50618}">
      <dgm:prSet/>
      <dgm:spPr/>
      <dgm:t>
        <a:bodyPr/>
        <a:lstStyle/>
        <a:p>
          <a:endParaRPr lang="sk-SK"/>
        </a:p>
      </dgm:t>
    </dgm:pt>
    <dgm:pt modelId="{EED5DFA1-A67C-4F77-B0E3-743AE4C891F7}">
      <dgm:prSet phldrT="[Text]"/>
      <dgm:spPr/>
      <dgm:t>
        <a:bodyPr/>
        <a:lstStyle/>
        <a:p>
          <a:r>
            <a:rPr lang="en-GB" dirty="0"/>
            <a:t>Information</a:t>
          </a:r>
        </a:p>
      </dgm:t>
    </dgm:pt>
    <dgm:pt modelId="{8BC74208-D5C2-4ED1-BFBF-986449B8032A}" type="parTrans" cxnId="{F01486A4-A5E1-45F3-B62D-4C2C957AA1A0}">
      <dgm:prSet/>
      <dgm:spPr/>
      <dgm:t>
        <a:bodyPr/>
        <a:lstStyle/>
        <a:p>
          <a:endParaRPr lang="sk-SK"/>
        </a:p>
      </dgm:t>
    </dgm:pt>
    <dgm:pt modelId="{55ADC265-8E6D-4E87-B07C-F2D792699A82}" type="sibTrans" cxnId="{F01486A4-A5E1-45F3-B62D-4C2C957AA1A0}">
      <dgm:prSet/>
      <dgm:spPr/>
      <dgm:t>
        <a:bodyPr/>
        <a:lstStyle/>
        <a:p>
          <a:endParaRPr lang="sk-SK"/>
        </a:p>
      </dgm:t>
    </dgm:pt>
    <dgm:pt modelId="{31384204-796A-443B-AEF4-512C29F113CA}">
      <dgm:prSet phldrT="[Text]"/>
      <dgm:spPr/>
      <dgm:t>
        <a:bodyPr/>
        <a:lstStyle/>
        <a:p>
          <a:r>
            <a:rPr lang="en-GB" b="0" i="0" dirty="0"/>
            <a:t>Intelligence Agencies</a:t>
          </a:r>
          <a:r>
            <a:rPr lang="en-GB" b="0" dirty="0"/>
            <a:t> </a:t>
          </a:r>
          <a:endParaRPr lang="sk-SK" b="0" dirty="0"/>
        </a:p>
      </dgm:t>
    </dgm:pt>
    <dgm:pt modelId="{05E04293-BDFC-477E-AE77-50D8A4055C8E}" type="parTrans" cxnId="{638E0DF8-43DB-47C0-AF5E-CFC472AA1A66}">
      <dgm:prSet/>
      <dgm:spPr/>
      <dgm:t>
        <a:bodyPr/>
        <a:lstStyle/>
        <a:p>
          <a:endParaRPr lang="sk-SK"/>
        </a:p>
      </dgm:t>
    </dgm:pt>
    <dgm:pt modelId="{8049F401-75BC-482C-BDF5-1DDD1FF00743}" type="sibTrans" cxnId="{638E0DF8-43DB-47C0-AF5E-CFC472AA1A66}">
      <dgm:prSet/>
      <dgm:spPr/>
      <dgm:t>
        <a:bodyPr/>
        <a:lstStyle/>
        <a:p>
          <a:endParaRPr lang="sk-SK"/>
        </a:p>
      </dgm:t>
    </dgm:pt>
    <dgm:pt modelId="{1DC7075C-E4E7-4AF4-87A2-E6FF9A6AF136}">
      <dgm:prSet phldrT="[Text]"/>
      <dgm:spPr/>
      <dgm:t>
        <a:bodyPr/>
        <a:lstStyle/>
        <a:p>
          <a:r>
            <a:rPr lang="en-GB" dirty="0"/>
            <a:t>Anti-terrorist strategies</a:t>
          </a:r>
          <a:endParaRPr lang="sk-SK" dirty="0"/>
        </a:p>
      </dgm:t>
    </dgm:pt>
    <dgm:pt modelId="{D2D18CF7-0057-4965-B038-16BF29500173}" type="parTrans" cxnId="{10F17495-D27A-4588-A1BA-9AA6351AC809}">
      <dgm:prSet/>
      <dgm:spPr/>
      <dgm:t>
        <a:bodyPr/>
        <a:lstStyle/>
        <a:p>
          <a:endParaRPr lang="sk-SK"/>
        </a:p>
      </dgm:t>
    </dgm:pt>
    <dgm:pt modelId="{C44049A3-47AD-495E-8DA6-7F907EABD903}" type="sibTrans" cxnId="{10F17495-D27A-4588-A1BA-9AA6351AC809}">
      <dgm:prSet/>
      <dgm:spPr/>
      <dgm:t>
        <a:bodyPr/>
        <a:lstStyle/>
        <a:p>
          <a:endParaRPr lang="sk-SK"/>
        </a:p>
      </dgm:t>
    </dgm:pt>
    <dgm:pt modelId="{CDEC8E3E-F2D0-4A40-98B8-B37565315379}">
      <dgm:prSet phldrT="[Text]"/>
      <dgm:spPr/>
      <dgm:t>
        <a:bodyPr/>
        <a:lstStyle/>
        <a:p>
          <a:r>
            <a:rPr lang="en-GB" dirty="0"/>
            <a:t>Cyber attacks</a:t>
          </a:r>
          <a:endParaRPr lang="sk-SK" dirty="0"/>
        </a:p>
      </dgm:t>
    </dgm:pt>
    <dgm:pt modelId="{AA057EAD-DB36-4E9E-9F64-CE69D7721CB6}" type="parTrans" cxnId="{486D6538-AEF5-4D53-83C6-643D836A07AC}">
      <dgm:prSet/>
      <dgm:spPr/>
      <dgm:t>
        <a:bodyPr/>
        <a:lstStyle/>
        <a:p>
          <a:endParaRPr lang="sk-SK"/>
        </a:p>
      </dgm:t>
    </dgm:pt>
    <dgm:pt modelId="{6F70EA47-46FE-4ACB-92A5-A62468D163E8}" type="sibTrans" cxnId="{486D6538-AEF5-4D53-83C6-643D836A07AC}">
      <dgm:prSet/>
      <dgm:spPr/>
      <dgm:t>
        <a:bodyPr/>
        <a:lstStyle/>
        <a:p>
          <a:endParaRPr lang="sk-SK"/>
        </a:p>
      </dgm:t>
    </dgm:pt>
    <dgm:pt modelId="{8194A21A-0577-40EC-AE2D-51CCE37BA029}" type="pres">
      <dgm:prSet presAssocID="{06C4220E-11B4-4794-9CCD-8637BBCF0E36}" presName="Name0" presStyleCnt="0">
        <dgm:presLayoutVars>
          <dgm:dir/>
          <dgm:resizeHandles val="exact"/>
        </dgm:presLayoutVars>
      </dgm:prSet>
      <dgm:spPr/>
    </dgm:pt>
    <dgm:pt modelId="{4C2EC73B-7B7E-4855-B223-65F085BA010B}" type="pres">
      <dgm:prSet presAssocID="{06C4220E-11B4-4794-9CCD-8637BBCF0E36}" presName="cycle" presStyleCnt="0"/>
      <dgm:spPr/>
    </dgm:pt>
    <dgm:pt modelId="{6011707D-9404-4E3B-AFB7-2507C02CF9F8}" type="pres">
      <dgm:prSet presAssocID="{FAAF7444-61BA-41F3-AB50-2BAD49E6EA7E}" presName="nodeFirstNode" presStyleLbl="node1" presStyleIdx="0" presStyleCnt="5">
        <dgm:presLayoutVars>
          <dgm:bulletEnabled val="1"/>
        </dgm:presLayoutVars>
      </dgm:prSet>
      <dgm:spPr/>
    </dgm:pt>
    <dgm:pt modelId="{01292B3F-9616-4415-AFAE-8E3DBF57E81E}" type="pres">
      <dgm:prSet presAssocID="{3709E74F-D633-4120-974B-BAD2340C1D1B}" presName="sibTransFirstNode" presStyleLbl="bgShp" presStyleIdx="0" presStyleCnt="1"/>
      <dgm:spPr/>
    </dgm:pt>
    <dgm:pt modelId="{CA6D0C6E-3665-43AA-B7C9-D6DB4254DD87}" type="pres">
      <dgm:prSet presAssocID="{EED5DFA1-A67C-4F77-B0E3-743AE4C891F7}" presName="nodeFollowingNodes" presStyleLbl="node1" presStyleIdx="1" presStyleCnt="5" custRadScaleRad="99283" custRadScaleInc="-224">
        <dgm:presLayoutVars>
          <dgm:bulletEnabled val="1"/>
        </dgm:presLayoutVars>
      </dgm:prSet>
      <dgm:spPr/>
    </dgm:pt>
    <dgm:pt modelId="{D0F4D662-3315-4636-A117-B78E776D3AD6}" type="pres">
      <dgm:prSet presAssocID="{31384204-796A-443B-AEF4-512C29F113CA}" presName="nodeFollowingNodes" presStyleLbl="node1" presStyleIdx="2" presStyleCnt="5" custRadScaleRad="105721" custRadScaleInc="-5721">
        <dgm:presLayoutVars>
          <dgm:bulletEnabled val="1"/>
        </dgm:presLayoutVars>
      </dgm:prSet>
      <dgm:spPr/>
    </dgm:pt>
    <dgm:pt modelId="{F3E8BF4E-1EBB-42B0-AAEE-1C9465581452}" type="pres">
      <dgm:prSet presAssocID="{1DC7075C-E4E7-4AF4-87A2-E6FF9A6AF136}" presName="nodeFollowingNodes" presStyleLbl="node1" presStyleIdx="3" presStyleCnt="5">
        <dgm:presLayoutVars>
          <dgm:bulletEnabled val="1"/>
        </dgm:presLayoutVars>
      </dgm:prSet>
      <dgm:spPr/>
    </dgm:pt>
    <dgm:pt modelId="{07F10678-104D-4FA3-A27F-EDD543AFC6C6}" type="pres">
      <dgm:prSet presAssocID="{CDEC8E3E-F2D0-4A40-98B8-B37565315379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9AAD6C0C-F354-45B1-8A78-B4200C799450}" type="presOf" srcId="{1DC7075C-E4E7-4AF4-87A2-E6FF9A6AF136}" destId="{F3E8BF4E-1EBB-42B0-AAEE-1C9465581452}" srcOrd="0" destOrd="0" presId="urn:microsoft.com/office/officeart/2005/8/layout/cycle3"/>
    <dgm:cxn modelId="{AEBCA319-98EF-4D98-B050-5D116E7B1EFA}" type="presOf" srcId="{3709E74F-D633-4120-974B-BAD2340C1D1B}" destId="{01292B3F-9616-4415-AFAE-8E3DBF57E81E}" srcOrd="0" destOrd="0" presId="urn:microsoft.com/office/officeart/2005/8/layout/cycle3"/>
    <dgm:cxn modelId="{486D6538-AEF5-4D53-83C6-643D836A07AC}" srcId="{06C4220E-11B4-4794-9CCD-8637BBCF0E36}" destId="{CDEC8E3E-F2D0-4A40-98B8-B37565315379}" srcOrd="4" destOrd="0" parTransId="{AA057EAD-DB36-4E9E-9F64-CE69D7721CB6}" sibTransId="{6F70EA47-46FE-4ACB-92A5-A62468D163E8}"/>
    <dgm:cxn modelId="{65A8A243-7478-4753-ACB5-2560EBAA921D}" type="presOf" srcId="{CDEC8E3E-F2D0-4A40-98B8-B37565315379}" destId="{07F10678-104D-4FA3-A27F-EDD543AFC6C6}" srcOrd="0" destOrd="0" presId="urn:microsoft.com/office/officeart/2005/8/layout/cycle3"/>
    <dgm:cxn modelId="{7BB3E578-005B-442C-AD13-570982A50618}" srcId="{06C4220E-11B4-4794-9CCD-8637BBCF0E36}" destId="{FAAF7444-61BA-41F3-AB50-2BAD49E6EA7E}" srcOrd="0" destOrd="0" parTransId="{9B91E8ED-A913-4FF1-A621-2A585BBA87FF}" sibTransId="{3709E74F-D633-4120-974B-BAD2340C1D1B}"/>
    <dgm:cxn modelId="{10F17495-D27A-4588-A1BA-9AA6351AC809}" srcId="{06C4220E-11B4-4794-9CCD-8637BBCF0E36}" destId="{1DC7075C-E4E7-4AF4-87A2-E6FF9A6AF136}" srcOrd="3" destOrd="0" parTransId="{D2D18CF7-0057-4965-B038-16BF29500173}" sibTransId="{C44049A3-47AD-495E-8DA6-7F907EABD903}"/>
    <dgm:cxn modelId="{99855A98-7D4B-41B2-90EB-E414B83E1D36}" type="presOf" srcId="{EED5DFA1-A67C-4F77-B0E3-743AE4C891F7}" destId="{CA6D0C6E-3665-43AA-B7C9-D6DB4254DD87}" srcOrd="0" destOrd="0" presId="urn:microsoft.com/office/officeart/2005/8/layout/cycle3"/>
    <dgm:cxn modelId="{F01486A4-A5E1-45F3-B62D-4C2C957AA1A0}" srcId="{06C4220E-11B4-4794-9CCD-8637BBCF0E36}" destId="{EED5DFA1-A67C-4F77-B0E3-743AE4C891F7}" srcOrd="1" destOrd="0" parTransId="{8BC74208-D5C2-4ED1-BFBF-986449B8032A}" sibTransId="{55ADC265-8E6D-4E87-B07C-F2D792699A82}"/>
    <dgm:cxn modelId="{A56483B1-BD7A-40B4-A7F5-0672B17E2633}" type="presOf" srcId="{06C4220E-11B4-4794-9CCD-8637BBCF0E36}" destId="{8194A21A-0577-40EC-AE2D-51CCE37BA029}" srcOrd="0" destOrd="0" presId="urn:microsoft.com/office/officeart/2005/8/layout/cycle3"/>
    <dgm:cxn modelId="{20E84DDF-7937-4ED9-87D3-8EF92D88F7BA}" type="presOf" srcId="{31384204-796A-443B-AEF4-512C29F113CA}" destId="{D0F4D662-3315-4636-A117-B78E776D3AD6}" srcOrd="0" destOrd="0" presId="urn:microsoft.com/office/officeart/2005/8/layout/cycle3"/>
    <dgm:cxn modelId="{44C185F3-7186-4FF7-8601-A4AAFDE07902}" type="presOf" srcId="{FAAF7444-61BA-41F3-AB50-2BAD49E6EA7E}" destId="{6011707D-9404-4E3B-AFB7-2507C02CF9F8}" srcOrd="0" destOrd="0" presId="urn:microsoft.com/office/officeart/2005/8/layout/cycle3"/>
    <dgm:cxn modelId="{638E0DF8-43DB-47C0-AF5E-CFC472AA1A66}" srcId="{06C4220E-11B4-4794-9CCD-8637BBCF0E36}" destId="{31384204-796A-443B-AEF4-512C29F113CA}" srcOrd="2" destOrd="0" parTransId="{05E04293-BDFC-477E-AE77-50D8A4055C8E}" sibTransId="{8049F401-75BC-482C-BDF5-1DDD1FF00743}"/>
    <dgm:cxn modelId="{D1A556FE-9B00-461C-A828-965432F2CF6E}" type="presParOf" srcId="{8194A21A-0577-40EC-AE2D-51CCE37BA029}" destId="{4C2EC73B-7B7E-4855-B223-65F085BA010B}" srcOrd="0" destOrd="0" presId="urn:microsoft.com/office/officeart/2005/8/layout/cycle3"/>
    <dgm:cxn modelId="{19E3F502-80F0-4F65-BCFF-F10FEFA0CCBE}" type="presParOf" srcId="{4C2EC73B-7B7E-4855-B223-65F085BA010B}" destId="{6011707D-9404-4E3B-AFB7-2507C02CF9F8}" srcOrd="0" destOrd="0" presId="urn:microsoft.com/office/officeart/2005/8/layout/cycle3"/>
    <dgm:cxn modelId="{84B290F3-4EA7-4749-8691-D45A581B40D4}" type="presParOf" srcId="{4C2EC73B-7B7E-4855-B223-65F085BA010B}" destId="{01292B3F-9616-4415-AFAE-8E3DBF57E81E}" srcOrd="1" destOrd="0" presId="urn:microsoft.com/office/officeart/2005/8/layout/cycle3"/>
    <dgm:cxn modelId="{8ADB54B6-1561-41E1-97F4-549053543327}" type="presParOf" srcId="{4C2EC73B-7B7E-4855-B223-65F085BA010B}" destId="{CA6D0C6E-3665-43AA-B7C9-D6DB4254DD87}" srcOrd="2" destOrd="0" presId="urn:microsoft.com/office/officeart/2005/8/layout/cycle3"/>
    <dgm:cxn modelId="{F888EE4B-0238-47C3-983F-8A4A6299277A}" type="presParOf" srcId="{4C2EC73B-7B7E-4855-B223-65F085BA010B}" destId="{D0F4D662-3315-4636-A117-B78E776D3AD6}" srcOrd="3" destOrd="0" presId="urn:microsoft.com/office/officeart/2005/8/layout/cycle3"/>
    <dgm:cxn modelId="{56FC531F-08A2-44F2-9452-03D4C8978CDE}" type="presParOf" srcId="{4C2EC73B-7B7E-4855-B223-65F085BA010B}" destId="{F3E8BF4E-1EBB-42B0-AAEE-1C9465581452}" srcOrd="4" destOrd="0" presId="urn:microsoft.com/office/officeart/2005/8/layout/cycle3"/>
    <dgm:cxn modelId="{83824F15-1D17-4425-B396-0C323BE42542}" type="presParOf" srcId="{4C2EC73B-7B7E-4855-B223-65F085BA010B}" destId="{07F10678-104D-4FA3-A27F-EDD543AFC6C6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1A6B5-6431-42EE-8195-EE2B6870BA07}">
      <dsp:nvSpPr>
        <dsp:cNvPr id="0" name=""/>
        <dsp:cNvSpPr/>
      </dsp:nvSpPr>
      <dsp:spPr>
        <a:xfrm>
          <a:off x="5918153" y="1569354"/>
          <a:ext cx="4909762" cy="584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081"/>
              </a:lnTo>
              <a:lnTo>
                <a:pt x="4909762" y="398081"/>
              </a:lnTo>
              <a:lnTo>
                <a:pt x="4909762" y="5841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DA1DB-2393-4FB0-8D12-BF57BB03DF5B}">
      <dsp:nvSpPr>
        <dsp:cNvPr id="0" name=""/>
        <dsp:cNvSpPr/>
      </dsp:nvSpPr>
      <dsp:spPr>
        <a:xfrm>
          <a:off x="5918153" y="1569354"/>
          <a:ext cx="2454881" cy="584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081"/>
              </a:lnTo>
              <a:lnTo>
                <a:pt x="2454881" y="398081"/>
              </a:lnTo>
              <a:lnTo>
                <a:pt x="2454881" y="5841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4114B9-F141-4545-A27C-E5522C5B2D3F}">
      <dsp:nvSpPr>
        <dsp:cNvPr id="0" name=""/>
        <dsp:cNvSpPr/>
      </dsp:nvSpPr>
      <dsp:spPr>
        <a:xfrm>
          <a:off x="5872433" y="1569354"/>
          <a:ext cx="91440" cy="5841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41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1E9A4-3A48-4852-AE63-B6B0AF570F9E}">
      <dsp:nvSpPr>
        <dsp:cNvPr id="0" name=""/>
        <dsp:cNvSpPr/>
      </dsp:nvSpPr>
      <dsp:spPr>
        <a:xfrm>
          <a:off x="3463272" y="1569354"/>
          <a:ext cx="2454881" cy="584150"/>
        </a:xfrm>
        <a:custGeom>
          <a:avLst/>
          <a:gdLst/>
          <a:ahLst/>
          <a:cxnLst/>
          <a:rect l="0" t="0" r="0" b="0"/>
          <a:pathLst>
            <a:path>
              <a:moveTo>
                <a:pt x="2454881" y="0"/>
              </a:moveTo>
              <a:lnTo>
                <a:pt x="2454881" y="398081"/>
              </a:lnTo>
              <a:lnTo>
                <a:pt x="0" y="398081"/>
              </a:lnTo>
              <a:lnTo>
                <a:pt x="0" y="5841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DCE78A-7BCA-470A-ADDF-6ECBC6ECAD29}">
      <dsp:nvSpPr>
        <dsp:cNvPr id="0" name=""/>
        <dsp:cNvSpPr/>
      </dsp:nvSpPr>
      <dsp:spPr>
        <a:xfrm>
          <a:off x="1008391" y="1569354"/>
          <a:ext cx="4909762" cy="584150"/>
        </a:xfrm>
        <a:custGeom>
          <a:avLst/>
          <a:gdLst/>
          <a:ahLst/>
          <a:cxnLst/>
          <a:rect l="0" t="0" r="0" b="0"/>
          <a:pathLst>
            <a:path>
              <a:moveTo>
                <a:pt x="4909762" y="0"/>
              </a:moveTo>
              <a:lnTo>
                <a:pt x="4909762" y="398081"/>
              </a:lnTo>
              <a:lnTo>
                <a:pt x="0" y="398081"/>
              </a:lnTo>
              <a:lnTo>
                <a:pt x="0" y="5841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8A555-5328-4C3D-AB70-7DA29100BBAF}">
      <dsp:nvSpPr>
        <dsp:cNvPr id="0" name=""/>
        <dsp:cNvSpPr/>
      </dsp:nvSpPr>
      <dsp:spPr>
        <a:xfrm>
          <a:off x="3472064" y="13275"/>
          <a:ext cx="4892178" cy="1556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673F8C-0F3D-4992-8768-B8528DB68DD9}">
      <dsp:nvSpPr>
        <dsp:cNvPr id="0" name=""/>
        <dsp:cNvSpPr/>
      </dsp:nvSpPr>
      <dsp:spPr>
        <a:xfrm>
          <a:off x="3695235" y="225287"/>
          <a:ext cx="4892178" cy="1556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i="1" kern="1200" dirty="0"/>
            <a:t>Types of Terrorism</a:t>
          </a:r>
          <a:endParaRPr lang="sk-SK" sz="4400" i="1" kern="1200" dirty="0"/>
        </a:p>
      </dsp:txBody>
      <dsp:txXfrm>
        <a:off x="3740811" y="270863"/>
        <a:ext cx="4801026" cy="1464926"/>
      </dsp:txXfrm>
    </dsp:sp>
    <dsp:sp modelId="{C3B36C86-765C-402E-BB12-5C0CABFA21AD}">
      <dsp:nvSpPr>
        <dsp:cNvPr id="0" name=""/>
        <dsp:cNvSpPr/>
      </dsp:nvSpPr>
      <dsp:spPr>
        <a:xfrm>
          <a:off x="4121" y="2153504"/>
          <a:ext cx="2008539" cy="3624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EBACC0-3CB6-47BC-A02D-3A49A83D1558}">
      <dsp:nvSpPr>
        <dsp:cNvPr id="0" name=""/>
        <dsp:cNvSpPr/>
      </dsp:nvSpPr>
      <dsp:spPr>
        <a:xfrm>
          <a:off x="227292" y="2365516"/>
          <a:ext cx="2008539" cy="3624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State-Sponsored terrorism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 consists of terrorist acts on a state or government by a state or government.</a:t>
          </a:r>
          <a:endParaRPr lang="sk-SK" sz="2500" kern="1200" dirty="0"/>
        </a:p>
      </dsp:txBody>
      <dsp:txXfrm>
        <a:off x="286120" y="2424344"/>
        <a:ext cx="1890883" cy="3506788"/>
      </dsp:txXfrm>
    </dsp:sp>
    <dsp:sp modelId="{A8B8B2CB-9408-4594-9689-2B776157FAB5}">
      <dsp:nvSpPr>
        <dsp:cNvPr id="0" name=""/>
        <dsp:cNvSpPr/>
      </dsp:nvSpPr>
      <dsp:spPr>
        <a:xfrm>
          <a:off x="2459002" y="2153504"/>
          <a:ext cx="2008539" cy="3624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2394C3-7401-49BB-B1A6-9BDA61A325F6}">
      <dsp:nvSpPr>
        <dsp:cNvPr id="0" name=""/>
        <dsp:cNvSpPr/>
      </dsp:nvSpPr>
      <dsp:spPr>
        <a:xfrm>
          <a:off x="2682173" y="2365516"/>
          <a:ext cx="2008539" cy="3624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Dissent terrorism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 terrorist groups which have rebelled against their government</a:t>
          </a:r>
        </a:p>
      </dsp:txBody>
      <dsp:txXfrm>
        <a:off x="2741001" y="2424344"/>
        <a:ext cx="1890883" cy="3506788"/>
      </dsp:txXfrm>
    </dsp:sp>
    <dsp:sp modelId="{205A52D4-2658-406D-B0C6-6D544994A364}">
      <dsp:nvSpPr>
        <dsp:cNvPr id="0" name=""/>
        <dsp:cNvSpPr/>
      </dsp:nvSpPr>
      <dsp:spPr>
        <a:xfrm>
          <a:off x="4913883" y="2153504"/>
          <a:ext cx="2008539" cy="3636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949867-2514-460D-A839-43CDF6160F32}">
      <dsp:nvSpPr>
        <dsp:cNvPr id="0" name=""/>
        <dsp:cNvSpPr/>
      </dsp:nvSpPr>
      <dsp:spPr>
        <a:xfrm>
          <a:off x="5137054" y="2365516"/>
          <a:ext cx="2008539" cy="3636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Terrorists and the Left and Right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groups rooted in political ideology.</a:t>
          </a:r>
        </a:p>
      </dsp:txBody>
      <dsp:txXfrm>
        <a:off x="5195882" y="2424344"/>
        <a:ext cx="1890883" cy="3518764"/>
      </dsp:txXfrm>
    </dsp:sp>
    <dsp:sp modelId="{9D0D31DC-D6E0-41AC-8ADC-9E5557D0ED11}">
      <dsp:nvSpPr>
        <dsp:cNvPr id="0" name=""/>
        <dsp:cNvSpPr/>
      </dsp:nvSpPr>
      <dsp:spPr>
        <a:xfrm>
          <a:off x="7368765" y="2153504"/>
          <a:ext cx="2008539" cy="3583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795F231-DEF6-4DC9-94C4-931C40D29E70}">
      <dsp:nvSpPr>
        <dsp:cNvPr id="0" name=""/>
        <dsp:cNvSpPr/>
      </dsp:nvSpPr>
      <dsp:spPr>
        <a:xfrm>
          <a:off x="7591936" y="2365516"/>
          <a:ext cx="2008539" cy="3583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Religious terrorism</a:t>
          </a:r>
          <a:r>
            <a:rPr lang="en-GB" sz="2500" kern="1200" dirty="0"/>
            <a:t> terrorist groups which are extremely religiously motivated </a:t>
          </a:r>
        </a:p>
      </dsp:txBody>
      <dsp:txXfrm>
        <a:off x="7650764" y="2424344"/>
        <a:ext cx="1890883" cy="3465757"/>
      </dsp:txXfrm>
    </dsp:sp>
    <dsp:sp modelId="{527010E1-5D21-4FBE-9477-EEC7C4151FC6}">
      <dsp:nvSpPr>
        <dsp:cNvPr id="0" name=""/>
        <dsp:cNvSpPr/>
      </dsp:nvSpPr>
      <dsp:spPr>
        <a:xfrm>
          <a:off x="9823646" y="2153504"/>
          <a:ext cx="2008539" cy="3650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3FE3ACA-3AE4-4946-8F0C-CD94761985E3}">
      <dsp:nvSpPr>
        <dsp:cNvPr id="0" name=""/>
        <dsp:cNvSpPr/>
      </dsp:nvSpPr>
      <dsp:spPr>
        <a:xfrm>
          <a:off x="10046817" y="2365516"/>
          <a:ext cx="2008539" cy="36509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Criminal Terrorism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terrorists acts used to aid in crime and criminal profit</a:t>
          </a:r>
          <a:endParaRPr lang="sk-SK" sz="2500" kern="1200" dirty="0"/>
        </a:p>
      </dsp:txBody>
      <dsp:txXfrm>
        <a:off x="10105645" y="2424344"/>
        <a:ext cx="1890883" cy="35332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51AA4-0222-407C-8332-66920B6CBC9C}">
      <dsp:nvSpPr>
        <dsp:cNvPr id="0" name=""/>
        <dsp:cNvSpPr/>
      </dsp:nvSpPr>
      <dsp:spPr>
        <a:xfrm>
          <a:off x="3565425" y="-93649"/>
          <a:ext cx="5013820" cy="5013820"/>
        </a:xfrm>
        <a:prstGeom prst="circularArrow">
          <a:avLst>
            <a:gd name="adj1" fmla="val 5274"/>
            <a:gd name="adj2" fmla="val 312630"/>
            <a:gd name="adj3" fmla="val 13798143"/>
            <a:gd name="adj4" fmla="val 17383428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978FF8-BBEC-4614-8FA9-079043ACB634}">
      <dsp:nvSpPr>
        <dsp:cNvPr id="0" name=""/>
        <dsp:cNvSpPr/>
      </dsp:nvSpPr>
      <dsp:spPr>
        <a:xfrm>
          <a:off x="4893285" y="-120658"/>
          <a:ext cx="2358100" cy="1264775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Technology and communication </a:t>
          </a:r>
          <a:endParaRPr lang="sk-SK" sz="2400" kern="1200" dirty="0"/>
        </a:p>
      </dsp:txBody>
      <dsp:txXfrm>
        <a:off x="4955026" y="-58917"/>
        <a:ext cx="2234618" cy="1141293"/>
      </dsp:txXfrm>
    </dsp:sp>
    <dsp:sp modelId="{1F1DEC6A-6C4C-4771-BA4B-AE252C759642}">
      <dsp:nvSpPr>
        <dsp:cNvPr id="0" name=""/>
        <dsp:cNvSpPr/>
      </dsp:nvSpPr>
      <dsp:spPr>
        <a:xfrm>
          <a:off x="7268007" y="1211976"/>
          <a:ext cx="2168114" cy="1139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Propaganda </a:t>
          </a:r>
          <a:endParaRPr lang="sk-SK" sz="2800" kern="1200" dirty="0"/>
        </a:p>
      </dsp:txBody>
      <dsp:txXfrm>
        <a:off x="7323623" y="1267592"/>
        <a:ext cx="2056882" cy="1028064"/>
      </dsp:txXfrm>
    </dsp:sp>
    <dsp:sp modelId="{35C976A2-5EFE-40DD-B0F0-67EBCA077238}">
      <dsp:nvSpPr>
        <dsp:cNvPr id="0" name=""/>
        <dsp:cNvSpPr/>
      </dsp:nvSpPr>
      <dsp:spPr>
        <a:xfrm>
          <a:off x="7234251" y="2961633"/>
          <a:ext cx="2148023" cy="11711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Recruitment of insurgents </a:t>
          </a:r>
          <a:endParaRPr lang="sk-SK" sz="2400" kern="1200" dirty="0"/>
        </a:p>
      </dsp:txBody>
      <dsp:txXfrm>
        <a:off x="7291420" y="3018802"/>
        <a:ext cx="2033685" cy="1056784"/>
      </dsp:txXfrm>
    </dsp:sp>
    <dsp:sp modelId="{8FFF5EA5-A9FB-4223-B1A1-BBAE5745BEEC}">
      <dsp:nvSpPr>
        <dsp:cNvPr id="0" name=""/>
        <dsp:cNvSpPr/>
      </dsp:nvSpPr>
      <dsp:spPr>
        <a:xfrm>
          <a:off x="5124509" y="3996197"/>
          <a:ext cx="1942998" cy="1167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Migration</a:t>
          </a:r>
          <a:endParaRPr lang="sk-SK" sz="2800" kern="1200" dirty="0"/>
        </a:p>
      </dsp:txBody>
      <dsp:txXfrm>
        <a:off x="5181481" y="4053169"/>
        <a:ext cx="1829054" cy="1053137"/>
      </dsp:txXfrm>
    </dsp:sp>
    <dsp:sp modelId="{7DAC9CA0-6ADC-4E0C-AA8E-CC60B219C16F}">
      <dsp:nvSpPr>
        <dsp:cNvPr id="0" name=""/>
        <dsp:cNvSpPr/>
      </dsp:nvSpPr>
      <dsp:spPr>
        <a:xfrm>
          <a:off x="2645043" y="2881314"/>
          <a:ext cx="2140076" cy="1362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Risk of the proliferation of nuclear, chemical, and biological weapons</a:t>
          </a:r>
        </a:p>
      </dsp:txBody>
      <dsp:txXfrm>
        <a:off x="2711571" y="2947842"/>
        <a:ext cx="2007020" cy="1229772"/>
      </dsp:txXfrm>
    </dsp:sp>
    <dsp:sp modelId="{FD69D2C4-9140-4751-8117-455062A19F2E}">
      <dsp:nvSpPr>
        <dsp:cNvPr id="0" name=""/>
        <dsp:cNvSpPr/>
      </dsp:nvSpPr>
      <dsp:spPr>
        <a:xfrm>
          <a:off x="2161843" y="1129083"/>
          <a:ext cx="2267420" cy="12518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Cyber attacks </a:t>
          </a:r>
        </a:p>
      </dsp:txBody>
      <dsp:txXfrm>
        <a:off x="2222955" y="1190195"/>
        <a:ext cx="2145196" cy="11296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92B3F-9616-4415-AFAE-8E3DBF57E81E}">
      <dsp:nvSpPr>
        <dsp:cNvPr id="0" name=""/>
        <dsp:cNvSpPr/>
      </dsp:nvSpPr>
      <dsp:spPr>
        <a:xfrm>
          <a:off x="3104102" y="-27825"/>
          <a:ext cx="4307394" cy="4307394"/>
        </a:xfrm>
        <a:prstGeom prst="circularArrow">
          <a:avLst>
            <a:gd name="adj1" fmla="val 5544"/>
            <a:gd name="adj2" fmla="val 330680"/>
            <a:gd name="adj3" fmla="val 13736417"/>
            <a:gd name="adj4" fmla="val 17410056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1707D-9404-4E3B-AFB7-2507C02CF9F8}">
      <dsp:nvSpPr>
        <dsp:cNvPr id="0" name=""/>
        <dsp:cNvSpPr/>
      </dsp:nvSpPr>
      <dsp:spPr>
        <a:xfrm>
          <a:off x="4232169" y="1414"/>
          <a:ext cx="2051260" cy="102563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Technology and communication </a:t>
          </a:r>
          <a:endParaRPr lang="sk-SK" sz="2200" kern="1200" dirty="0"/>
        </a:p>
      </dsp:txBody>
      <dsp:txXfrm>
        <a:off x="4282236" y="51481"/>
        <a:ext cx="1951126" cy="925496"/>
      </dsp:txXfrm>
    </dsp:sp>
    <dsp:sp modelId="{CA6D0C6E-3665-43AA-B7C9-D6DB4254DD87}">
      <dsp:nvSpPr>
        <dsp:cNvPr id="0" name=""/>
        <dsp:cNvSpPr/>
      </dsp:nvSpPr>
      <dsp:spPr>
        <a:xfrm>
          <a:off x="5965257" y="1270644"/>
          <a:ext cx="2051260" cy="1025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Information</a:t>
          </a:r>
        </a:p>
      </dsp:txBody>
      <dsp:txXfrm>
        <a:off x="6015324" y="1320711"/>
        <a:ext cx="1951126" cy="925496"/>
      </dsp:txXfrm>
    </dsp:sp>
    <dsp:sp modelId="{D0F4D662-3315-4636-A117-B78E776D3AD6}">
      <dsp:nvSpPr>
        <dsp:cNvPr id="0" name=""/>
        <dsp:cNvSpPr/>
      </dsp:nvSpPr>
      <dsp:spPr>
        <a:xfrm>
          <a:off x="5465623" y="3325707"/>
          <a:ext cx="2051260" cy="1025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 dirty="0"/>
            <a:t>Intelligence Agencies</a:t>
          </a:r>
          <a:r>
            <a:rPr lang="en-GB" sz="2200" b="0" kern="1200" dirty="0"/>
            <a:t> </a:t>
          </a:r>
          <a:endParaRPr lang="sk-SK" sz="2200" b="0" kern="1200" dirty="0"/>
        </a:p>
      </dsp:txBody>
      <dsp:txXfrm>
        <a:off x="5515690" y="3375774"/>
        <a:ext cx="1951126" cy="925496"/>
      </dsp:txXfrm>
    </dsp:sp>
    <dsp:sp modelId="{F3E8BF4E-1EBB-42B0-AAEE-1C9465581452}">
      <dsp:nvSpPr>
        <dsp:cNvPr id="0" name=""/>
        <dsp:cNvSpPr/>
      </dsp:nvSpPr>
      <dsp:spPr>
        <a:xfrm>
          <a:off x="3152501" y="3324292"/>
          <a:ext cx="2051260" cy="1025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Anti-terrorist strategies</a:t>
          </a:r>
          <a:endParaRPr lang="sk-SK" sz="2200" kern="1200" dirty="0"/>
        </a:p>
      </dsp:txBody>
      <dsp:txXfrm>
        <a:off x="3202568" y="3374359"/>
        <a:ext cx="1951126" cy="925496"/>
      </dsp:txXfrm>
    </dsp:sp>
    <dsp:sp modelId="{07F10678-104D-4FA3-A27F-EDD543AFC6C6}">
      <dsp:nvSpPr>
        <dsp:cNvPr id="0" name=""/>
        <dsp:cNvSpPr/>
      </dsp:nvSpPr>
      <dsp:spPr>
        <a:xfrm>
          <a:off x="2485229" y="1270641"/>
          <a:ext cx="2051260" cy="1025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Cyber attacks</a:t>
          </a:r>
          <a:endParaRPr lang="sk-SK" sz="2200" kern="1200" dirty="0"/>
        </a:p>
      </dsp:txBody>
      <dsp:txXfrm>
        <a:off x="2535296" y="1320708"/>
        <a:ext cx="1951126" cy="925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39DA53-9689-4461-9360-D393F4F1F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5AD0B1A-B45A-4997-A2BB-2C3471DF7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17C4959-EE3E-49E3-A716-0521619A2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A15E-BBCF-4879-8055-CB3DEA49B1E4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01F83B5-AB00-4D49-8E43-2FEDCE90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15E5B5D-F40E-4126-BD79-BF65207C8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AD28-6743-4D2A-833F-211D25238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42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93AC19-EC8C-4D9E-9942-F30338BC9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E952AA06-ADAA-4374-9FF2-928319CCB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9A40DB8-5154-4268-9202-777C07F4F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A15E-BBCF-4879-8055-CB3DEA49B1E4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BB6AC1D-BC4C-4915-9CCC-210383B8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A47C057-F2D5-41CA-B42E-1795CE91D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AD28-6743-4D2A-833F-211D25238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588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FE30C12B-CD64-4998-B464-B521A24B51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B2B109B7-DAF8-4442-A0F1-7CD882CDD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586A550-6852-4564-BEF6-AA5E56351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A15E-BBCF-4879-8055-CB3DEA49B1E4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2B207D7-64C0-4393-B2F6-4BCBDCB4A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6C205DC-D4E0-49CE-A65D-CEB24D24B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AD28-6743-4D2A-833F-211D25238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02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428660-7B1D-4050-B712-D90ABDC3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23B3FA4-2492-4823-BA84-0F72A4540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6F12811-D549-4033-913B-A98863EC4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A15E-BBCF-4879-8055-CB3DEA49B1E4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5D10C04-E38F-4375-9B22-900C50D53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E1C4428-537C-4EF9-B388-22597EE41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AD28-6743-4D2A-833F-211D25238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17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1464A0-61A1-4247-A429-19E8CB191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A6EB3E9F-1875-4C82-B18F-9E6C7C9CC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64DE0E5-8C21-4051-8D06-B169356F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A15E-BBCF-4879-8055-CB3DEA49B1E4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75F86D4-DED1-40CB-AAF6-46A1D0465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A82E43F-BF8D-4C18-A943-0074CD0B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AD28-6743-4D2A-833F-211D25238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084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A14C35-36F1-4529-80F2-16BCF0C23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FFC6D40-6825-4639-9F0A-3166BDC65A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842D08E-BC38-4290-9ED8-ECBBBE0F1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722E003-E4A0-4C55-9029-7111CE8F2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A15E-BBCF-4879-8055-CB3DEA49B1E4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F831C0B-96F9-4757-B5B5-223867C93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E8135AC-91D2-4287-9BB5-0ABB961DF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AD28-6743-4D2A-833F-211D25238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48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419D95-CB23-416E-A589-2D3182CD5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AE74C9DB-FAC0-4DB1-94BE-233D94831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A1B0B53-26B8-480F-947C-32D93FF58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2C8F1D0F-8696-4D0B-B5E9-92480D97C1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EB95AE71-75A7-4E97-9E9D-9D0A0C7540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16FF06B3-338D-47C7-8AD1-392140729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A15E-BBCF-4879-8055-CB3DEA49B1E4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620E10F-BCF5-426F-B1AC-5F18BDED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793C93BA-E87D-4F4A-916B-424805A3D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AD28-6743-4D2A-833F-211D25238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54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166B7-68AD-49A9-90A2-1269416F5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3BD9E053-AE7D-4BB1-98F4-77CDF8A86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A15E-BBCF-4879-8055-CB3DEA49B1E4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C438BE8-7974-4425-A26A-6449FC40D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F4BD9CA-32B6-4101-B3B4-FC210209D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AD28-6743-4D2A-833F-211D25238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63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6915022D-CC9C-4575-8315-B534AACC1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A15E-BBCF-4879-8055-CB3DEA49B1E4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AC459809-7AD1-4BFE-9D86-EAEE1126B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B4CCFE5-BE2F-4AF6-B630-ED4AA0ACE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AD28-6743-4D2A-833F-211D25238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89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CA50E9-7DEA-4331-B05F-8E43242FE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B843776-F9F3-4E84-B1B1-5C9FCBC5A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020B4B45-2DC8-4DCE-A260-14404C5D8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13EB3BA-675B-4F34-893E-EF477308D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A15E-BBCF-4879-8055-CB3DEA49B1E4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32F6B17-1A4D-4B9A-95F2-C6DBA7FC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DCA1651-C9AA-4067-804E-332C8E941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AD28-6743-4D2A-833F-211D25238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95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EC1C1C-33D8-41BD-9ACE-50C9EE63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70AA7D21-6453-4070-A392-ABC7D36AE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73A72464-2223-4956-B875-107D40B57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DD9F940-9793-40DA-ACDC-79C9160A5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A15E-BBCF-4879-8055-CB3DEA49B1E4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2E9A599-3DB6-474F-995F-2CD425B7A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0AD52F0-53B5-4E0E-A5CF-01250B4B9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AD28-6743-4D2A-833F-211D25238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46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436E55EB-E426-4E93-9BF3-DEF0C4209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8BFD2AC7-82BE-48DF-8307-BE6626551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EB30EB5-8B7C-4FD0-B668-3F78979D7B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AA15E-BBCF-4879-8055-CB3DEA49B1E4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B7EF338-EBEA-4699-AE4A-A2E5A0BE5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10B8C51-7B7A-429A-97CE-5E7DE7A54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AAD28-6743-4D2A-833F-211D25238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58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t.umd.edu/gtd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t.umd.edu/gtd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pc.org/commentary/war-terror-future-directions%208.4.2018" TargetMode="External"/><Relationship Id="rId3" Type="http://schemas.openxmlformats.org/officeDocument/2006/relationships/image" Target="../media/image15.jpeg"/><Relationship Id="rId7" Type="http://schemas.openxmlformats.org/officeDocument/2006/relationships/hyperlink" Target="http://globetrotter.berkeley.edu/people2/Mearsheimer/mearsheimer-con5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07/s11135-016-0367-5" TargetMode="External"/><Relationship Id="rId11" Type="http://schemas.openxmlformats.org/officeDocument/2006/relationships/hyperlink" Target="https://storymaps.esri.com/stories/terrorist-attacks/?year=2018" TargetMode="External"/><Relationship Id="rId5" Type="http://schemas.openxmlformats.org/officeDocument/2006/relationships/hyperlink" Target="https://www.start.umd.edu/gtd/" TargetMode="External"/><Relationship Id="rId10" Type="http://schemas.openxmlformats.org/officeDocument/2006/relationships/hyperlink" Target="https://storymaps.esri.com/stories/terrorist-attacks/?year=2017" TargetMode="External"/><Relationship Id="rId4" Type="http://schemas.openxmlformats.org/officeDocument/2006/relationships/hyperlink" Target="http://www.jstor.org/stable/421717" TargetMode="External"/><Relationship Id="rId9" Type="http://schemas.openxmlformats.org/officeDocument/2006/relationships/hyperlink" Target="https://hlsonline.eku.edu/hls-101-terroris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5D8453-36F3-473B-9FE5-6D7CBDCD5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6603" y="1187417"/>
            <a:ext cx="9144000" cy="3373437"/>
          </a:xfrm>
        </p:spPr>
        <p:txBody>
          <a:bodyPr>
            <a:normAutofit/>
          </a:bodyPr>
          <a:lstStyle/>
          <a:p>
            <a:r>
              <a:rPr lang="en-GB" sz="7500" b="1" dirty="0">
                <a:solidFill>
                  <a:srgbClr val="9A0000"/>
                </a:solidFill>
              </a:rPr>
              <a:t>Terrorism in the Age of Globalization </a:t>
            </a:r>
          </a:p>
        </p:txBody>
      </p:sp>
    </p:spTree>
    <p:extLst>
      <p:ext uri="{BB962C8B-B14F-4D97-AF65-F5344CB8AC3E}">
        <p14:creationId xmlns:p14="http://schemas.microsoft.com/office/powerpoint/2010/main" val="3290886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193704-B850-4E63-BC55-20CAE9F1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365125"/>
            <a:ext cx="1159764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connection between regime type and terrorism</a:t>
            </a:r>
            <a:r>
              <a:rPr lang="sv-SE" dirty="0"/>
              <a:t> 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AB5AF02-B450-405D-B76D-67C7EE0ED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sv-SE" dirty="0"/>
          </a:p>
          <a:p>
            <a:pPr marL="0" indent="0" algn="ctr">
              <a:spcBef>
                <a:spcPts val="0"/>
              </a:spcBef>
              <a:buNone/>
            </a:pPr>
            <a:endParaRPr lang="sv-SE" dirty="0"/>
          </a:p>
          <a:p>
            <a:pPr marL="0" indent="0" algn="ctr">
              <a:spcBef>
                <a:spcPts val="0"/>
              </a:spcBef>
              <a:buNone/>
            </a:pPr>
            <a:endParaRPr lang="sv-SE" dirty="0"/>
          </a:p>
          <a:p>
            <a:pPr marL="0" indent="0" algn="ctr">
              <a:spcBef>
                <a:spcPts val="0"/>
              </a:spcBef>
              <a:buNone/>
            </a:pPr>
            <a:endParaRPr lang="sv-SE" dirty="0"/>
          </a:p>
          <a:p>
            <a:pPr marL="0" indent="0" algn="ctr">
              <a:spcBef>
                <a:spcPts val="0"/>
              </a:spcBef>
              <a:buNone/>
            </a:pPr>
            <a:r>
              <a:rPr lang="sv-SE" sz="3200" dirty="0"/>
              <a:t>Has  regime type anything to do when it comes to terrorism and terrorist attacks?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sv-S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919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A2CC7-4486-453A-8BAF-DC1A77338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B6C11B8-6C57-4ABE-8027-7EF735856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Amichai Magen</a:t>
            </a:r>
          </a:p>
          <a:p>
            <a:endParaRPr lang="sv-SE" dirty="0"/>
          </a:p>
          <a:p>
            <a:r>
              <a:rPr lang="sv-SE" dirty="0"/>
              <a:t>Global terrorism database (gtd)</a:t>
            </a:r>
          </a:p>
          <a:p>
            <a:endParaRPr lang="sv-SE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785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1F763A-4015-4D3B-8CD0-9FD6BEC19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5400" dirty="0"/>
              <a:t>Six different regime types</a:t>
            </a:r>
            <a:endParaRPr lang="en-GB" sz="5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4019D09-DB1B-479B-8B82-072B4E4E9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Minimalist Democracies</a:t>
            </a:r>
          </a:p>
          <a:p>
            <a:r>
              <a:rPr lang="sv-SE" dirty="0"/>
              <a:t>Electoral Democracies</a:t>
            </a:r>
          </a:p>
          <a:p>
            <a:r>
              <a:rPr lang="sv-SE" dirty="0"/>
              <a:t>Polyarchys</a:t>
            </a:r>
          </a:p>
          <a:p>
            <a:r>
              <a:rPr lang="sv-SE" dirty="0"/>
              <a:t>Liberal Democracies</a:t>
            </a:r>
          </a:p>
          <a:p>
            <a:r>
              <a:rPr lang="sv-SE" dirty="0"/>
              <a:t>Closed Autocracies</a:t>
            </a:r>
          </a:p>
          <a:p>
            <a:r>
              <a:rPr lang="sv-SE" dirty="0"/>
              <a:t>Multiparty autocracies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632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0EF5F4A-8A72-4876-BFBF-064DDB889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478" y="2856533"/>
            <a:ext cx="10515600" cy="1325563"/>
          </a:xfrm>
        </p:spPr>
        <p:txBody>
          <a:bodyPr/>
          <a:lstStyle/>
          <a:p>
            <a:pPr algn="ctr"/>
            <a:r>
              <a:rPr lang="sv-SE" dirty="0"/>
              <a:t>The Ultimate argument for democratization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130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95A768-8993-4BB3-99CC-ECE93449D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/>
              <a:t>Globalization and Terrorism </a:t>
            </a:r>
          </a:p>
        </p:txBody>
      </p:sp>
      <p:sp>
        <p:nvSpPr>
          <p:cNvPr id="10" name="Zástupný objekt pre obsah 9">
            <a:extLst>
              <a:ext uri="{FF2B5EF4-FFF2-40B4-BE49-F238E27FC236}">
                <a16:creationId xmlns:a16="http://schemas.microsoft.com/office/drawing/2014/main" id="{99D287A3-869E-4B36-BF26-4852E41F4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400" dirty="0"/>
              <a:t>Is terrorism part of globalization?</a:t>
            </a:r>
          </a:p>
          <a:p>
            <a:pPr marL="0" indent="0">
              <a:buNone/>
            </a:pPr>
            <a:endParaRPr lang="en-GB" sz="3400" dirty="0"/>
          </a:p>
          <a:p>
            <a:r>
              <a:rPr lang="en-GB" sz="3400" dirty="0"/>
              <a:t>Local issues</a:t>
            </a:r>
          </a:p>
          <a:p>
            <a:r>
              <a:rPr lang="en-GB" sz="3400" dirty="0"/>
              <a:t>Poverty</a:t>
            </a:r>
          </a:p>
          <a:p>
            <a:r>
              <a:rPr lang="en-GB" sz="3400" dirty="0"/>
              <a:t>Exclusion from the free market</a:t>
            </a:r>
          </a:p>
          <a:p>
            <a:endParaRPr lang="en-GB" sz="3400" dirty="0"/>
          </a:p>
          <a:p>
            <a:endParaRPr lang="en-GB" sz="3300" dirty="0"/>
          </a:p>
          <a:p>
            <a:r>
              <a:rPr lang="en-GB" sz="3400" dirty="0"/>
              <a:t>Basques in Spain</a:t>
            </a:r>
          </a:p>
          <a:p>
            <a:r>
              <a:rPr lang="en-GB" sz="3400" dirty="0"/>
              <a:t>Hindu Tamil Tigers in Sri Lanka</a:t>
            </a:r>
          </a:p>
          <a:p>
            <a:r>
              <a:rPr lang="en-GB" sz="3400" dirty="0"/>
              <a:t>Sikhs and Hindu nationalists in India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893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AED01BA0-C4CA-4A49-8992-F7814A032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GB" dirty="0"/>
              <a:t>Benefits of globalization for the international terrorism</a:t>
            </a:r>
          </a:p>
        </p:txBody>
      </p:sp>
      <p:graphicFrame>
        <p:nvGraphicFramePr>
          <p:cNvPr id="9" name="Zástupný objekt pre obsah 8">
            <a:extLst>
              <a:ext uri="{FF2B5EF4-FFF2-40B4-BE49-F238E27FC236}">
                <a16:creationId xmlns:a16="http://schemas.microsoft.com/office/drawing/2014/main" id="{9A12F97B-2C43-41EA-B6B5-E75B72BA34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028606"/>
              </p:ext>
            </p:extLst>
          </p:nvPr>
        </p:nvGraphicFramePr>
        <p:xfrm>
          <a:off x="0" y="1690688"/>
          <a:ext cx="12095018" cy="504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958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F98ACA-0E1D-4A70-A443-E76326B73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468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Number of cyber security incident reports by federal agencies in the United States from FY 2006 to 2015</a:t>
            </a:r>
            <a:br>
              <a:rPr lang="en-GB" dirty="0"/>
            </a:br>
            <a:endParaRPr lang="en-GB" dirty="0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CB5BD794-8E8A-4C20-96F7-863682F7F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080" y="1825624"/>
            <a:ext cx="10576560" cy="4727575"/>
          </a:xfrm>
          <a:prstGeom prst="rect">
            <a:avLst/>
          </a:prstGeom>
        </p:spPr>
      </p:pic>
      <p:sp>
        <p:nvSpPr>
          <p:cNvPr id="3" name="Obdĺžnik 2">
            <a:extLst>
              <a:ext uri="{FF2B5EF4-FFF2-40B4-BE49-F238E27FC236}">
                <a16:creationId xmlns:a16="http://schemas.microsoft.com/office/drawing/2014/main" id="{F19BD020-3FD8-4858-BD58-F8D2CA7EBF8A}"/>
              </a:ext>
            </a:extLst>
          </p:cNvPr>
          <p:cNvSpPr/>
          <p:nvPr/>
        </p:nvSpPr>
        <p:spPr>
          <a:xfrm>
            <a:off x="640080" y="6553199"/>
            <a:ext cx="87573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https://www.statista.com/statistics/677015/number-cyber-incident-reported-usa-gov/</a:t>
            </a:r>
          </a:p>
        </p:txBody>
      </p:sp>
    </p:spTree>
    <p:extLst>
      <p:ext uri="{BB962C8B-B14F-4D97-AF65-F5344CB8AC3E}">
        <p14:creationId xmlns:p14="http://schemas.microsoft.com/office/powerpoint/2010/main" val="4165458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ADF2D9CF-1998-4947-8642-6633644F3E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704" y="643467"/>
            <a:ext cx="9729216" cy="5571066"/>
          </a:xfrm>
          <a:prstGeom prst="rect">
            <a:avLst/>
          </a:prstGeom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5A467E05-3B28-43CC-A629-C0D025631BFA}"/>
              </a:ext>
            </a:extLst>
          </p:cNvPr>
          <p:cNvSpPr/>
          <p:nvPr/>
        </p:nvSpPr>
        <p:spPr>
          <a:xfrm>
            <a:off x="8325983" y="6039064"/>
            <a:ext cx="33890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http://www.norse-corp.com/markets/government/</a:t>
            </a:r>
          </a:p>
        </p:txBody>
      </p:sp>
    </p:spTree>
    <p:extLst>
      <p:ext uri="{BB962C8B-B14F-4D97-AF65-F5344CB8AC3E}">
        <p14:creationId xmlns:p14="http://schemas.microsoft.com/office/powerpoint/2010/main" val="683828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D8696C-F373-4A72-AA77-F66B47F0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Benefits of globalization for anti-terroristic forces</a:t>
            </a: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F6419F65-B187-4842-967C-025E1AEE4D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76762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312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1D33951B-1A00-44C5-8499-2FD137948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39636" cy="6858000"/>
          </a:xfrm>
          <a:prstGeom prst="rect">
            <a:avLst/>
          </a:prstGeo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6534E493-0ED6-409C-B456-B882DD28343D}"/>
              </a:ext>
            </a:extLst>
          </p:cNvPr>
          <p:cNvSpPr/>
          <p:nvPr/>
        </p:nvSpPr>
        <p:spPr>
          <a:xfrm>
            <a:off x="1424347" y="6100941"/>
            <a:ext cx="22259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hlinkClick r:id="rId3"/>
              </a:rPr>
              <a:t>https://www.start.umd.edu/gtd/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24812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8603211-2CFB-4AD4-A543-B98D774ED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762000"/>
            <a:ext cx="11826240" cy="4602480"/>
          </a:xfrm>
        </p:spPr>
        <p:txBody>
          <a:bodyPr>
            <a:normAutofit/>
          </a:bodyPr>
          <a:lstStyle/>
          <a:p>
            <a:r>
              <a:rPr lang="en-GB" sz="7300" i="1" dirty="0"/>
              <a:t>Terrorism has become a festering wound. It is an enemy of humanity</a:t>
            </a:r>
            <a:br>
              <a:rPr lang="en-GB" dirty="0"/>
            </a:b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1A30F42-0913-4045-AC7F-AFE8D67B0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82699"/>
            <a:ext cx="9144000" cy="1655762"/>
          </a:xfrm>
        </p:spPr>
        <p:txBody>
          <a:bodyPr/>
          <a:lstStyle/>
          <a:p>
            <a:r>
              <a:rPr lang="en-GB" dirty="0"/>
              <a:t>Atal Bihari Vajpayee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9225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B48B22-A56D-4068-BFFA-B826358D5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E86D77D9-3EBF-49B8-8A79-FC5EF5E69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id="{11D8D95B-F059-491B-8065-DD9DE9030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780728"/>
              </p:ext>
            </p:extLst>
          </p:nvPr>
        </p:nvGraphicFramePr>
        <p:xfrm>
          <a:off x="0" y="6366678"/>
          <a:ext cx="10515600" cy="60960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7167677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br>
                        <a:rPr lang="en-GB" u="none" strike="noStrike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</a:br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https://www.start.umd.edu/gtd/</a:t>
                      </a:r>
                      <a:endParaRPr lang="en-GB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2545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964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CA989B-FDBA-4DA3-9EF5-612D5F944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Future of </a:t>
            </a:r>
            <a:r>
              <a:rPr lang="sk-SK" dirty="0"/>
              <a:t>A</a:t>
            </a:r>
            <a:r>
              <a:rPr lang="en-GB" dirty="0"/>
              <a:t>merica</a:t>
            </a:r>
            <a:r>
              <a:rPr lang="sk-SK" dirty="0"/>
              <a:t>´</a:t>
            </a:r>
            <a:r>
              <a:rPr lang="en-GB" dirty="0"/>
              <a:t>s fight against terrorism 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2B5C8E2-68AD-49A8-A85F-6A2F24D7D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Only one thing is for sure – the war is not ending anytime so</a:t>
            </a:r>
            <a:r>
              <a:rPr lang="sk-SK" dirty="0"/>
              <a:t>on</a:t>
            </a:r>
          </a:p>
          <a:p>
            <a:endParaRPr lang="sk-SK" dirty="0"/>
          </a:p>
          <a:p>
            <a:r>
              <a:rPr lang="en-GB" dirty="0"/>
              <a:t>What should USA do?</a:t>
            </a:r>
          </a:p>
          <a:p>
            <a:pPr>
              <a:buFontTx/>
              <a:buChar char="-"/>
            </a:pPr>
            <a:r>
              <a:rPr lang="sk-SK" dirty="0"/>
              <a:t>When fight, then fight in different way</a:t>
            </a:r>
          </a:p>
          <a:p>
            <a:pPr>
              <a:buFontTx/>
              <a:buChar char="-"/>
            </a:pPr>
            <a:r>
              <a:rPr lang="sk-SK" dirty="0"/>
              <a:t>Stopping propaganda </a:t>
            </a:r>
          </a:p>
          <a:p>
            <a:pPr>
              <a:buFontTx/>
              <a:buChar char="-"/>
            </a:pPr>
            <a:r>
              <a:rPr lang="en-GB" dirty="0"/>
              <a:t>Spreading</a:t>
            </a:r>
            <a:r>
              <a:rPr lang="sk-SK" dirty="0"/>
              <a:t> </a:t>
            </a:r>
            <a:r>
              <a:rPr lang="en-GB" dirty="0"/>
              <a:t>democracy, </a:t>
            </a:r>
            <a:r>
              <a:rPr lang="sk-SK" dirty="0"/>
              <a:t>is it what locals really want?</a:t>
            </a:r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668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>
            <a:extLst>
              <a:ext uri="{FF2B5EF4-FFF2-40B4-BE49-F238E27FC236}">
                <a16:creationId xmlns:a16="http://schemas.microsoft.com/office/drawing/2014/main" id="{D4BB21E0-5178-43A6-94A6-7DEB2964B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601362"/>
              </p:ext>
            </p:extLst>
          </p:nvPr>
        </p:nvGraphicFramePr>
        <p:xfrm>
          <a:off x="0" y="710943"/>
          <a:ext cx="12192000" cy="660401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588957">
                  <a:extLst>
                    <a:ext uri="{9D8B030D-6E8A-4147-A177-3AD203B41FA5}">
                      <a16:colId xmlns:a16="http://schemas.microsoft.com/office/drawing/2014/main" val="2821220233"/>
                    </a:ext>
                  </a:extLst>
                </a:gridCol>
                <a:gridCol w="4173777">
                  <a:extLst>
                    <a:ext uri="{9D8B030D-6E8A-4147-A177-3AD203B41FA5}">
                      <a16:colId xmlns:a16="http://schemas.microsoft.com/office/drawing/2014/main" val="2714324914"/>
                    </a:ext>
                  </a:extLst>
                </a:gridCol>
                <a:gridCol w="3231141">
                  <a:extLst>
                    <a:ext uri="{9D8B030D-6E8A-4147-A177-3AD203B41FA5}">
                      <a16:colId xmlns:a16="http://schemas.microsoft.com/office/drawing/2014/main" val="3978670770"/>
                    </a:ext>
                  </a:extLst>
                </a:gridCol>
                <a:gridCol w="3198125">
                  <a:extLst>
                    <a:ext uri="{9D8B030D-6E8A-4147-A177-3AD203B41FA5}">
                      <a16:colId xmlns:a16="http://schemas.microsoft.com/office/drawing/2014/main" val="748951220"/>
                    </a:ext>
                  </a:extLst>
                </a:gridCol>
              </a:tblGrid>
              <a:tr h="571627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effectLst/>
                        </a:rPr>
                        <a:t> 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6" marR="7186" marT="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1" u="none" strike="noStrike" dirty="0">
                          <a:effectLst/>
                          <a:latin typeface="+mn-lt"/>
                        </a:rPr>
                        <a:t>Terrorism</a:t>
                      </a:r>
                      <a:endParaRPr lang="sk-SK" sz="2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186" marR="7186" marT="7186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Guerrilla</a:t>
                      </a:r>
                      <a:r>
                        <a:rPr lang="en-GB" sz="2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/Insurgents</a:t>
                      </a:r>
                      <a:r>
                        <a:rPr lang="sk-SK" sz="2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86" marR="7186" marT="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1" u="none" strike="noStrike" dirty="0">
                          <a:effectLst/>
                          <a:latin typeface="+mn-lt"/>
                        </a:rPr>
                        <a:t>Conventional army</a:t>
                      </a:r>
                      <a:endParaRPr lang="sk-SK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6" marR="7186" marT="7186" marB="0" anchor="b"/>
                </a:tc>
                <a:extLst>
                  <a:ext uri="{0D108BD9-81ED-4DB2-BD59-A6C34878D82A}">
                    <a16:rowId xmlns:a16="http://schemas.microsoft.com/office/drawing/2014/main" val="273005735"/>
                  </a:ext>
                </a:extLst>
              </a:tr>
              <a:tr h="571627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effectLst/>
                        </a:rPr>
                        <a:t>Units in fight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6" marR="7186" marT="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noProof="0" dirty="0">
                          <a:effectLst/>
                        </a:rPr>
                        <a:t>Small (approximately 10man)</a:t>
                      </a:r>
                      <a:endParaRPr lang="en-GB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6" marR="7186" marT="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effectLst/>
                        </a:rPr>
                        <a:t>middle (platoons)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6" marR="7186" marT="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effectLst/>
                        </a:rPr>
                        <a:t>Big (Armies, Corps, Divisions)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6" marR="7186" marT="7186" marB="0" anchor="b"/>
                </a:tc>
                <a:extLst>
                  <a:ext uri="{0D108BD9-81ED-4DB2-BD59-A6C34878D82A}">
                    <a16:rowId xmlns:a16="http://schemas.microsoft.com/office/drawing/2014/main" val="1330798523"/>
                  </a:ext>
                </a:extLst>
              </a:tr>
              <a:tr h="571627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Weapons</a:t>
                      </a:r>
                      <a:endParaRPr lang="sk-SK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6" marR="7186" marT="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effectLst/>
                        </a:rPr>
                        <a:t>Hand guns, grenades</a:t>
                      </a:r>
                      <a:r>
                        <a:rPr lang="en-GB" sz="2000" u="none" strike="noStrike" noProof="0" dirty="0">
                          <a:effectLst/>
                        </a:rPr>
                        <a:t>, rifles, bombs</a:t>
                      </a:r>
                      <a:endParaRPr lang="en-GB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6" marR="7186" marT="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noProof="0" dirty="0">
                          <a:effectLst/>
                        </a:rPr>
                        <a:t>Infantry weapons (s. artillery</a:t>
                      </a:r>
                      <a:r>
                        <a:rPr lang="sk-SK" sz="2000" u="none" strike="noStrike" dirty="0">
                          <a:effectLst/>
                        </a:rPr>
                        <a:t>)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6" marR="7186" marT="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Full extent of military capabilities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6" marR="7186" marT="7186" marB="0" anchor="b"/>
                </a:tc>
                <a:extLst>
                  <a:ext uri="{0D108BD9-81ED-4DB2-BD59-A6C34878D82A}">
                    <a16:rowId xmlns:a16="http://schemas.microsoft.com/office/drawing/2014/main" val="1493527356"/>
                  </a:ext>
                </a:extLst>
              </a:tr>
              <a:tr h="563456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Tactic</a:t>
                      </a:r>
                      <a:endParaRPr lang="sk-SK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6" marR="7186" marT="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S. tactics: kidnapping,</a:t>
                      </a:r>
                      <a:r>
                        <a:rPr lang="sk-SK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>
                          <a:effectLst/>
                        </a:rPr>
                        <a:t>assassination, bomb attacks, hostages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6" marR="7186" marT="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noProof="0" dirty="0">
                          <a:effectLst/>
                        </a:rPr>
                        <a:t>Commando tactics </a:t>
                      </a:r>
                      <a:endParaRPr lang="en-GB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6" marR="7186" marT="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noProof="0" dirty="0">
                          <a:effectLst/>
                        </a:rPr>
                        <a:t>usually combined operations</a:t>
                      </a:r>
                      <a:endParaRPr lang="en-GB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6" marR="7186" marT="7186" marB="0" anchor="b"/>
                </a:tc>
                <a:extLst>
                  <a:ext uri="{0D108BD9-81ED-4DB2-BD59-A6C34878D82A}">
                    <a16:rowId xmlns:a16="http://schemas.microsoft.com/office/drawing/2014/main" val="994640813"/>
                  </a:ext>
                </a:extLst>
              </a:tr>
              <a:tr h="571627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Targets</a:t>
                      </a:r>
                      <a:endParaRPr lang="sk-SK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6" marR="7186" marT="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State symbols, political opponents and generally public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6" marR="7186" marT="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Military, Police</a:t>
                      </a:r>
                      <a:r>
                        <a:rPr lang="sk-SK" sz="2000" u="none" strike="noStrike" dirty="0">
                          <a:effectLst/>
                        </a:rPr>
                        <a:t>,</a:t>
                      </a:r>
                      <a:r>
                        <a:rPr lang="en-US" sz="2000" u="none" strike="noStrike" dirty="0">
                          <a:effectLst/>
                        </a:rPr>
                        <a:t> political opponents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6" marR="7186" marT="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Military targets, traffic and industry infrastructure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6" marR="7186" marT="7186" marB="0" anchor="b"/>
                </a:tc>
                <a:extLst>
                  <a:ext uri="{0D108BD9-81ED-4DB2-BD59-A6C34878D82A}">
                    <a16:rowId xmlns:a16="http://schemas.microsoft.com/office/drawing/2014/main" val="602940266"/>
                  </a:ext>
                </a:extLst>
              </a:tr>
              <a:tr h="571627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Intentions</a:t>
                      </a:r>
                      <a:endParaRPr lang="sk-SK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6" marR="7186" marT="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 err="1">
                          <a:effectLst/>
                        </a:rPr>
                        <a:t>Psychological</a:t>
                      </a:r>
                      <a:r>
                        <a:rPr lang="sk-SK" sz="2000" u="none" strike="noStrike" dirty="0">
                          <a:effectLst/>
                        </a:rPr>
                        <a:t> </a:t>
                      </a:r>
                      <a:r>
                        <a:rPr lang="sk-SK" sz="2000" u="none" strike="noStrike" dirty="0" err="1">
                          <a:effectLst/>
                        </a:rPr>
                        <a:t>pressure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6" marR="7186" marT="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Weakening of the enemies military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6" marR="7186" marT="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Physical destruction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6" marR="7186" marT="7186" marB="0" anchor="b"/>
                </a:tc>
                <a:extLst>
                  <a:ext uri="{0D108BD9-81ED-4DB2-BD59-A6C34878D82A}">
                    <a16:rowId xmlns:a16="http://schemas.microsoft.com/office/drawing/2014/main" val="3757069004"/>
                  </a:ext>
                </a:extLst>
              </a:tr>
              <a:tr h="571627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Control of the territory</a:t>
                      </a:r>
                      <a:endParaRPr lang="sk-SK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6" marR="7186" marT="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effectLst/>
                        </a:rPr>
                        <a:t>No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6" marR="7186" marT="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effectLst/>
                        </a:rPr>
                        <a:t>Yes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6" marR="7186" marT="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effectLst/>
                        </a:rPr>
                        <a:t>Yes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6" marR="7186" marT="7186" marB="0" anchor="b"/>
                </a:tc>
                <a:extLst>
                  <a:ext uri="{0D108BD9-81ED-4DB2-BD59-A6C34878D82A}">
                    <a16:rowId xmlns:a16="http://schemas.microsoft.com/office/drawing/2014/main" val="2059184119"/>
                  </a:ext>
                </a:extLst>
              </a:tr>
              <a:tr h="571627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Uniform</a:t>
                      </a:r>
                      <a:endParaRPr lang="sk-SK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6" marR="7186" marT="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effectLst/>
                        </a:rPr>
                        <a:t>No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6" marR="7186" marT="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 err="1">
                          <a:effectLst/>
                        </a:rPr>
                        <a:t>Usual</a:t>
                      </a:r>
                      <a:r>
                        <a:rPr lang="en-GB" sz="2000" u="none" strike="noStrike">
                          <a:effectLst/>
                        </a:rPr>
                        <a:t>l</a:t>
                      </a:r>
                      <a:r>
                        <a:rPr lang="sk-SK" sz="2000" u="none" strike="noStrike">
                          <a:effectLst/>
                        </a:rPr>
                        <a:t>y </a:t>
                      </a:r>
                      <a:r>
                        <a:rPr lang="sk-SK" sz="2000" u="none" strike="noStrike" dirty="0" err="1">
                          <a:effectLst/>
                        </a:rPr>
                        <a:t>wearing</a:t>
                      </a:r>
                      <a:r>
                        <a:rPr lang="sk-SK" sz="2000" u="none" strike="noStrike" dirty="0">
                          <a:effectLst/>
                        </a:rPr>
                        <a:t> </a:t>
                      </a:r>
                      <a:r>
                        <a:rPr lang="sk-SK" sz="2000" u="none" strike="noStrike" dirty="0" err="1">
                          <a:effectLst/>
                        </a:rPr>
                        <a:t>uniform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6" marR="7186" marT="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Wearing of an uniform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6" marR="7186" marT="7186" marB="0" anchor="b"/>
                </a:tc>
                <a:extLst>
                  <a:ext uri="{0D108BD9-81ED-4DB2-BD59-A6C34878D82A}">
                    <a16:rowId xmlns:a16="http://schemas.microsoft.com/office/drawing/2014/main" val="2696719958"/>
                  </a:ext>
                </a:extLst>
              </a:tr>
              <a:tr h="571627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War zones</a:t>
                      </a:r>
                      <a:endParaRPr lang="sk-SK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6" marR="7186" marT="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noProof="0" dirty="0">
                          <a:effectLst/>
                        </a:rPr>
                        <a:t>Unrecognizable war zone</a:t>
                      </a:r>
                      <a:endParaRPr lang="en-GB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6" marR="7186" marT="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War limited on the area of conflict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6" marR="7186" marT="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noProof="0" dirty="0">
                          <a:effectLst/>
                        </a:rPr>
                        <a:t>Geographically recognizable war zone</a:t>
                      </a:r>
                      <a:endParaRPr lang="en-GB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6" marR="7186" marT="7186" marB="0" anchor="b"/>
                </a:tc>
                <a:extLst>
                  <a:ext uri="{0D108BD9-81ED-4DB2-BD59-A6C34878D82A}">
                    <a16:rowId xmlns:a16="http://schemas.microsoft.com/office/drawing/2014/main" val="2123485016"/>
                  </a:ext>
                </a:extLst>
              </a:tr>
              <a:tr h="571627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effectLst/>
                        </a:rPr>
                        <a:t>International legality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6" marR="7186" marT="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effectLst/>
                        </a:rPr>
                        <a:t>No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6" marR="7186" marT="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Yes - if it </a:t>
                      </a:r>
                      <a:r>
                        <a:rPr lang="en-GB" sz="2000" u="none" strike="noStrike" noProof="0" dirty="0">
                          <a:effectLst/>
                        </a:rPr>
                        <a:t>follows</a:t>
                      </a:r>
                      <a:r>
                        <a:rPr lang="sk-SK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>
                          <a:effectLst/>
                        </a:rPr>
                        <a:t>the rules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6" marR="7186" marT="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Yes - if it follow</a:t>
                      </a:r>
                      <a:r>
                        <a:rPr lang="sk-SK" sz="2000" u="none" strike="noStrike" dirty="0">
                          <a:effectLst/>
                        </a:rPr>
                        <a:t>s</a:t>
                      </a:r>
                      <a:r>
                        <a:rPr lang="en-US" sz="2000" u="none" strike="noStrike" dirty="0">
                          <a:effectLst/>
                        </a:rPr>
                        <a:t> the rules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6" marR="7186" marT="7186" marB="0" anchor="b"/>
                </a:tc>
                <a:extLst>
                  <a:ext uri="{0D108BD9-81ED-4DB2-BD59-A6C34878D82A}">
                    <a16:rowId xmlns:a16="http://schemas.microsoft.com/office/drawing/2014/main" val="2171888170"/>
                  </a:ext>
                </a:extLst>
              </a:tr>
              <a:tr h="571627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Home legality</a:t>
                      </a:r>
                      <a:endParaRPr lang="sk-SK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6" marR="7186" marT="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No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6" marR="7186" marT="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No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6" marR="7186" marT="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effectLst/>
                        </a:rPr>
                        <a:t>Yes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6" marR="7186" marT="7186" marB="0" anchor="b"/>
                </a:tc>
                <a:extLst>
                  <a:ext uri="{0D108BD9-81ED-4DB2-BD59-A6C34878D82A}">
                    <a16:rowId xmlns:a16="http://schemas.microsoft.com/office/drawing/2014/main" val="2412840995"/>
                  </a:ext>
                </a:extLst>
              </a:tr>
            </a:tbl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D59AE8B0-C482-4F6A-AA6C-009CDAB44F08}"/>
              </a:ext>
            </a:extLst>
          </p:cNvPr>
          <p:cNvSpPr txBox="1">
            <a:spLocks/>
          </p:cNvSpPr>
          <p:nvPr/>
        </p:nvSpPr>
        <p:spPr>
          <a:xfrm>
            <a:off x="0" y="29845"/>
            <a:ext cx="12192000" cy="91503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i="1" dirty="0"/>
              <a:t>"One man's terrorist is another man's freedom fighter"</a:t>
            </a:r>
          </a:p>
        </p:txBody>
      </p:sp>
    </p:spTree>
    <p:extLst>
      <p:ext uri="{BB962C8B-B14F-4D97-AF65-F5344CB8AC3E}">
        <p14:creationId xmlns:p14="http://schemas.microsoft.com/office/powerpoint/2010/main" val="360311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3B2FAA56-8D58-4137-A023-454206CCB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700" y="1603250"/>
            <a:ext cx="6586599" cy="5254750"/>
          </a:xfrm>
          <a:prstGeom prst="rect">
            <a:avLst/>
          </a:prstGeom>
        </p:spPr>
      </p:pic>
      <p:sp>
        <p:nvSpPr>
          <p:cNvPr id="4" name="Obdĺžnik 3">
            <a:extLst>
              <a:ext uri="{FF2B5EF4-FFF2-40B4-BE49-F238E27FC236}">
                <a16:creationId xmlns:a16="http://schemas.microsoft.com/office/drawing/2014/main" id="{935CC030-1364-4F09-B4B6-6ACD5FDF2615}"/>
              </a:ext>
            </a:extLst>
          </p:cNvPr>
          <p:cNvSpPr/>
          <p:nvPr/>
        </p:nvSpPr>
        <p:spPr>
          <a:xfrm>
            <a:off x="838200" y="1346132"/>
            <a:ext cx="106442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"We're in a world in which the possibility of terrorism, married up with technology, could make us very, very sorry we didn't act."</a:t>
            </a:r>
          </a:p>
          <a:p>
            <a:r>
              <a:rPr lang="en-GB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— </a:t>
            </a:r>
            <a:r>
              <a:rPr lang="en-GB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Condoleeza</a:t>
            </a:r>
            <a:r>
              <a:rPr lang="en-GB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Rice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A2919C-137A-41A6-B4FD-0B26109F8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Propaganda </a:t>
            </a: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09E09C5C-D61D-4954-8086-D154FD69BAA5}"/>
              </a:ext>
            </a:extLst>
          </p:cNvPr>
          <p:cNvSpPr/>
          <p:nvPr/>
        </p:nvSpPr>
        <p:spPr>
          <a:xfrm>
            <a:off x="0" y="6581001"/>
            <a:ext cx="85294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dirty="0"/>
              <a:t>Picture: http://barenakedislam.com/2017/07/10/you-probably-dont-watch-cnn-anymore-but-you-should-boycott-their-sponsors-too/</a:t>
            </a:r>
          </a:p>
        </p:txBody>
      </p:sp>
    </p:spTree>
    <p:extLst>
      <p:ext uri="{BB962C8B-B14F-4D97-AF65-F5344CB8AC3E}">
        <p14:creationId xmlns:p14="http://schemas.microsoft.com/office/powerpoint/2010/main" val="3913173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202BC3-9C23-4EC8-8D54-8EF2D3653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Using principles of war against </a:t>
            </a:r>
            <a:r>
              <a:rPr lang="sk-SK" dirty="0"/>
              <a:t>Insurgents </a:t>
            </a:r>
            <a:br>
              <a:rPr lang="sk-SK" dirty="0"/>
            </a:br>
            <a:r>
              <a:rPr lang="en-GB" dirty="0"/>
              <a:t>in war against the terrorism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5E52379-C791-44F6-89B4-781FC6435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 </a:t>
            </a:r>
            <a:r>
              <a:rPr lang="sk-SK" dirty="0"/>
              <a:t>The ultimate goal is to cut bonds with insurgent groups </a:t>
            </a:r>
          </a:p>
          <a:p>
            <a:pPr>
              <a:buFontTx/>
              <a:buChar char="-"/>
            </a:pPr>
            <a:r>
              <a:rPr lang="sk-SK" dirty="0"/>
              <a:t>Fight to protect the local citizens</a:t>
            </a:r>
          </a:p>
          <a:p>
            <a:pPr>
              <a:buFontTx/>
              <a:buChar char="-"/>
            </a:pPr>
            <a:r>
              <a:rPr lang="sk-SK" dirty="0"/>
              <a:t>Creating the local police and military units </a:t>
            </a:r>
          </a:p>
          <a:p>
            <a:pPr>
              <a:buFontTx/>
              <a:buChar char="-"/>
            </a:pPr>
            <a:r>
              <a:rPr lang="sk-SK" dirty="0"/>
              <a:t>Securing the basic needs of the local citizens</a:t>
            </a:r>
          </a:p>
          <a:p>
            <a:pPr>
              <a:buFontTx/>
              <a:buChar char="-"/>
            </a:pPr>
            <a:r>
              <a:rPr lang="sk-SK" dirty="0"/>
              <a:t>Establishing the stable government</a:t>
            </a:r>
          </a:p>
          <a:p>
            <a:pPr>
              <a:buFontTx/>
              <a:buChar char="-"/>
            </a:pPr>
            <a:r>
              <a:rPr lang="sk-SK" dirty="0"/>
              <a:t>Supporting the economical development</a:t>
            </a:r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r>
              <a:rPr lang="en-GB" dirty="0"/>
              <a:t>-&gt; The fight is about who wins the hearth</a:t>
            </a:r>
            <a:r>
              <a:rPr lang="sk-SK" dirty="0"/>
              <a:t>s and </a:t>
            </a:r>
            <a:r>
              <a:rPr lang="sk-SK" dirty="0" err="1"/>
              <a:t>minds</a:t>
            </a:r>
            <a:r>
              <a:rPr lang="en-GB" dirty="0"/>
              <a:t> of the </a:t>
            </a:r>
            <a:r>
              <a:rPr lang="sk-SK" dirty="0"/>
              <a:t>local population</a:t>
            </a:r>
            <a:endParaRPr lang="en-GB" dirty="0"/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endParaRPr lang="en-GB" dirty="0"/>
          </a:p>
        </p:txBody>
      </p:sp>
      <p:pic>
        <p:nvPicPr>
          <p:cNvPr id="4" name="Picture 2" descr="VÃ½sledok vyhÄ¾adÃ¡vania obrÃ¡zkov pre dopyt democracy">
            <a:extLst>
              <a:ext uri="{FF2B5EF4-FFF2-40B4-BE49-F238E27FC236}">
                <a16:creationId xmlns:a16="http://schemas.microsoft.com/office/drawing/2014/main" id="{F753BDA5-BCA2-40AD-82C8-816438BAB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EBE29224-6E10-43F5-8F42-B429B5C63DD7}"/>
              </a:ext>
            </a:extLst>
          </p:cNvPr>
          <p:cNvSpPr/>
          <p:nvPr/>
        </p:nvSpPr>
        <p:spPr>
          <a:xfrm>
            <a:off x="6029739" y="2315955"/>
            <a:ext cx="53240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 err="1">
                <a:solidFill>
                  <a:schemeClr val="bg1"/>
                </a:solidFill>
              </a:rPr>
              <a:t>Is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it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what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people</a:t>
            </a:r>
            <a:r>
              <a:rPr lang="sk-SK" sz="2800" dirty="0">
                <a:solidFill>
                  <a:schemeClr val="bg1"/>
                </a:solidFill>
              </a:rPr>
              <a:t> in </a:t>
            </a:r>
            <a:r>
              <a:rPr lang="sk-SK" sz="2800" dirty="0" err="1">
                <a:solidFill>
                  <a:schemeClr val="bg1"/>
                </a:solidFill>
              </a:rPr>
              <a:t>the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en-GB" sz="2800" dirty="0">
                <a:solidFill>
                  <a:schemeClr val="bg1"/>
                </a:solidFill>
              </a:rPr>
              <a:t>M</a:t>
            </a:r>
            <a:r>
              <a:rPr lang="sk-SK" sz="2800" dirty="0" err="1">
                <a:solidFill>
                  <a:schemeClr val="bg1"/>
                </a:solidFill>
              </a:rPr>
              <a:t>iddle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en-GB" sz="2800" dirty="0">
                <a:solidFill>
                  <a:schemeClr val="bg1"/>
                </a:solidFill>
              </a:rPr>
              <a:t>E</a:t>
            </a:r>
            <a:r>
              <a:rPr lang="sk-SK" sz="2800" dirty="0" err="1">
                <a:solidFill>
                  <a:schemeClr val="bg1"/>
                </a:solidFill>
              </a:rPr>
              <a:t>ast</a:t>
            </a:r>
            <a:r>
              <a:rPr lang="en-GB" sz="2800" dirty="0">
                <a:solidFill>
                  <a:schemeClr val="bg1"/>
                </a:solidFill>
              </a:rPr>
              <a:t> really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want</a:t>
            </a:r>
            <a:r>
              <a:rPr lang="sk-SK" sz="28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42361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59928D-BBE8-4C98-B33B-E5A66D170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How will </a:t>
            </a:r>
            <a:r>
              <a:rPr lang="sk-SK" dirty="0"/>
              <a:t>D.</a:t>
            </a:r>
            <a:r>
              <a:rPr lang="en-GB" dirty="0"/>
              <a:t> </a:t>
            </a:r>
            <a:r>
              <a:rPr lang="sk-SK" dirty="0"/>
              <a:t>T</a:t>
            </a:r>
            <a:r>
              <a:rPr lang="en-GB" dirty="0"/>
              <a:t>rump</a:t>
            </a:r>
            <a:r>
              <a:rPr lang="sk-SK" dirty="0"/>
              <a:t>´s</a:t>
            </a:r>
            <a:r>
              <a:rPr lang="en-GB" dirty="0"/>
              <a:t> administration proceed to the problem of terrorism and other</a:t>
            </a:r>
            <a:r>
              <a:rPr lang="sk-SK" dirty="0"/>
              <a:t>.</a:t>
            </a:r>
            <a:endParaRPr lang="en-GB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336D965B-D6BE-4044-A9A2-0B6823E3C042}"/>
              </a:ext>
            </a:extLst>
          </p:cNvPr>
          <p:cNvGrpSpPr/>
          <p:nvPr/>
        </p:nvGrpSpPr>
        <p:grpSpPr>
          <a:xfrm>
            <a:off x="1088661" y="2393819"/>
            <a:ext cx="10014678" cy="2462994"/>
            <a:chOff x="838200" y="1690688"/>
            <a:chExt cx="7010400" cy="1590675"/>
          </a:xfrm>
        </p:grpSpPr>
        <p:pic>
          <p:nvPicPr>
            <p:cNvPr id="6146" name="Picture 2" descr="https://i.gyazo.com/9200be1d36505802c6e9758d250562ad.png">
              <a:extLst>
                <a:ext uri="{FF2B5EF4-FFF2-40B4-BE49-F238E27FC236}">
                  <a16:creationId xmlns:a16="http://schemas.microsoft.com/office/drawing/2014/main" id="{73750B09-31CA-43E6-8930-6936886E0D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690688"/>
              <a:ext cx="7010400" cy="159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BlokTextu 2">
              <a:extLst>
                <a:ext uri="{FF2B5EF4-FFF2-40B4-BE49-F238E27FC236}">
                  <a16:creationId xmlns:a16="http://schemas.microsoft.com/office/drawing/2014/main" id="{8469D6DB-AC3B-402A-8790-3A332ECA4D16}"/>
                </a:ext>
              </a:extLst>
            </p:cNvPr>
            <p:cNvSpPr txBox="1"/>
            <p:nvPr/>
          </p:nvSpPr>
          <p:spPr>
            <a:xfrm>
              <a:off x="4501648" y="2894404"/>
              <a:ext cx="1182413" cy="258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000" dirty="0"/>
                <a:t>12.4.2018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0525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" descr="https://upload.wikimedia.org/wikipedia/commons/0/0f/A_Su-27_escorted_by_an_F-16.jpg">
            <a:extLst>
              <a:ext uri="{FF2B5EF4-FFF2-40B4-BE49-F238E27FC236}">
                <a16:creationId xmlns:a16="http://schemas.microsoft.com/office/drawing/2014/main" id="{3DC2D1C4-A492-44FB-BD9F-A825C89E8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3" r="-9" b="-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90C81B6-17D8-47C2-ACC9-9131916ED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12" y="5501640"/>
            <a:ext cx="11216948" cy="1356360"/>
          </a:xfr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GB" sz="2700" dirty="0"/>
              <a:t>- USA should stay a leader </a:t>
            </a:r>
            <a:br>
              <a:rPr lang="en-GB" sz="2700" dirty="0"/>
            </a:br>
            <a:r>
              <a:rPr lang="en-GB" sz="2700" dirty="0"/>
              <a:t>- put more emphasis on cooperation with UN, NATO, Russia</a:t>
            </a:r>
            <a:br>
              <a:rPr lang="sk-SK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B60F848E-8826-4AA8-8C94-0583BA4BF0CF}"/>
              </a:ext>
            </a:extLst>
          </p:cNvPr>
          <p:cNvSpPr/>
          <p:nvPr/>
        </p:nvSpPr>
        <p:spPr>
          <a:xfrm>
            <a:off x="6629645" y="912614"/>
            <a:ext cx="52624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/>
              <a:t>Should USA be a leader?</a:t>
            </a:r>
          </a:p>
        </p:txBody>
      </p:sp>
    </p:spTree>
    <p:extLst>
      <p:ext uri="{BB962C8B-B14F-4D97-AF65-F5344CB8AC3E}">
        <p14:creationId xmlns:p14="http://schemas.microsoft.com/office/powerpoint/2010/main" val="2981031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032A28-FEFE-4F52-BA36-938B792DB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Thank you for your attention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5BA82157-F560-4A81-B9F3-E813BDF47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V. </a:t>
            </a:r>
            <a:r>
              <a:rPr lang="en-GB" dirty="0" err="1">
                <a:solidFill>
                  <a:srgbClr val="C00000"/>
                </a:solidFill>
              </a:rPr>
              <a:t>Neradná</a:t>
            </a:r>
            <a:endParaRPr lang="en-GB" dirty="0">
              <a:solidFill>
                <a:srgbClr val="C00000"/>
              </a:solidFill>
            </a:endParaRPr>
          </a:p>
          <a:p>
            <a:r>
              <a:rPr lang="en-GB" dirty="0">
                <a:solidFill>
                  <a:srgbClr val="C00000"/>
                </a:solidFill>
              </a:rPr>
              <a:t>E. </a:t>
            </a:r>
            <a:r>
              <a:rPr lang="en-US" dirty="0" err="1">
                <a:solidFill>
                  <a:srgbClr val="C00000"/>
                </a:solidFill>
              </a:rPr>
              <a:t>Gustavsen</a:t>
            </a:r>
            <a:endParaRPr lang="en-GB" dirty="0">
              <a:solidFill>
                <a:srgbClr val="C00000"/>
              </a:solidFill>
            </a:endParaRPr>
          </a:p>
          <a:p>
            <a:r>
              <a:rPr lang="en-GB" dirty="0">
                <a:solidFill>
                  <a:srgbClr val="C00000"/>
                </a:solidFill>
              </a:rPr>
              <a:t>M. </a:t>
            </a:r>
            <a:r>
              <a:rPr lang="en-GB" dirty="0" err="1">
                <a:solidFill>
                  <a:srgbClr val="C00000"/>
                </a:solidFill>
              </a:rPr>
              <a:t>Bukovský</a:t>
            </a:r>
            <a:endParaRPr lang="en-GB" dirty="0">
              <a:solidFill>
                <a:srgbClr val="C00000"/>
              </a:solidFill>
            </a:endParaRPr>
          </a:p>
          <a:p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88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877289E0-22E2-43D8-BCF8-757FB0F6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E4B7A0F0-0D5E-42AC-A713-B92EAAE4B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059680"/>
          </a:xfrm>
          <a:blipFill>
            <a:blip r:embed="rId3">
              <a:alphaModFix amt="9000"/>
            </a:blip>
            <a:tile tx="0" ty="0" sx="100000" sy="100000" flip="none" algn="tl"/>
          </a:blipFill>
        </p:spPr>
        <p:txBody>
          <a:bodyPr>
            <a:normAutofit fontScale="47500" lnSpcReduction="20000"/>
          </a:bodyPr>
          <a:lstStyle/>
          <a:p>
            <a:r>
              <a:rPr lang="en-GB" dirty="0"/>
              <a:t>Crenshaw, Martha. “The Causes of Terrorism.” Comparative Politics, vol. 13, no. 4, 1981, pp. 379–399. JSTOR, JSTOR, </a:t>
            </a:r>
            <a:r>
              <a:rPr lang="en-GB" dirty="0">
                <a:hlinkClick r:id="rId4"/>
              </a:rPr>
              <a:t>www.jstor.org/stable/421717</a:t>
            </a:r>
            <a:r>
              <a:rPr lang="en-GB" dirty="0"/>
              <a:t>.</a:t>
            </a:r>
          </a:p>
          <a:p>
            <a:r>
              <a:rPr lang="en-GB" dirty="0"/>
              <a:t>Foreign Policy Annual, 2003, Vol. 2 p.139 </a:t>
            </a:r>
            <a:endParaRPr lang="sv-SE" dirty="0"/>
          </a:p>
          <a:p>
            <a:r>
              <a:rPr lang="sv-SE" dirty="0"/>
              <a:t>Global Terrorism Database (GTD):</a:t>
            </a:r>
            <a:r>
              <a:rPr lang="en-US" dirty="0"/>
              <a:t>  </a:t>
            </a:r>
            <a:r>
              <a:rPr lang="en-US" dirty="0">
                <a:hlinkClick r:id="rId5"/>
              </a:rPr>
              <a:t>https://www.start.umd.edu/gtd/</a:t>
            </a:r>
            <a:r>
              <a:rPr lang="en-US" dirty="0"/>
              <a:t> </a:t>
            </a:r>
            <a:r>
              <a:rPr lang="sv-SE" dirty="0"/>
              <a:t> </a:t>
            </a:r>
          </a:p>
          <a:p>
            <a:r>
              <a:rPr lang="en-GB" dirty="0"/>
              <a:t>Khan, A., Ruiz Estrada, M.A.: Globalization and terrorism: an overview. Qual. Quant. (2016). </a:t>
            </a:r>
            <a:r>
              <a:rPr lang="en-GB" dirty="0" err="1"/>
              <a:t>doi</a:t>
            </a:r>
            <a:r>
              <a:rPr lang="en-GB" dirty="0"/>
              <a:t>: </a:t>
            </a:r>
            <a:r>
              <a:rPr lang="en-GB" dirty="0">
                <a:hlinkClick r:id="rId6"/>
              </a:rPr>
              <a:t>10.1007/s11135-016-0367-5</a:t>
            </a:r>
            <a:endParaRPr lang="sv-SE" dirty="0"/>
          </a:p>
          <a:p>
            <a:r>
              <a:rPr lang="sv-SE" dirty="0"/>
              <a:t>Magen, Amichai (01/2018) Fighting Terrorism: The Democracy Advantage, Journal of Democarcy Volume 29, Number 1 2018. National Endowment for Democracy and John Hopknins University Press.</a:t>
            </a:r>
          </a:p>
          <a:p>
            <a:r>
              <a:rPr lang="sv-SE" dirty="0"/>
              <a:t>Mearsheimer, John (08/04/2002) Inter</a:t>
            </a:r>
            <a:r>
              <a:rPr lang="en-US" dirty="0"/>
              <a:t>view</a:t>
            </a:r>
            <a:r>
              <a:rPr lang="sv-SE" dirty="0"/>
              <a:t>: Through the realist lens. Conversations with History: Institute of International Studies, UC Berkeley. Read 29/03/2018</a:t>
            </a:r>
          </a:p>
          <a:p>
            <a:r>
              <a:rPr lang="en-US" dirty="0" err="1"/>
              <a:t>Notaker</a:t>
            </a:r>
            <a:r>
              <a:rPr lang="en-US" dirty="0"/>
              <a:t>, H. (22/09/2018) </a:t>
            </a:r>
            <a:r>
              <a:rPr lang="en-US" dirty="0" err="1"/>
              <a:t>Terrorangrepet</a:t>
            </a:r>
            <a:r>
              <a:rPr lang="en-US" dirty="0"/>
              <a:t> 11. September 2001. </a:t>
            </a:r>
            <a:endParaRPr lang="sv-SE" dirty="0"/>
          </a:p>
          <a:p>
            <a:r>
              <a:rPr lang="en-US" dirty="0"/>
              <a:t>Store Norske </a:t>
            </a:r>
            <a:r>
              <a:rPr lang="en-US" dirty="0" err="1"/>
              <a:t>Leksikon</a:t>
            </a:r>
            <a:r>
              <a:rPr lang="en-US" dirty="0"/>
              <a:t>. Read: 09/04/2018</a:t>
            </a:r>
          </a:p>
          <a:p>
            <a:pPr marL="0" indent="0">
              <a:buNone/>
            </a:pPr>
            <a:endParaRPr lang="en-US" dirty="0"/>
          </a:p>
          <a:p>
            <a:r>
              <a:rPr lang="en-GB" dirty="0"/>
              <a:t>https://www.statista.com/statistics/677015/number-cyber-incident-reported-usa-gov/</a:t>
            </a:r>
          </a:p>
          <a:p>
            <a:r>
              <a:rPr lang="en-GB" dirty="0"/>
              <a:t>http://www.norse-corp.com/markets/government/</a:t>
            </a:r>
          </a:p>
          <a:p>
            <a:r>
              <a:rPr lang="en-GB" dirty="0">
                <a:hlinkClick r:id="rId5"/>
              </a:rPr>
              <a:t>https://www.start.umd.edu/gtd/</a:t>
            </a:r>
            <a:endParaRPr lang="en-US" dirty="0"/>
          </a:p>
          <a:p>
            <a:r>
              <a:rPr lang="sv-SE" dirty="0">
                <a:hlinkClick r:id="rId7"/>
              </a:rPr>
              <a:t>http://globetrotter.berkeley.edu/people2/Mearsheimer/mearsheimer-con5.html</a:t>
            </a:r>
            <a:r>
              <a:rPr lang="sv-SE" dirty="0"/>
              <a:t> </a:t>
            </a:r>
          </a:p>
          <a:p>
            <a:r>
              <a:rPr lang="sk-SK" dirty="0">
                <a:hlinkClick r:id="rId8"/>
              </a:rPr>
              <a:t>http://www.mepc.org/commentary/war-terror-future-directions 8.4.2018</a:t>
            </a:r>
            <a:endParaRPr lang="en-GB" dirty="0"/>
          </a:p>
          <a:p>
            <a:r>
              <a:rPr lang="en-GB" dirty="0">
                <a:hlinkClick r:id="rId9"/>
              </a:rPr>
              <a:t>https://hlsonline.eku.edu/hls-101-terrorism</a:t>
            </a:r>
            <a:endParaRPr lang="en-GB" dirty="0"/>
          </a:p>
          <a:p>
            <a:r>
              <a:rPr lang="en-GB" dirty="0">
                <a:hlinkClick r:id="rId10"/>
              </a:rPr>
              <a:t>https://storymaps.esri.com/stories/terrorist-attacks/?year=2017</a:t>
            </a:r>
            <a:r>
              <a:rPr lang="en-GB" dirty="0"/>
              <a:t> </a:t>
            </a:r>
          </a:p>
          <a:p>
            <a:r>
              <a:rPr lang="en-GB" dirty="0">
                <a:hlinkClick r:id="rId11"/>
              </a:rPr>
              <a:t>https://storymaps.esri.com/stories/terrorist-attacks/?year=2018</a:t>
            </a:r>
            <a:endParaRPr lang="sk-SK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72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74D80B-AB90-40CC-AA42-244182B06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/>
              <a:t>What is Terrorism 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5EF9678-BB93-4F2E-BE22-ACF7962E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690688"/>
            <a:ext cx="10713720" cy="5167311"/>
          </a:xfrm>
        </p:spPr>
        <p:txBody>
          <a:bodyPr>
            <a:normAutofit/>
          </a:bodyPr>
          <a:lstStyle/>
          <a:p>
            <a:r>
              <a:rPr lang="en-GB" dirty="0"/>
              <a:t>The unlawful use of violence and intimidation, especially against civilians, in the pursuit of political aims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Causes of Terrorism</a:t>
            </a:r>
          </a:p>
          <a:p>
            <a:r>
              <a:rPr lang="en-GB" dirty="0"/>
              <a:t>Ethno-nationalism</a:t>
            </a:r>
          </a:p>
          <a:p>
            <a:r>
              <a:rPr lang="en-GB" dirty="0"/>
              <a:t>Alienation /Discrimination</a:t>
            </a:r>
          </a:p>
          <a:p>
            <a:r>
              <a:rPr lang="en-GB" dirty="0"/>
              <a:t>Religion</a:t>
            </a:r>
          </a:p>
          <a:p>
            <a:r>
              <a:rPr lang="en-GB" dirty="0"/>
              <a:t>Socio-Economic Status</a:t>
            </a:r>
          </a:p>
          <a:p>
            <a:r>
              <a:rPr lang="en-GB" dirty="0"/>
              <a:t>Political Grievances</a:t>
            </a:r>
          </a:p>
          <a:p>
            <a:r>
              <a:rPr lang="en-GB" dirty="0"/>
              <a:t>Individual motivations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090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9111A618-80E9-4FAD-8B13-6885CDCB6F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245416"/>
              </p:ext>
            </p:extLst>
          </p:nvPr>
        </p:nvGraphicFramePr>
        <p:xfrm>
          <a:off x="66261" y="463826"/>
          <a:ext cx="12059478" cy="6029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7622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A868A1-8CE5-4A1C-B13A-1C5FD3AB4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/>
              <a:t>The history of modern terrorism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1D13942-86F3-4862-9196-54478F9DB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835625"/>
            <a:ext cx="9738360" cy="4687095"/>
          </a:xfrm>
        </p:spPr>
        <p:txBody>
          <a:bodyPr/>
          <a:lstStyle/>
          <a:p>
            <a:r>
              <a:rPr lang="en-GB" dirty="0"/>
              <a:t>French revolution </a:t>
            </a:r>
          </a:p>
          <a:p>
            <a:r>
              <a:rPr lang="en-GB" dirty="0"/>
              <a:t>Evolution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2" name="Picture 2" descr="VÃ½sledok vyhÄ¾adÃ¡vania obrÃ¡zkov pre dopyt IRA">
            <a:extLst>
              <a:ext uri="{FF2B5EF4-FFF2-40B4-BE49-F238E27FC236}">
                <a16:creationId xmlns:a16="http://schemas.microsoft.com/office/drawing/2014/main" id="{2B2250B9-006C-4212-8794-ADB6C80D0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565" y="1860108"/>
            <a:ext cx="3404235" cy="480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Ãºvisiaci obrÃ¡zok">
            <a:extLst>
              <a:ext uri="{FF2B5EF4-FFF2-40B4-BE49-F238E27FC236}">
                <a16:creationId xmlns:a16="http://schemas.microsoft.com/office/drawing/2014/main" id="{C5EB73C5-2265-4ADD-98D1-B0AC3895F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3295873"/>
            <a:ext cx="6003607" cy="337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428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9535947-22CA-47EF-8184-F4F259E9F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7739" y="-2079660"/>
            <a:ext cx="9144000" cy="3337685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David Hotel 1946</a:t>
            </a:r>
          </a:p>
        </p:txBody>
      </p:sp>
    </p:spTree>
    <p:extLst>
      <p:ext uri="{BB962C8B-B14F-4D97-AF65-F5344CB8AC3E}">
        <p14:creationId xmlns:p14="http://schemas.microsoft.com/office/powerpoint/2010/main" val="203925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6AE5A3F6-5AB3-4039-A87C-5720951DF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63" y="0"/>
            <a:ext cx="11416145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Assassination of Archduke Franz Ferdinand 1914</a:t>
            </a:r>
          </a:p>
        </p:txBody>
      </p:sp>
    </p:spTree>
    <p:extLst>
      <p:ext uri="{BB962C8B-B14F-4D97-AF65-F5344CB8AC3E}">
        <p14:creationId xmlns:p14="http://schemas.microsoft.com/office/powerpoint/2010/main" val="961086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ok vyhÄ¾adÃ¡vania obrÃ¡zkov pre dopyt 9/11">
            <a:extLst>
              <a:ext uri="{FF2B5EF4-FFF2-40B4-BE49-F238E27FC236}">
                <a16:creationId xmlns:a16="http://schemas.microsoft.com/office/drawing/2014/main" id="{6DE411C4-2735-47A4-90B7-D0CCF0A9AA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A1B92B9-3C3A-4B38-88E4-7340854CF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11 attacks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15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0FEA05-17E1-43B6-80E4-F86A0A8FA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5400" dirty="0"/>
              <a:t>Americas longest running conflict</a:t>
            </a:r>
            <a:endParaRPr lang="en-GB" sz="5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0ED2612-E34A-4752-B0C0-196366F53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endParaRPr lang="sv-SE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sv-SE" sz="4500" dirty="0"/>
              <a:t>War declared on a non-state actor</a:t>
            </a:r>
            <a:br>
              <a:rPr lang="sv-SE" sz="4500" dirty="0"/>
            </a:br>
            <a:endParaRPr lang="sv-SE" sz="4500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sv-SE" sz="4500" dirty="0"/>
              <a:t>Invasion of Afghanistan and Iraq</a:t>
            </a:r>
            <a:br>
              <a:rPr lang="sv-SE" sz="4500" dirty="0"/>
            </a:br>
            <a:endParaRPr lang="sv-SE" sz="4500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sv-SE" sz="4500" dirty="0"/>
              <a:t>A lot of critique to the U.S for how they reacted to the attack</a:t>
            </a:r>
            <a:br>
              <a:rPr lang="sv-SE" sz="4500" dirty="0"/>
            </a:br>
            <a:endParaRPr lang="sv-SE" sz="4500" dirty="0"/>
          </a:p>
          <a:p>
            <a:pPr lvl="0">
              <a:spcBef>
                <a:spcPts val="0"/>
              </a:spcBef>
            </a:pPr>
            <a:r>
              <a:rPr lang="sv-SE" sz="4500" dirty="0"/>
              <a:t>Guantanamo and </a:t>
            </a:r>
            <a:r>
              <a:rPr lang="en-US" sz="4500" dirty="0"/>
              <a:t>Abu Ghraib</a:t>
            </a:r>
            <a:r>
              <a:rPr lang="sv-SE" sz="4500" dirty="0"/>
              <a:t> </a:t>
            </a:r>
            <a:br>
              <a:rPr lang="sv-SE" sz="4500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endParaRPr lang="sv-S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65912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662</Words>
  <Application>Microsoft Office PowerPoint</Application>
  <PresentationFormat>Širokouhlá</PresentationFormat>
  <Paragraphs>173</Paragraphs>
  <Slides>28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Motív balíka Office</vt:lpstr>
      <vt:lpstr>Terrorism in the Age of Globalization </vt:lpstr>
      <vt:lpstr>Terrorism has become a festering wound. It is an enemy of humanity </vt:lpstr>
      <vt:lpstr>What is Terrorism ?</vt:lpstr>
      <vt:lpstr>Prezentácia programu PowerPoint</vt:lpstr>
      <vt:lpstr>The history of modern terrorism</vt:lpstr>
      <vt:lpstr>King David Hotel 1946</vt:lpstr>
      <vt:lpstr>Assassination of Archduke Franz Ferdinand 1914</vt:lpstr>
      <vt:lpstr>September 11 attacks </vt:lpstr>
      <vt:lpstr>Americas longest running conflict</vt:lpstr>
      <vt:lpstr>The connection between regime type and terrorism </vt:lpstr>
      <vt:lpstr>Prezentácia programu PowerPoint</vt:lpstr>
      <vt:lpstr>Six different regime types</vt:lpstr>
      <vt:lpstr>The Ultimate argument for democratization</vt:lpstr>
      <vt:lpstr>Globalization and Terrorism </vt:lpstr>
      <vt:lpstr>Benefits of globalization for the international terrorism</vt:lpstr>
      <vt:lpstr>Number of cyber security incident reports by federal agencies in the United States from FY 2006 to 2015 </vt:lpstr>
      <vt:lpstr>Prezentácia programu PowerPoint</vt:lpstr>
      <vt:lpstr>Benefits of globalization for anti-terroristic forces</vt:lpstr>
      <vt:lpstr>Prezentácia programu PowerPoint</vt:lpstr>
      <vt:lpstr>Prezentácia programu PowerPoint</vt:lpstr>
      <vt:lpstr>Future of America´s fight against terrorism </vt:lpstr>
      <vt:lpstr>Prezentácia programu PowerPoint</vt:lpstr>
      <vt:lpstr>Propaganda </vt:lpstr>
      <vt:lpstr>Using principles of war against Insurgents  in war against the terrorism</vt:lpstr>
      <vt:lpstr>How will D. Trump´s administration proceed to the problem of terrorism and other.</vt:lpstr>
      <vt:lpstr>- USA should stay a leader  - put more emphasis on cooperation with UN, NATO, Russia </vt:lpstr>
      <vt:lpstr>Thank you for your attention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Terrorism in the age of globalization </dc:title>
  <dc:creator>Viktoria Neradna</dc:creator>
  <cp:lastModifiedBy>Viktoria Neradna</cp:lastModifiedBy>
  <cp:revision>10</cp:revision>
  <dcterms:created xsi:type="dcterms:W3CDTF">2018-04-11T15:13:38Z</dcterms:created>
  <dcterms:modified xsi:type="dcterms:W3CDTF">2018-04-12T14:01:29Z</dcterms:modified>
</cp:coreProperties>
</file>