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18" r:id="rId1"/>
  </p:sldMasterIdLst>
  <p:sldIdLst>
    <p:sldId id="256" r:id="rId2"/>
    <p:sldId id="268" r:id="rId3"/>
    <p:sldId id="257" r:id="rId4"/>
    <p:sldId id="263" r:id="rId5"/>
    <p:sldId id="269" r:id="rId6"/>
    <p:sldId id="265" r:id="rId7"/>
    <p:sldId id="264" r:id="rId8"/>
    <p:sldId id="258" r:id="rId9"/>
    <p:sldId id="266" r:id="rId10"/>
    <p:sldId id="270" r:id="rId11"/>
    <p:sldId id="260" r:id="rId12"/>
    <p:sldId id="274" r:id="rId13"/>
    <p:sldId id="261" r:id="rId14"/>
    <p:sldId id="272" r:id="rId15"/>
    <p:sldId id="271" r:id="rId16"/>
    <p:sldId id="273" r:id="rId17"/>
    <p:sldId id="262" r:id="rId18"/>
    <p:sldId id="267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76" autoAdjust="0"/>
    <p:restoredTop sz="94660"/>
  </p:normalViewPr>
  <p:slideViewPr>
    <p:cSldViewPr snapToGrid="0">
      <p:cViewPr>
        <p:scale>
          <a:sx n="70" d="100"/>
          <a:sy n="70" d="100"/>
        </p:scale>
        <p:origin x="2898" y="1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247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276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7237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4841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3788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5824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709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771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791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4831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5586B75A-687E-405C-8A0B-8D00578BA2C3}" type="datetimeFigureOut">
              <a:rPr lang="en-US" smtClean="0"/>
              <a:pPr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879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6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  <p:sldLayoutId id="2147483928" r:id="rId10"/>
    <p:sldLayoutId id="2147483929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obsahová analýza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Metodologie bezpečnostních a strategických studií</a:t>
            </a:r>
          </a:p>
          <a:p>
            <a:r>
              <a:rPr lang="cs-CZ" dirty="0" err="1"/>
              <a:t>vendula</a:t>
            </a:r>
            <a:r>
              <a:rPr lang="cs-CZ" dirty="0"/>
              <a:t> </a:t>
            </a:r>
            <a:r>
              <a:rPr lang="cs-CZ" dirty="0" err="1"/>
              <a:t>divišová</a:t>
            </a:r>
            <a:r>
              <a:rPr lang="cs-CZ" dirty="0"/>
              <a:t>,  </a:t>
            </a:r>
            <a:r>
              <a:rPr lang="cs-CZ" dirty="0" smtClean="0"/>
              <a:t>25. dubna 2018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2266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0463" y="685245"/>
            <a:ext cx="7069867" cy="4846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519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co si dát pozor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900" dirty="0"/>
              <a:t>přílišné vyvozování závěrů z relativních počtů výskytu (četnost se nerovná důležitost, příčina...)</a:t>
            </a:r>
          </a:p>
          <a:p>
            <a:r>
              <a:rPr lang="cs-CZ" sz="1900" dirty="0"/>
              <a:t>různá délka / rok vzniku zkoumaných dokumentů</a:t>
            </a:r>
          </a:p>
          <a:p>
            <a:r>
              <a:rPr lang="cs-CZ" sz="1900" dirty="0"/>
              <a:t>procentuální znázornění výskytu u malých vzorků</a:t>
            </a:r>
          </a:p>
          <a:p>
            <a:r>
              <a:rPr lang="cs-CZ" sz="1900" dirty="0"/>
              <a:t>„</a:t>
            </a:r>
            <a:r>
              <a:rPr lang="cs-CZ" sz="1900" dirty="0" err="1"/>
              <a:t>burstiness</a:t>
            </a:r>
            <a:r>
              <a:rPr lang="cs-CZ" sz="1900" dirty="0"/>
              <a:t>“ - již nastolené téma (slovo) má větší šanci objevit se v textu znovu (třeba posoudit také, zda jsou některá témata opomíjena)</a:t>
            </a:r>
          </a:p>
          <a:p>
            <a:r>
              <a:rPr lang="cs-CZ" sz="1900" dirty="0"/>
              <a:t>vzájemná výlučnost kategorií</a:t>
            </a:r>
          </a:p>
        </p:txBody>
      </p:sp>
    </p:spTree>
    <p:extLst>
      <p:ext uri="{BB962C8B-B14F-4D97-AF65-F5344CB8AC3E}">
        <p14:creationId xmlns:p14="http://schemas.microsoft.com/office/powerpoint/2010/main" val="24529047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pár poznámek na 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900" dirty="0"/>
              <a:t>OA vždy závislá na kontextu - není jeden univerzální postup!</a:t>
            </a:r>
          </a:p>
          <a:p>
            <a:r>
              <a:rPr lang="cs-CZ" sz="1900" dirty="0"/>
              <a:t>kódování není věda, spíše akt interpretace</a:t>
            </a:r>
          </a:p>
          <a:p>
            <a:r>
              <a:rPr lang="cs-CZ" sz="1900" dirty="0"/>
              <a:t>„</a:t>
            </a:r>
            <a:r>
              <a:rPr lang="cs-CZ" sz="1900" dirty="0" err="1"/>
              <a:t>all</a:t>
            </a:r>
            <a:r>
              <a:rPr lang="cs-CZ" sz="1900" dirty="0"/>
              <a:t> </a:t>
            </a:r>
            <a:r>
              <a:rPr lang="cs-CZ" sz="1900" dirty="0" err="1"/>
              <a:t>coding</a:t>
            </a:r>
            <a:r>
              <a:rPr lang="cs-CZ" sz="1900" dirty="0"/>
              <a:t> </a:t>
            </a:r>
            <a:r>
              <a:rPr lang="cs-CZ" sz="1900" dirty="0" err="1"/>
              <a:t>is</a:t>
            </a:r>
            <a:r>
              <a:rPr lang="cs-CZ" sz="1900" dirty="0"/>
              <a:t> a </a:t>
            </a:r>
            <a:r>
              <a:rPr lang="cs-CZ" sz="1900" dirty="0" err="1"/>
              <a:t>judgement</a:t>
            </a:r>
            <a:r>
              <a:rPr lang="cs-CZ" sz="1900" dirty="0"/>
              <a:t> call </a:t>
            </a:r>
            <a:r>
              <a:rPr lang="cs-CZ" sz="1900" dirty="0" err="1"/>
              <a:t>since</a:t>
            </a:r>
            <a:r>
              <a:rPr lang="cs-CZ" sz="1900" dirty="0"/>
              <a:t> </a:t>
            </a:r>
            <a:r>
              <a:rPr lang="cs-CZ" sz="1900" dirty="0" err="1"/>
              <a:t>we</a:t>
            </a:r>
            <a:r>
              <a:rPr lang="cs-CZ" sz="1900" dirty="0"/>
              <a:t> </a:t>
            </a:r>
            <a:r>
              <a:rPr lang="cs-CZ" sz="1900" dirty="0" err="1"/>
              <a:t>bring</a:t>
            </a:r>
            <a:r>
              <a:rPr lang="cs-CZ" sz="1900" dirty="0"/>
              <a:t> </a:t>
            </a:r>
            <a:r>
              <a:rPr lang="cs-CZ" sz="1900" dirty="0" err="1"/>
              <a:t>our</a:t>
            </a:r>
            <a:r>
              <a:rPr lang="cs-CZ" sz="1900" dirty="0"/>
              <a:t> </a:t>
            </a:r>
            <a:r>
              <a:rPr lang="cs-CZ" sz="1900" dirty="0" err="1"/>
              <a:t>subjectivities</a:t>
            </a:r>
            <a:r>
              <a:rPr lang="cs-CZ" sz="1900" dirty="0"/>
              <a:t>, </a:t>
            </a:r>
            <a:r>
              <a:rPr lang="cs-CZ" sz="1900" dirty="0" err="1"/>
              <a:t>our</a:t>
            </a:r>
            <a:r>
              <a:rPr lang="cs-CZ" sz="1900" dirty="0"/>
              <a:t> </a:t>
            </a:r>
            <a:r>
              <a:rPr lang="cs-CZ" sz="1900" dirty="0" err="1"/>
              <a:t>personalities</a:t>
            </a:r>
            <a:r>
              <a:rPr lang="cs-CZ" sz="1900" dirty="0"/>
              <a:t>, </a:t>
            </a:r>
            <a:r>
              <a:rPr lang="cs-CZ" sz="1900" dirty="0" err="1"/>
              <a:t>our</a:t>
            </a:r>
            <a:r>
              <a:rPr lang="cs-CZ" sz="1900" dirty="0"/>
              <a:t> </a:t>
            </a:r>
            <a:r>
              <a:rPr lang="cs-CZ" sz="1900" dirty="0" err="1"/>
              <a:t>quirks</a:t>
            </a:r>
            <a:r>
              <a:rPr lang="cs-CZ" sz="1900" dirty="0"/>
              <a:t> to </a:t>
            </a:r>
            <a:r>
              <a:rPr lang="cs-CZ" sz="1900" dirty="0" err="1"/>
              <a:t>the</a:t>
            </a:r>
            <a:r>
              <a:rPr lang="cs-CZ" sz="1900" dirty="0"/>
              <a:t> </a:t>
            </a:r>
            <a:r>
              <a:rPr lang="cs-CZ" sz="1900" dirty="0" err="1"/>
              <a:t>process</a:t>
            </a:r>
            <a:r>
              <a:rPr lang="cs-CZ" sz="1900" dirty="0"/>
              <a:t>“</a:t>
            </a:r>
          </a:p>
          <a:p>
            <a:r>
              <a:rPr lang="cs-CZ" sz="1900" dirty="0"/>
              <a:t>kód se nerovná kategorie</a:t>
            </a:r>
          </a:p>
          <a:p>
            <a:r>
              <a:rPr lang="cs-CZ" sz="1900" dirty="0"/>
              <a:t>kódování není analýza</a:t>
            </a:r>
          </a:p>
        </p:txBody>
      </p:sp>
    </p:spTree>
    <p:extLst>
      <p:ext uri="{BB962C8B-B14F-4D97-AF65-F5344CB8AC3E}">
        <p14:creationId xmlns:p14="http://schemas.microsoft.com/office/powerpoint/2010/main" val="1931842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z BSS / politologie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900" dirty="0" err="1"/>
              <a:t>Bruter</a:t>
            </a:r>
            <a:r>
              <a:rPr lang="en-US" sz="1900" dirty="0"/>
              <a:t>, Michal; Harrison, Sarah. 2011. Mapping extreme right ideology: an</a:t>
            </a:r>
            <a:r>
              <a:rPr lang="cs-CZ" sz="1900" dirty="0"/>
              <a:t> </a:t>
            </a:r>
            <a:r>
              <a:rPr lang="en-US" sz="1900" dirty="0"/>
              <a:t>empirical geography of the European extreme right. </a:t>
            </a:r>
            <a:r>
              <a:rPr lang="en-US" sz="1900" dirty="0" err="1"/>
              <a:t>Houndmills</a:t>
            </a:r>
            <a:r>
              <a:rPr lang="en-US" sz="1900" dirty="0"/>
              <a:t>: Palgrave</a:t>
            </a:r>
            <a:r>
              <a:rPr lang="cs-CZ" sz="1900" dirty="0"/>
              <a:t> </a:t>
            </a:r>
            <a:r>
              <a:rPr lang="en-US" sz="1900" dirty="0"/>
              <a:t>Macmillan.</a:t>
            </a:r>
            <a:r>
              <a:rPr lang="cs-CZ" sz="1900" dirty="0"/>
              <a:t> (viz další </a:t>
            </a:r>
            <a:r>
              <a:rPr lang="cs-CZ" sz="1900" dirty="0" err="1"/>
              <a:t>slide</a:t>
            </a:r>
            <a:r>
              <a:rPr lang="cs-CZ" sz="1900" dirty="0"/>
              <a:t>)</a:t>
            </a:r>
          </a:p>
          <a:p>
            <a:r>
              <a:rPr lang="cs-CZ" sz="1900" dirty="0" err="1"/>
              <a:t>Manifesto</a:t>
            </a:r>
            <a:r>
              <a:rPr lang="cs-CZ" sz="1900" dirty="0"/>
              <a:t> Project Database (https://manifestoproject.wzb.eu/ + https://manifestoproject.wzb.eu/</a:t>
            </a:r>
            <a:r>
              <a:rPr lang="cs-CZ" sz="1900" dirty="0" err="1"/>
              <a:t>coding_schemes</a:t>
            </a:r>
            <a:r>
              <a:rPr lang="cs-CZ" sz="1900" dirty="0"/>
              <a:t>/mp_v5).</a:t>
            </a:r>
          </a:p>
          <a:p>
            <a:r>
              <a:rPr lang="en-US" sz="1900" dirty="0"/>
              <a:t>Japanese Strategic Documents:</a:t>
            </a:r>
            <a:r>
              <a:rPr lang="cs-CZ" sz="1900" dirty="0"/>
              <a:t> </a:t>
            </a:r>
            <a:r>
              <a:rPr lang="en-US" sz="1900" dirty="0"/>
              <a:t>Content Analysis of the National Program Defense Guidelines</a:t>
            </a:r>
            <a:r>
              <a:rPr lang="cs-CZ" sz="1900" dirty="0"/>
              <a:t>  (https://is.muni.cz/</a:t>
            </a:r>
            <a:r>
              <a:rPr lang="cs-CZ" sz="1900" dirty="0" err="1"/>
              <a:t>auth</a:t>
            </a:r>
            <a:r>
              <a:rPr lang="cs-CZ" sz="1900" dirty="0"/>
              <a:t>/</a:t>
            </a:r>
            <a:r>
              <a:rPr lang="cs-CZ" sz="1900" dirty="0" err="1"/>
              <a:t>th</a:t>
            </a:r>
            <a:r>
              <a:rPr lang="cs-CZ" sz="1900" dirty="0"/>
              <a:t>/219661/</a:t>
            </a:r>
            <a:r>
              <a:rPr lang="cs-CZ" sz="1900" dirty="0" err="1"/>
              <a:t>fss_m</a:t>
            </a:r>
            <a:r>
              <a:rPr lang="cs-CZ" sz="1900" dirty="0"/>
              <a:t>/dipl_MS_final.pdf)</a:t>
            </a:r>
          </a:p>
        </p:txBody>
      </p:sp>
    </p:spTree>
    <p:extLst>
      <p:ext uri="{BB962C8B-B14F-4D97-AF65-F5344CB8AC3E}">
        <p14:creationId xmlns:p14="http://schemas.microsoft.com/office/powerpoint/2010/main" val="12409676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3491" y="2015733"/>
            <a:ext cx="6571343" cy="3450613"/>
          </a:xfrm>
        </p:spPr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3491" y="352594"/>
            <a:ext cx="6706595" cy="5207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7232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900" dirty="0"/>
              <a:t>„As </a:t>
            </a:r>
            <a:r>
              <a:rPr lang="cs-CZ" sz="1900" dirty="0" err="1"/>
              <a:t>researchers</a:t>
            </a:r>
            <a:r>
              <a:rPr lang="cs-CZ" sz="1900" dirty="0"/>
              <a:t> </a:t>
            </a:r>
            <a:r>
              <a:rPr lang="cs-CZ" sz="1900" dirty="0" err="1"/>
              <a:t>move</a:t>
            </a:r>
            <a:r>
              <a:rPr lang="cs-CZ" sz="1900" dirty="0"/>
              <a:t> </a:t>
            </a:r>
            <a:r>
              <a:rPr lang="cs-CZ" sz="1900" dirty="0" err="1"/>
              <a:t>through</a:t>
            </a:r>
            <a:r>
              <a:rPr lang="cs-CZ" sz="1900" dirty="0"/>
              <a:t> </a:t>
            </a:r>
            <a:r>
              <a:rPr lang="cs-CZ" sz="1900" dirty="0" err="1"/>
              <a:t>the</a:t>
            </a:r>
            <a:r>
              <a:rPr lang="cs-CZ" sz="1900" dirty="0"/>
              <a:t> </a:t>
            </a:r>
            <a:r>
              <a:rPr lang="cs-CZ" sz="1900" dirty="0" err="1"/>
              <a:t>coding</a:t>
            </a:r>
            <a:r>
              <a:rPr lang="cs-CZ" sz="1900" dirty="0"/>
              <a:t> </a:t>
            </a:r>
            <a:r>
              <a:rPr lang="cs-CZ" sz="1900" dirty="0" err="1"/>
              <a:t>process</a:t>
            </a:r>
            <a:r>
              <a:rPr lang="cs-CZ" sz="1900" dirty="0"/>
              <a:t> and </a:t>
            </a:r>
            <a:r>
              <a:rPr lang="cs-CZ" sz="1900" dirty="0" err="1"/>
              <a:t>begin</a:t>
            </a:r>
            <a:r>
              <a:rPr lang="cs-CZ" sz="1900" dirty="0"/>
              <a:t> to </a:t>
            </a:r>
            <a:r>
              <a:rPr lang="cs-CZ" sz="1900" dirty="0" err="1"/>
              <a:t>see</a:t>
            </a:r>
            <a:r>
              <a:rPr lang="cs-CZ" sz="1900" dirty="0"/>
              <a:t> </a:t>
            </a:r>
            <a:r>
              <a:rPr lang="cs-CZ" sz="1900" dirty="0" err="1"/>
              <a:t>the</a:t>
            </a:r>
            <a:r>
              <a:rPr lang="cs-CZ" sz="1900" dirty="0"/>
              <a:t> puzzle </a:t>
            </a:r>
            <a:r>
              <a:rPr lang="cs-CZ" sz="1900" dirty="0" err="1"/>
              <a:t>pieces</a:t>
            </a:r>
            <a:r>
              <a:rPr lang="cs-CZ" sz="1900" dirty="0"/>
              <a:t> </a:t>
            </a:r>
            <a:r>
              <a:rPr lang="cs-CZ" sz="1900" dirty="0" err="1"/>
              <a:t>come</a:t>
            </a:r>
            <a:r>
              <a:rPr lang="cs-CZ" sz="1900" dirty="0"/>
              <a:t> </a:t>
            </a:r>
            <a:r>
              <a:rPr lang="cs-CZ" sz="1900" dirty="0" err="1"/>
              <a:t>together</a:t>
            </a:r>
            <a:r>
              <a:rPr lang="cs-CZ" sz="1900" dirty="0"/>
              <a:t> to </a:t>
            </a:r>
            <a:r>
              <a:rPr lang="cs-CZ" sz="1900" dirty="0" err="1"/>
              <a:t>form</a:t>
            </a:r>
            <a:r>
              <a:rPr lang="cs-CZ" sz="1900" dirty="0"/>
              <a:t> a more </a:t>
            </a:r>
            <a:r>
              <a:rPr lang="cs-CZ" sz="1900" dirty="0" err="1"/>
              <a:t>complete</a:t>
            </a:r>
            <a:r>
              <a:rPr lang="cs-CZ" sz="1900" dirty="0"/>
              <a:t> </a:t>
            </a:r>
            <a:r>
              <a:rPr lang="cs-CZ" sz="1900" dirty="0" err="1"/>
              <a:t>picture</a:t>
            </a:r>
            <a:r>
              <a:rPr lang="cs-CZ" sz="1900" dirty="0"/>
              <a:t>, </a:t>
            </a:r>
            <a:r>
              <a:rPr lang="cs-CZ" sz="1900" dirty="0" err="1"/>
              <a:t>the</a:t>
            </a:r>
            <a:r>
              <a:rPr lang="cs-CZ" sz="1900" dirty="0"/>
              <a:t> </a:t>
            </a:r>
            <a:r>
              <a:rPr lang="cs-CZ" sz="1900" dirty="0" err="1"/>
              <a:t>process</a:t>
            </a:r>
            <a:r>
              <a:rPr lang="cs-CZ" sz="1900" dirty="0"/>
              <a:t> </a:t>
            </a:r>
            <a:r>
              <a:rPr lang="cs-CZ" sz="1900" dirty="0" err="1"/>
              <a:t>can</a:t>
            </a:r>
            <a:r>
              <a:rPr lang="cs-CZ" sz="1900" dirty="0"/>
              <a:t> </a:t>
            </a:r>
            <a:r>
              <a:rPr lang="cs-CZ" sz="1900" dirty="0" err="1"/>
              <a:t>be</a:t>
            </a:r>
            <a:r>
              <a:rPr lang="cs-CZ" sz="1900" dirty="0"/>
              <a:t> </a:t>
            </a:r>
            <a:r>
              <a:rPr lang="cs-CZ" sz="1900" dirty="0" err="1"/>
              <a:t>downright</a:t>
            </a:r>
            <a:r>
              <a:rPr lang="cs-CZ" sz="1900" dirty="0"/>
              <a:t> </a:t>
            </a:r>
            <a:r>
              <a:rPr lang="cs-CZ" sz="1900" dirty="0" err="1"/>
              <a:t>thrilling</a:t>
            </a:r>
            <a:r>
              <a:rPr lang="cs-CZ" sz="1900" dirty="0"/>
              <a:t>. </a:t>
            </a:r>
            <a:r>
              <a:rPr lang="cs-CZ" sz="1900" dirty="0" err="1"/>
              <a:t>Time</a:t>
            </a:r>
            <a:r>
              <a:rPr lang="cs-CZ" sz="1900" dirty="0"/>
              <a:t> </a:t>
            </a:r>
            <a:r>
              <a:rPr lang="cs-CZ" sz="1900" dirty="0" err="1"/>
              <a:t>consuming</a:t>
            </a:r>
            <a:r>
              <a:rPr lang="cs-CZ" sz="1900" dirty="0"/>
              <a:t>, </a:t>
            </a:r>
            <a:r>
              <a:rPr lang="cs-CZ" sz="1900" dirty="0" err="1"/>
              <a:t>tiring</a:t>
            </a:r>
            <a:r>
              <a:rPr lang="cs-CZ" sz="1900" dirty="0"/>
              <a:t>, and </a:t>
            </a:r>
            <a:r>
              <a:rPr lang="cs-CZ" sz="1900" dirty="0" err="1"/>
              <a:t>even</a:t>
            </a:r>
            <a:r>
              <a:rPr lang="cs-CZ" sz="1900" dirty="0"/>
              <a:t> </a:t>
            </a:r>
            <a:r>
              <a:rPr lang="cs-CZ" sz="1900" dirty="0" err="1"/>
              <a:t>laborious</a:t>
            </a:r>
            <a:r>
              <a:rPr lang="cs-CZ" sz="1900" dirty="0"/>
              <a:t> as </a:t>
            </a:r>
            <a:r>
              <a:rPr lang="cs-CZ" sz="1900" dirty="0" err="1"/>
              <a:t>the</a:t>
            </a:r>
            <a:r>
              <a:rPr lang="cs-CZ" sz="1900" dirty="0"/>
              <a:t> </a:t>
            </a:r>
            <a:r>
              <a:rPr lang="cs-CZ" sz="1900" dirty="0" err="1"/>
              <a:t>process</a:t>
            </a:r>
            <a:r>
              <a:rPr lang="cs-CZ" sz="1900" dirty="0"/>
              <a:t> </a:t>
            </a:r>
            <a:r>
              <a:rPr lang="cs-CZ" sz="1900" dirty="0" err="1"/>
              <a:t>is</a:t>
            </a:r>
            <a:r>
              <a:rPr lang="cs-CZ" sz="1900" dirty="0"/>
              <a:t>, </a:t>
            </a:r>
            <a:r>
              <a:rPr lang="cs-CZ" sz="1900" dirty="0" err="1"/>
              <a:t>it</a:t>
            </a:r>
            <a:r>
              <a:rPr lang="cs-CZ" sz="1900" dirty="0"/>
              <a:t> </a:t>
            </a:r>
            <a:r>
              <a:rPr lang="cs-CZ" sz="1900" dirty="0" err="1"/>
              <a:t>is</a:t>
            </a:r>
            <a:r>
              <a:rPr lang="cs-CZ" sz="1900" dirty="0"/>
              <a:t> </a:t>
            </a:r>
            <a:r>
              <a:rPr lang="cs-CZ" sz="1900" dirty="0" err="1"/>
              <a:t>seldom</a:t>
            </a:r>
            <a:r>
              <a:rPr lang="cs-CZ" sz="1900" dirty="0"/>
              <a:t> </a:t>
            </a:r>
            <a:r>
              <a:rPr lang="cs-CZ" sz="1900" dirty="0" err="1"/>
              <a:t>boring</a:t>
            </a:r>
            <a:r>
              <a:rPr lang="cs-CZ" sz="1900" dirty="0"/>
              <a:t>!“ </a:t>
            </a:r>
            <a:r>
              <a:rPr lang="cs-CZ" sz="1900" dirty="0">
                <a:sym typeface="Wingdings" panose="05000000000000000000" pitchFamily="2" charset="2"/>
              </a:rPr>
              <a:t> </a:t>
            </a:r>
            <a:r>
              <a:rPr lang="cs-CZ" sz="1600" dirty="0"/>
              <a:t>(</a:t>
            </a:r>
            <a:r>
              <a:rPr lang="cs-CZ" sz="1600" dirty="0" err="1"/>
              <a:t>Berg</a:t>
            </a:r>
            <a:r>
              <a:rPr lang="cs-CZ" sz="1600" dirty="0"/>
              <a:t> 2000)</a:t>
            </a:r>
          </a:p>
        </p:txBody>
      </p:sp>
    </p:spTree>
    <p:extLst>
      <p:ext uri="{BB962C8B-B14F-4D97-AF65-F5344CB8AC3E}">
        <p14:creationId xmlns:p14="http://schemas.microsoft.com/office/powerpoint/2010/main" val="3934231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cvičení: kódování textu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74719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3491" y="2015733"/>
            <a:ext cx="6571343" cy="3974250"/>
          </a:xfrm>
        </p:spPr>
        <p:txBody>
          <a:bodyPr>
            <a:noAutofit/>
          </a:bodyPr>
          <a:lstStyle/>
          <a:p>
            <a:r>
              <a:rPr lang="en-US" sz="1600" dirty="0"/>
              <a:t>Berg, Bruce Lawrence. 2007. </a:t>
            </a:r>
            <a:r>
              <a:rPr lang="en-US" sz="1600" i="1" dirty="0"/>
              <a:t>Qualitative research methods for the social sciences</a:t>
            </a:r>
            <a:r>
              <a:rPr lang="en-US" sz="1600" dirty="0"/>
              <a:t>.</a:t>
            </a:r>
            <a:r>
              <a:rPr lang="cs-CZ" sz="1600" dirty="0"/>
              <a:t> </a:t>
            </a:r>
            <a:r>
              <a:rPr lang="en-US" sz="1600" dirty="0"/>
              <a:t>Boston, MA: Allyn and Bacon.</a:t>
            </a:r>
            <a:endParaRPr lang="cs-CZ" sz="1600" dirty="0"/>
          </a:p>
          <a:p>
            <a:r>
              <a:rPr lang="cs-CZ" sz="1600" dirty="0" err="1"/>
              <a:t>Hsieh</a:t>
            </a:r>
            <a:r>
              <a:rPr lang="cs-CZ" sz="1600" dirty="0"/>
              <a:t>, </a:t>
            </a:r>
            <a:r>
              <a:rPr lang="cs-CZ" sz="1600" dirty="0" err="1"/>
              <a:t>Hsiu</a:t>
            </a:r>
            <a:r>
              <a:rPr lang="cs-CZ" sz="1600" dirty="0"/>
              <a:t>-Fang; Shannon, Sarah E. 2005. </a:t>
            </a:r>
            <a:r>
              <a:rPr lang="cs-CZ" sz="1600" dirty="0" err="1"/>
              <a:t>Three</a:t>
            </a:r>
            <a:r>
              <a:rPr lang="cs-CZ" sz="1600" dirty="0"/>
              <a:t> </a:t>
            </a:r>
            <a:r>
              <a:rPr lang="cs-CZ" sz="1600" dirty="0" err="1"/>
              <a:t>Approaches</a:t>
            </a:r>
            <a:r>
              <a:rPr lang="cs-CZ" sz="1600" dirty="0"/>
              <a:t> to </a:t>
            </a:r>
            <a:r>
              <a:rPr lang="cs-CZ" sz="1600" dirty="0" err="1"/>
              <a:t>Qualitative</a:t>
            </a:r>
            <a:r>
              <a:rPr lang="cs-CZ" sz="1600" dirty="0"/>
              <a:t> </a:t>
            </a:r>
            <a:r>
              <a:rPr lang="cs-CZ" sz="1600" dirty="0" err="1"/>
              <a:t>Content</a:t>
            </a:r>
            <a:r>
              <a:rPr lang="cs-CZ" sz="1600" dirty="0"/>
              <a:t> </a:t>
            </a:r>
            <a:r>
              <a:rPr lang="cs-CZ" sz="1600" dirty="0" err="1"/>
              <a:t>Analysis</a:t>
            </a:r>
            <a:r>
              <a:rPr lang="cs-CZ" sz="1600" dirty="0"/>
              <a:t>, </a:t>
            </a:r>
            <a:r>
              <a:rPr lang="cs-CZ" sz="1600" dirty="0" err="1"/>
              <a:t>Forum</a:t>
            </a:r>
            <a:r>
              <a:rPr lang="cs-CZ" sz="1600" dirty="0"/>
              <a:t>: </a:t>
            </a:r>
            <a:r>
              <a:rPr lang="cs-CZ" sz="1600" i="1" dirty="0" err="1"/>
              <a:t>Qualitative</a:t>
            </a:r>
            <a:r>
              <a:rPr lang="cs-CZ" sz="1600" i="1" dirty="0"/>
              <a:t> </a:t>
            </a:r>
            <a:r>
              <a:rPr lang="cs-CZ" sz="1600" i="1" dirty="0" err="1"/>
              <a:t>Health</a:t>
            </a:r>
            <a:r>
              <a:rPr lang="cs-CZ" sz="1600" i="1" dirty="0"/>
              <a:t> </a:t>
            </a:r>
            <a:r>
              <a:rPr lang="cs-CZ" sz="1600" i="1" dirty="0" err="1"/>
              <a:t>Research</a:t>
            </a:r>
            <a:r>
              <a:rPr lang="cs-CZ" sz="1600" dirty="0"/>
              <a:t>, Vol. 15, No. 9, </a:t>
            </a:r>
            <a:r>
              <a:rPr lang="cs-CZ" sz="1600" dirty="0" err="1"/>
              <a:t>November</a:t>
            </a:r>
            <a:r>
              <a:rPr lang="cs-CZ" sz="1600" dirty="0"/>
              <a:t> 2005, pp. 1277-1288.</a:t>
            </a:r>
          </a:p>
          <a:p>
            <a:r>
              <a:rPr lang="en-US" sz="1600" dirty="0" err="1"/>
              <a:t>Kohlbacher</a:t>
            </a:r>
            <a:r>
              <a:rPr lang="en-US" sz="1600" dirty="0"/>
              <a:t>, Florian. 2006. The Use of Qualitative Content Analysis in Case Study</a:t>
            </a:r>
            <a:r>
              <a:rPr lang="cs-CZ" sz="1600" dirty="0"/>
              <a:t> </a:t>
            </a:r>
            <a:r>
              <a:rPr lang="en-US" sz="1600" dirty="0"/>
              <a:t>Research, </a:t>
            </a:r>
            <a:r>
              <a:rPr lang="en-US" sz="1600" i="1" dirty="0"/>
              <a:t>Qualitative Social Research</a:t>
            </a:r>
            <a:r>
              <a:rPr lang="en-US" sz="1600" dirty="0"/>
              <a:t>, Vol. 1, No. 2, Art. 20, January 2006.</a:t>
            </a:r>
          </a:p>
          <a:p>
            <a:r>
              <a:rPr lang="en-US" sz="1600" dirty="0" err="1"/>
              <a:t>Krippendorf</a:t>
            </a:r>
            <a:r>
              <a:rPr lang="en-US" sz="1600" dirty="0"/>
              <a:t>., Klaus 2003. </a:t>
            </a:r>
            <a:r>
              <a:rPr lang="en-US" sz="1600" i="1" dirty="0"/>
              <a:t>Content Analysis: An Introduction to Its Methodology</a:t>
            </a:r>
            <a:r>
              <a:rPr lang="en-US" sz="1600" dirty="0"/>
              <a:t>.</a:t>
            </a:r>
            <a:r>
              <a:rPr lang="cs-CZ" sz="1600" dirty="0"/>
              <a:t> </a:t>
            </a:r>
            <a:r>
              <a:rPr lang="en-US" sz="1600" dirty="0"/>
              <a:t>Thousand Oaks, London, New Delhi: Sage Publications.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7595357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použitá literatura </a:t>
            </a:r>
            <a:r>
              <a:rPr lang="cs-CZ" dirty="0" err="1"/>
              <a:t>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3491" y="2015733"/>
            <a:ext cx="6571343" cy="355018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cs-CZ" sz="1600" dirty="0" err="1"/>
              <a:t>Mayring</a:t>
            </a:r>
            <a:r>
              <a:rPr lang="cs-CZ" sz="1600" dirty="0"/>
              <a:t>, Philipp. 2000. </a:t>
            </a:r>
            <a:r>
              <a:rPr lang="cs-CZ" sz="1600" dirty="0" err="1"/>
              <a:t>Qualitative</a:t>
            </a:r>
            <a:r>
              <a:rPr lang="cs-CZ" sz="1600" dirty="0"/>
              <a:t> </a:t>
            </a:r>
            <a:r>
              <a:rPr lang="cs-CZ" sz="1600" dirty="0" err="1"/>
              <a:t>Content</a:t>
            </a:r>
            <a:r>
              <a:rPr lang="cs-CZ" sz="1600" dirty="0"/>
              <a:t> </a:t>
            </a:r>
            <a:r>
              <a:rPr lang="cs-CZ" sz="1600" dirty="0" err="1"/>
              <a:t>Analysis</a:t>
            </a:r>
            <a:r>
              <a:rPr lang="cs-CZ" sz="1600" dirty="0"/>
              <a:t>, </a:t>
            </a:r>
            <a:r>
              <a:rPr lang="cs-CZ" sz="1600" i="1" dirty="0" err="1"/>
              <a:t>Forum</a:t>
            </a:r>
            <a:r>
              <a:rPr lang="cs-CZ" sz="1600" i="1" dirty="0"/>
              <a:t>: </a:t>
            </a:r>
            <a:r>
              <a:rPr lang="cs-CZ" sz="1600" i="1" dirty="0" err="1"/>
              <a:t>Qualitative</a:t>
            </a:r>
            <a:r>
              <a:rPr lang="cs-CZ" sz="1600" i="1" dirty="0"/>
              <a:t> </a:t>
            </a:r>
            <a:r>
              <a:rPr lang="cs-CZ" sz="1600" i="1" dirty="0" err="1"/>
              <a:t>Social</a:t>
            </a:r>
            <a:r>
              <a:rPr lang="cs-CZ" sz="1600" i="1" dirty="0"/>
              <a:t> </a:t>
            </a:r>
            <a:r>
              <a:rPr lang="cs-CZ" sz="1600" i="1" dirty="0" err="1"/>
              <a:t>Research</a:t>
            </a:r>
            <a:r>
              <a:rPr lang="cs-CZ" sz="1600" dirty="0"/>
              <a:t>,  </a:t>
            </a:r>
            <a:r>
              <a:rPr lang="cs-CZ" sz="1600" dirty="0" err="1"/>
              <a:t>Volume</a:t>
            </a:r>
            <a:r>
              <a:rPr lang="cs-CZ" sz="1600" dirty="0"/>
              <a:t> 1, No. 2, Art. 20, June 2000.</a:t>
            </a:r>
          </a:p>
          <a:p>
            <a:pPr>
              <a:lnSpc>
                <a:spcPct val="100000"/>
              </a:lnSpc>
            </a:pPr>
            <a:r>
              <a:rPr lang="en-US" sz="1600" dirty="0" err="1"/>
              <a:t>Neuendorf</a:t>
            </a:r>
            <a:r>
              <a:rPr lang="en-US" sz="1600" dirty="0"/>
              <a:t>, Kimberley A. 2002.</a:t>
            </a:r>
            <a:r>
              <a:rPr lang="cs-CZ" sz="1600" dirty="0"/>
              <a:t> </a:t>
            </a:r>
            <a:r>
              <a:rPr lang="en-US" sz="1600" i="1" dirty="0"/>
              <a:t>The Content Analysis Guidebook</a:t>
            </a:r>
            <a:r>
              <a:rPr lang="en-US" sz="1600" dirty="0"/>
              <a:t>. Thousand Oaks,</a:t>
            </a:r>
            <a:r>
              <a:rPr lang="cs-CZ" sz="1600" dirty="0"/>
              <a:t> </a:t>
            </a:r>
            <a:r>
              <a:rPr lang="en-US" sz="1600" dirty="0"/>
              <a:t>London, New Delhi: Sage Publications.</a:t>
            </a:r>
            <a:endParaRPr lang="cs-CZ" sz="1600" dirty="0"/>
          </a:p>
          <a:p>
            <a:pPr>
              <a:lnSpc>
                <a:spcPct val="100000"/>
              </a:lnSpc>
            </a:pPr>
            <a:r>
              <a:rPr lang="cs-CZ" sz="1600" dirty="0" err="1"/>
              <a:t>Saldaña</a:t>
            </a:r>
            <a:r>
              <a:rPr lang="cs-CZ" sz="1600" dirty="0"/>
              <a:t>, </a:t>
            </a:r>
            <a:r>
              <a:rPr lang="cs-CZ" sz="1600" dirty="0" err="1"/>
              <a:t>Johnny</a:t>
            </a:r>
            <a:r>
              <a:rPr lang="cs-CZ" sz="1600" dirty="0"/>
              <a:t>.  2009.  </a:t>
            </a:r>
            <a:r>
              <a:rPr lang="en-US" sz="1600" i="1" dirty="0"/>
              <a:t>The Coding Manual</a:t>
            </a:r>
            <a:r>
              <a:rPr lang="cs-CZ" sz="1600" i="1" dirty="0"/>
              <a:t> </a:t>
            </a:r>
            <a:r>
              <a:rPr lang="en-US" sz="1600" i="1" dirty="0"/>
              <a:t>for Qualitative</a:t>
            </a:r>
            <a:r>
              <a:rPr lang="cs-CZ" sz="1600" i="1" dirty="0"/>
              <a:t> </a:t>
            </a:r>
            <a:r>
              <a:rPr lang="en-US" sz="1600" i="1" dirty="0"/>
              <a:t>Researchers</a:t>
            </a:r>
            <a:r>
              <a:rPr lang="cs-CZ" sz="1600" dirty="0"/>
              <a:t>. </a:t>
            </a:r>
            <a:r>
              <a:rPr lang="cs-CZ" sz="1600" dirty="0" err="1"/>
              <a:t>Sage</a:t>
            </a:r>
            <a:r>
              <a:rPr lang="cs-CZ" sz="1600" dirty="0"/>
              <a:t> </a:t>
            </a:r>
            <a:r>
              <a:rPr lang="cs-CZ" sz="1600" dirty="0" err="1"/>
              <a:t>Publications</a:t>
            </a:r>
            <a:r>
              <a:rPr lang="cs-CZ" sz="1600" dirty="0"/>
              <a:t>.</a:t>
            </a:r>
          </a:p>
          <a:p>
            <a:pPr>
              <a:lnSpc>
                <a:spcPct val="100000"/>
              </a:lnSpc>
            </a:pPr>
            <a:r>
              <a:rPr lang="en-US" sz="1600" dirty="0" err="1"/>
              <a:t>Sandelowski</a:t>
            </a:r>
            <a:r>
              <a:rPr lang="en-US" sz="1600" dirty="0"/>
              <a:t>, Margarete. 2001. Real Qualitative Researchers Do Not Count: The</a:t>
            </a:r>
            <a:r>
              <a:rPr lang="cs-CZ" sz="1600" dirty="0"/>
              <a:t> </a:t>
            </a:r>
            <a:r>
              <a:rPr lang="en-US" sz="1600" dirty="0"/>
              <a:t>Use of Numbers in Qualitative Research, </a:t>
            </a:r>
            <a:r>
              <a:rPr lang="en-US" sz="1600" i="1" dirty="0"/>
              <a:t>Research in Nursing &amp; Health</a:t>
            </a:r>
            <a:r>
              <a:rPr lang="en-US" sz="1600" dirty="0"/>
              <a:t>, 2001, 24,</a:t>
            </a:r>
            <a:r>
              <a:rPr lang="cs-CZ" sz="1600" dirty="0"/>
              <a:t> </a:t>
            </a:r>
            <a:r>
              <a:rPr lang="en-US" sz="1600" dirty="0"/>
              <a:t>pp. 230-240. (http://onlinelibrary.wiley.com/doi/10.1002/nur.1025/pdf).</a:t>
            </a:r>
            <a:endParaRPr lang="cs-CZ" sz="1600" dirty="0"/>
          </a:p>
          <a:p>
            <a:pPr>
              <a:lnSpc>
                <a:spcPct val="100000"/>
              </a:lnSpc>
            </a:pPr>
            <a:r>
              <a:rPr lang="en-US" sz="1600" dirty="0"/>
              <a:t>Weber, Robert Philip. 1990.</a:t>
            </a:r>
            <a:r>
              <a:rPr lang="cs-CZ" sz="1600" dirty="0"/>
              <a:t> </a:t>
            </a:r>
            <a:r>
              <a:rPr lang="en-US" sz="1600" i="1" dirty="0"/>
              <a:t>Basic Content Analysis</a:t>
            </a:r>
            <a:r>
              <a:rPr lang="en-US" sz="1600" dirty="0"/>
              <a:t>. Newbury Park, London, New</a:t>
            </a:r>
            <a:r>
              <a:rPr lang="cs-CZ" sz="1600" dirty="0"/>
              <a:t> </a:t>
            </a:r>
            <a:r>
              <a:rPr lang="en-US" sz="1600" dirty="0"/>
              <a:t>Delhi: Sage Publications.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508790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obsahová analýza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1900" dirty="0"/>
              <a:t>„</a:t>
            </a:r>
            <a:r>
              <a:rPr lang="en-US" sz="1900" dirty="0"/>
              <a:t>Any researcher who wishes to become proficient at doing qualitative analysis must</a:t>
            </a:r>
            <a:r>
              <a:rPr lang="cs-CZ" sz="1900" dirty="0"/>
              <a:t> </a:t>
            </a:r>
            <a:r>
              <a:rPr lang="en-US" sz="1900" dirty="0"/>
              <a:t>learn to code well and easily.</a:t>
            </a:r>
            <a:r>
              <a:rPr lang="cs-CZ" sz="1900" dirty="0"/>
              <a:t>  </a:t>
            </a:r>
            <a:r>
              <a:rPr lang="en-US" sz="1900" dirty="0"/>
              <a:t>The excellence of the research rests in large part on</a:t>
            </a:r>
            <a:r>
              <a:rPr lang="cs-CZ" sz="1900" dirty="0"/>
              <a:t> </a:t>
            </a:r>
            <a:r>
              <a:rPr lang="en-US" sz="1900" dirty="0"/>
              <a:t>the excellence of the coding.</a:t>
            </a:r>
            <a:r>
              <a:rPr lang="cs-CZ" sz="1900" dirty="0"/>
              <a:t>“</a:t>
            </a:r>
            <a:r>
              <a:rPr lang="cs-CZ" dirty="0"/>
              <a:t/>
            </a:r>
            <a:br>
              <a:rPr lang="cs-CZ" dirty="0"/>
            </a:br>
            <a:r>
              <a:rPr lang="en-US" sz="1600" dirty="0"/>
              <a:t>(Anselm L. Strauss, </a:t>
            </a:r>
            <a:r>
              <a:rPr lang="en-US" sz="1600" i="1" dirty="0"/>
              <a:t>Qualitative Analysis for Social Scientists</a:t>
            </a:r>
            <a:r>
              <a:rPr lang="en-US" sz="1600" dirty="0"/>
              <a:t>, 1987, p. 27)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384560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obsahová analýza?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900" dirty="0"/>
              <a:t>spíše technika analýzy dat než svébytná metoda</a:t>
            </a:r>
          </a:p>
          <a:p>
            <a:r>
              <a:rPr lang="cs-CZ" sz="1900" dirty="0"/>
              <a:t>„mnoho slov textu je tříděno do podstatně méně obsahových kategorií“ (Weber 1990)</a:t>
            </a:r>
          </a:p>
          <a:p>
            <a:r>
              <a:rPr lang="cs-CZ" sz="1900" dirty="0"/>
              <a:t>kvantitativní OA: „systematická, objektivní, kvantitativní analýza charakteristik sdělení“ (</a:t>
            </a:r>
            <a:r>
              <a:rPr lang="cs-CZ" sz="1900" dirty="0" err="1"/>
              <a:t>Neuendorf</a:t>
            </a:r>
            <a:r>
              <a:rPr lang="cs-CZ" sz="1900" dirty="0"/>
              <a:t> 2002)</a:t>
            </a:r>
          </a:p>
          <a:p>
            <a:r>
              <a:rPr lang="cs-CZ" sz="1900" dirty="0"/>
              <a:t>kvalitativní: „subjektivní interpretace obsahu textových dat prostřednictvím systematického třídícího procesu kódování a identifikování témat nebo vzorů“ (</a:t>
            </a:r>
            <a:r>
              <a:rPr lang="cs-CZ" sz="1900" dirty="0" err="1"/>
              <a:t>Hsieh</a:t>
            </a:r>
            <a:r>
              <a:rPr lang="cs-CZ" sz="1900" dirty="0"/>
              <a:t>, Shannon 2005)</a:t>
            </a:r>
          </a:p>
        </p:txBody>
      </p:sp>
    </p:spTree>
    <p:extLst>
      <p:ext uri="{BB962C8B-B14F-4D97-AF65-F5344CB8AC3E}">
        <p14:creationId xmlns:p14="http://schemas.microsoft.com/office/powerpoint/2010/main" val="818909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obsahová analýza?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900" dirty="0"/>
              <a:t>původně frekvenční analýza (počítání výskytu slov)</a:t>
            </a:r>
          </a:p>
          <a:p>
            <a:r>
              <a:rPr lang="cs-CZ" sz="1900" dirty="0"/>
              <a:t>předpoklad: „vyšší relativní počty […] odráží </a:t>
            </a:r>
            <a:r>
              <a:rPr lang="pl-PL" sz="1900" dirty="0"/>
              <a:t>vyšší zájem o kategorii“ (Weber 1990)</a:t>
            </a:r>
            <a:endParaRPr lang="cs-CZ" sz="1900" dirty="0"/>
          </a:p>
          <a:p>
            <a:r>
              <a:rPr lang="cs-CZ" sz="1900" dirty="0"/>
              <a:t>později kritika tohoto přístupu</a:t>
            </a:r>
          </a:p>
          <a:p>
            <a:r>
              <a:rPr lang="cs-CZ" sz="1900" dirty="0"/>
              <a:t>větší důraz na obsáhlejší kódovací jednotky,  než je slovo</a:t>
            </a:r>
          </a:p>
          <a:p>
            <a:r>
              <a:rPr lang="cs-CZ" sz="1900" dirty="0"/>
              <a:t>obsah „zjevný“ </a:t>
            </a:r>
            <a:r>
              <a:rPr lang="cs-CZ" sz="1600" dirty="0"/>
              <a:t>(manifest) </a:t>
            </a:r>
            <a:r>
              <a:rPr lang="cs-CZ" sz="1900" dirty="0"/>
              <a:t>x „latentní“ </a:t>
            </a:r>
            <a:r>
              <a:rPr lang="cs-CZ" sz="1600" dirty="0"/>
              <a:t>(</a:t>
            </a:r>
            <a:r>
              <a:rPr lang="cs-CZ" sz="1600" dirty="0" err="1"/>
              <a:t>latent</a:t>
            </a:r>
            <a:r>
              <a:rPr lang="cs-CZ" sz="1600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3059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čemu je obsahová analýza dobrá?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1900" dirty="0"/>
              <a:t>třídění většího množství dat za účelem další analýzy (např. přepisů rozhovorů)</a:t>
            </a:r>
          </a:p>
          <a:p>
            <a:r>
              <a:rPr lang="cs-CZ" sz="1900" dirty="0"/>
              <a:t>systematická práce s daty</a:t>
            </a:r>
          </a:p>
          <a:p>
            <a:r>
              <a:rPr lang="cs-CZ" sz="1900" dirty="0"/>
              <a:t>identifikování vzorců</a:t>
            </a:r>
          </a:p>
          <a:p>
            <a:r>
              <a:rPr lang="cs-CZ" sz="1900" dirty="0"/>
              <a:t>nedovoluje ignorovat část dat (které do výzkumného vzorce nezapadají) </a:t>
            </a:r>
          </a:p>
          <a:p>
            <a:r>
              <a:rPr lang="cs-CZ" sz="1900" dirty="0"/>
              <a:t>možné zvýšení reliability u kvalitativních prací</a:t>
            </a:r>
          </a:p>
          <a:p>
            <a:r>
              <a:rPr lang="cs-CZ" sz="1900" dirty="0"/>
              <a:t>zkoumání časového vývoje (identifikace trendů)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476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než se pustíme do kódování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3491" y="1853755"/>
            <a:ext cx="6931883" cy="4255497"/>
          </a:xfrm>
        </p:spPr>
        <p:txBody>
          <a:bodyPr>
            <a:normAutofit/>
          </a:bodyPr>
          <a:lstStyle/>
          <a:p>
            <a:r>
              <a:rPr lang="cs-CZ" sz="1900" dirty="0"/>
              <a:t>výběr jednotky kódování</a:t>
            </a:r>
          </a:p>
          <a:p>
            <a:r>
              <a:rPr lang="cs-CZ" sz="1900" dirty="0"/>
              <a:t>volba způsobu vytváření kategorií - vytvoření kategorií a kódovacích zkratek</a:t>
            </a:r>
          </a:p>
          <a:p>
            <a:r>
              <a:rPr lang="cs-CZ" sz="1900" dirty="0"/>
              <a:t>rozhodnutí, zda (jak) kódovat nadpisy / netextové části textu; zda možné přiřadit více kódů k jedné jednotce („simultánní kódování“); zda kódovat pomocí softwaru </a:t>
            </a:r>
            <a:r>
              <a:rPr lang="cs-CZ" sz="1700" dirty="0"/>
              <a:t>(</a:t>
            </a:r>
            <a:r>
              <a:rPr lang="cs-CZ" sz="1700" dirty="0" err="1"/>
              <a:t>ATLAS.ti</a:t>
            </a:r>
            <a:r>
              <a:rPr lang="cs-CZ" sz="1700" dirty="0"/>
              <a:t>, MAXQDA, </a:t>
            </a:r>
            <a:r>
              <a:rPr lang="cs-CZ" sz="1700" dirty="0" err="1"/>
              <a:t>NVivo</a:t>
            </a:r>
            <a:r>
              <a:rPr lang="cs-CZ" sz="1700" dirty="0"/>
              <a:t>), </a:t>
            </a:r>
            <a:r>
              <a:rPr lang="cs-CZ" sz="1900" dirty="0"/>
              <a:t>nebo manuálně</a:t>
            </a:r>
          </a:p>
          <a:p>
            <a:r>
              <a:rPr lang="cs-CZ" sz="1900" dirty="0"/>
              <a:t>testovací kódování</a:t>
            </a:r>
          </a:p>
          <a:p>
            <a:r>
              <a:rPr lang="cs-CZ" sz="1900" dirty="0"/>
              <a:t>úprava kódovacích kategorií, případně delší test kódování</a:t>
            </a:r>
          </a:p>
          <a:p>
            <a:r>
              <a:rPr lang="cs-CZ" sz="1900" u="sng" dirty="0"/>
              <a:t>vždy nutné tato pravidla explicitně uvést </a:t>
            </a:r>
            <a:r>
              <a:rPr lang="cs-CZ" sz="1900" dirty="0"/>
              <a:t>(kódovací manuál)</a:t>
            </a:r>
          </a:p>
        </p:txBody>
      </p:sp>
    </p:spTree>
    <p:extLst>
      <p:ext uri="{BB962C8B-B14F-4D97-AF65-F5344CB8AC3E}">
        <p14:creationId xmlns:p14="http://schemas.microsoft.com/office/powerpoint/2010/main" val="768664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746352" cy="1049235"/>
          </a:xfrm>
        </p:spPr>
        <p:txBody>
          <a:bodyPr>
            <a:normAutofit/>
          </a:bodyPr>
          <a:lstStyle/>
          <a:p>
            <a:r>
              <a:rPr lang="cs-CZ" dirty="0"/>
              <a:t>vytváření kategorií v kvalitativní Obsahové analýze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900" dirty="0"/>
              <a:t>(1) </a:t>
            </a:r>
            <a:r>
              <a:rPr lang="cs-CZ" sz="1900" dirty="0">
                <a:solidFill>
                  <a:schemeClr val="accent1">
                    <a:lumMod val="75000"/>
                  </a:schemeClr>
                </a:solidFill>
              </a:rPr>
              <a:t>induktivní</a:t>
            </a:r>
            <a:r>
              <a:rPr lang="cs-CZ" sz="1900" dirty="0"/>
              <a:t> - kategorie vytvořeny z textu (jeho redukce)</a:t>
            </a:r>
          </a:p>
          <a:p>
            <a:r>
              <a:rPr lang="cs-CZ" sz="1900" dirty="0"/>
              <a:t>(2) </a:t>
            </a:r>
            <a:r>
              <a:rPr lang="cs-CZ" sz="1900" dirty="0">
                <a:solidFill>
                  <a:schemeClr val="accent1">
                    <a:lumMod val="75000"/>
                  </a:schemeClr>
                </a:solidFill>
              </a:rPr>
              <a:t>deduktivní</a:t>
            </a:r>
            <a:r>
              <a:rPr lang="cs-CZ" sz="1900" dirty="0"/>
              <a:t> - aplikace kategorií dle existující teorie (</a:t>
            </a:r>
            <a:r>
              <a:rPr lang="cs-CZ" sz="1900" dirty="0" err="1"/>
              <a:t>Mayring</a:t>
            </a:r>
            <a:r>
              <a:rPr lang="cs-CZ" sz="1900" dirty="0"/>
              <a:t> 2000)</a:t>
            </a:r>
          </a:p>
          <a:p>
            <a:r>
              <a:rPr lang="cs-CZ" sz="1900" dirty="0" err="1"/>
              <a:t>Hsieh</a:t>
            </a:r>
            <a:r>
              <a:rPr lang="cs-CZ" sz="1900" dirty="0"/>
              <a:t>, Shannon 2005 - uvádí i třetí kategorii - kombinace obou</a:t>
            </a:r>
          </a:p>
          <a:p>
            <a:r>
              <a:rPr lang="cs-CZ" sz="1900" dirty="0"/>
              <a:t>konvenční </a:t>
            </a:r>
            <a:r>
              <a:rPr lang="cs-CZ" sz="1500" dirty="0"/>
              <a:t>(</a:t>
            </a:r>
            <a:r>
              <a:rPr lang="cs-CZ" sz="1500" dirty="0" err="1"/>
              <a:t>conventional</a:t>
            </a:r>
            <a:r>
              <a:rPr lang="cs-CZ" sz="1500" dirty="0"/>
              <a:t>) </a:t>
            </a:r>
            <a:r>
              <a:rPr lang="cs-CZ" sz="1900" dirty="0"/>
              <a:t>/ řízená </a:t>
            </a:r>
            <a:r>
              <a:rPr lang="cs-CZ" sz="1500" dirty="0"/>
              <a:t>(</a:t>
            </a:r>
            <a:r>
              <a:rPr lang="cs-CZ" sz="1500" dirty="0" err="1"/>
              <a:t>directed</a:t>
            </a:r>
            <a:r>
              <a:rPr lang="cs-CZ" sz="1500" dirty="0"/>
              <a:t>) </a:t>
            </a:r>
            <a:r>
              <a:rPr lang="cs-CZ" sz="1900" dirty="0"/>
              <a:t>/ </a:t>
            </a:r>
            <a:r>
              <a:rPr lang="cs-CZ" sz="1900" dirty="0">
                <a:solidFill>
                  <a:schemeClr val="accent1">
                    <a:lumMod val="75000"/>
                  </a:schemeClr>
                </a:solidFill>
              </a:rPr>
              <a:t>integrující</a:t>
            </a:r>
            <a:r>
              <a:rPr lang="cs-CZ" sz="1900" dirty="0"/>
              <a:t> </a:t>
            </a:r>
            <a:r>
              <a:rPr lang="cs-CZ" sz="1500" dirty="0"/>
              <a:t>(</a:t>
            </a:r>
            <a:r>
              <a:rPr lang="cs-CZ" sz="1500" dirty="0" err="1"/>
              <a:t>summative</a:t>
            </a:r>
            <a:r>
              <a:rPr lang="cs-CZ" sz="1500" dirty="0"/>
              <a:t>)</a:t>
            </a:r>
            <a:endParaRPr lang="cs-CZ" sz="1500" dirty="0">
              <a:solidFill>
                <a:srgbClr val="009900"/>
              </a:solidFill>
            </a:endParaRPr>
          </a:p>
          <a:p>
            <a:r>
              <a:rPr lang="cs-CZ" sz="1900" dirty="0"/>
              <a:t>in </a:t>
            </a:r>
            <a:r>
              <a:rPr lang="cs-CZ" sz="1900" dirty="0" err="1"/>
              <a:t>vivo</a:t>
            </a:r>
            <a:r>
              <a:rPr lang="cs-CZ" sz="1900" dirty="0"/>
              <a:t> kódy x sociologické konstrukty</a:t>
            </a:r>
          </a:p>
        </p:txBody>
      </p:sp>
    </p:spTree>
    <p:extLst>
      <p:ext uri="{BB962C8B-B14F-4D97-AF65-F5344CB8AC3E}">
        <p14:creationId xmlns:p14="http://schemas.microsoft.com/office/powerpoint/2010/main" val="3313901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jednotka kódování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3491" y="2001079"/>
            <a:ext cx="6571343" cy="3935896"/>
          </a:xfrm>
          <a:ln>
            <a:noFill/>
          </a:ln>
        </p:spPr>
        <p:txBody>
          <a:bodyPr>
            <a:normAutofit fontScale="92500" lnSpcReduction="20000"/>
          </a:bodyPr>
          <a:lstStyle/>
          <a:p>
            <a:r>
              <a:rPr lang="cs-CZ" sz="2100" dirty="0"/>
              <a:t>slovo / věta / odstavec / argument</a:t>
            </a:r>
          </a:p>
          <a:p>
            <a:r>
              <a:rPr lang="cs-CZ" sz="2100" dirty="0"/>
              <a:t>oddíl / kapitola / kniha...</a:t>
            </a:r>
          </a:p>
          <a:p>
            <a:r>
              <a:rPr lang="cs-CZ" sz="2100" dirty="0"/>
              <a:t>příklad kódů: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700" dirty="0"/>
              <a:t>I notice that the grand majority of homes have chain  </a:t>
            </a:r>
            <a:r>
              <a:rPr lang="cs-CZ" sz="1700" dirty="0"/>
              <a:t>           </a:t>
            </a:r>
            <a:r>
              <a:rPr lang="en-US" sz="1700" dirty="0"/>
              <a:t>SECURITY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700" dirty="0"/>
              <a:t>link fences in front of them. There are many dogs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700" dirty="0"/>
              <a:t>(mostly German shepherds) with signs on fences that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700" dirty="0"/>
              <a:t>say “Beware of the Dog.”</a:t>
            </a:r>
            <a:r>
              <a:rPr lang="cs-CZ" sz="1700" dirty="0"/>
              <a:t/>
            </a:r>
            <a:br>
              <a:rPr lang="cs-CZ" sz="1700" dirty="0"/>
            </a:br>
            <a:endParaRPr lang="cs-CZ" sz="1700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1700" dirty="0"/>
              <a:t>There’s just no place in this country for illegal</a:t>
            </a:r>
            <a:r>
              <a:rPr lang="cs-CZ" sz="1700" dirty="0"/>
              <a:t>                       </a:t>
            </a:r>
            <a:r>
              <a:rPr lang="en-US" sz="1700" dirty="0"/>
              <a:t>XENOPHOBIA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700" dirty="0"/>
              <a:t>immigrants. Round them up and send those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700" dirty="0"/>
              <a:t>criminals back to where they came from.</a:t>
            </a: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895003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na kódování a jeho analýzu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900" dirty="0"/>
              <a:t>rozdělení textu na jednotky (předem / v průběhu)</a:t>
            </a:r>
          </a:p>
          <a:p>
            <a:r>
              <a:rPr lang="cs-CZ" sz="1900" dirty="0"/>
              <a:t>přiřazení kódu ke každé jednotce (jeden / více kodérů)</a:t>
            </a:r>
          </a:p>
          <a:p>
            <a:r>
              <a:rPr lang="cs-CZ" sz="1900" dirty="0"/>
              <a:t>průběžné psaní teoretických poznámek (</a:t>
            </a:r>
            <a:r>
              <a:rPr lang="cs-CZ" sz="1900" dirty="0" err="1"/>
              <a:t>mema</a:t>
            </a:r>
            <a:r>
              <a:rPr lang="cs-CZ" sz="1900" dirty="0"/>
              <a:t>)</a:t>
            </a:r>
          </a:p>
          <a:p>
            <a:r>
              <a:rPr lang="cs-CZ" sz="1900" dirty="0"/>
              <a:t>počet výskytu - relativní / absolutní (případně výpočet tzv. „inter-</a:t>
            </a:r>
            <a:r>
              <a:rPr lang="cs-CZ" sz="1900" dirty="0" err="1"/>
              <a:t>coder</a:t>
            </a:r>
            <a:r>
              <a:rPr lang="cs-CZ" sz="1900" dirty="0"/>
              <a:t> </a:t>
            </a:r>
            <a:r>
              <a:rPr lang="cs-CZ" sz="1900" dirty="0" err="1"/>
              <a:t>agreement</a:t>
            </a:r>
            <a:r>
              <a:rPr lang="cs-CZ" sz="1900" dirty="0"/>
              <a:t>“)</a:t>
            </a:r>
          </a:p>
          <a:p>
            <a:r>
              <a:rPr lang="cs-CZ" sz="1900" dirty="0"/>
              <a:t>identifikace vzorů / vztahů mezi kategoriemi / absentujících témat</a:t>
            </a:r>
          </a:p>
          <a:p>
            <a:r>
              <a:rPr lang="cs-CZ" sz="1900" dirty="0"/>
              <a:t>evaluace výsledků </a:t>
            </a:r>
            <a:r>
              <a:rPr lang="cs-CZ" sz="1900" u="sng" dirty="0"/>
              <a:t>v kontextu existující teorie</a:t>
            </a:r>
          </a:p>
        </p:txBody>
      </p:sp>
    </p:spTree>
    <p:extLst>
      <p:ext uri="{BB962C8B-B14F-4D97-AF65-F5344CB8AC3E}">
        <p14:creationId xmlns:p14="http://schemas.microsoft.com/office/powerpoint/2010/main" val="4008694589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3915</TotalTime>
  <Words>998</Words>
  <Application>Microsoft Office PowerPoint</Application>
  <PresentationFormat>Předvádění na obrazovce (4:3)</PresentationFormat>
  <Paragraphs>84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Gill Sans MT</vt:lpstr>
      <vt:lpstr>Wingdings</vt:lpstr>
      <vt:lpstr>Galerie</vt:lpstr>
      <vt:lpstr>obsahová analýza</vt:lpstr>
      <vt:lpstr>obsahová analýza</vt:lpstr>
      <vt:lpstr>co je to obsahová analýza?</vt:lpstr>
      <vt:lpstr>co je to obsahová analýza?</vt:lpstr>
      <vt:lpstr>k čemu je obsahová analýza dobrá?</vt:lpstr>
      <vt:lpstr>než se pustíme do kódování</vt:lpstr>
      <vt:lpstr>vytváření kategorií v kvalitativní Obsahové analýze</vt:lpstr>
      <vt:lpstr>jednotka kódování</vt:lpstr>
      <vt:lpstr>jak na kódování a jeho analýzu</vt:lpstr>
      <vt:lpstr>Prezentace aplikace PowerPoint</vt:lpstr>
      <vt:lpstr>na co si dát pozor</vt:lpstr>
      <vt:lpstr>pár poznámek na závěr</vt:lpstr>
      <vt:lpstr>příklady z BSS / politologie</vt:lpstr>
      <vt:lpstr>Prezentace aplikace PowerPoint</vt:lpstr>
      <vt:lpstr>Prezentace aplikace PowerPoint</vt:lpstr>
      <vt:lpstr>cvičení: kódování textu</vt:lpstr>
      <vt:lpstr>použitá literatura</vt:lpstr>
      <vt:lpstr>použitá literatura 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obsahová analýza</dc:title>
  <dc:creator>Vendula Divisova</dc:creator>
  <cp:lastModifiedBy>Divišová Vendula</cp:lastModifiedBy>
  <cp:revision>28</cp:revision>
  <dcterms:created xsi:type="dcterms:W3CDTF">2016-12-09T14:16:36Z</dcterms:created>
  <dcterms:modified xsi:type="dcterms:W3CDTF">2018-04-25T10:39:10Z</dcterms:modified>
</cp:coreProperties>
</file>