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7" r:id="rId3"/>
    <p:sldId id="261" r:id="rId4"/>
    <p:sldId id="258" r:id="rId5"/>
    <p:sldId id="275" r:id="rId6"/>
    <p:sldId id="262" r:id="rId7"/>
    <p:sldId id="264" r:id="rId8"/>
    <p:sldId id="273" r:id="rId9"/>
    <p:sldId id="274" r:id="rId10"/>
    <p:sldId id="267" r:id="rId11"/>
    <p:sldId id="272" r:id="rId12"/>
    <p:sldId id="260" r:id="rId13"/>
    <p:sldId id="278" r:id="rId14"/>
    <p:sldId id="279" r:id="rId15"/>
    <p:sldId id="277" r:id="rId16"/>
    <p:sldId id="259" r:id="rId17"/>
    <p:sldId id="280" r:id="rId18"/>
    <p:sldId id="282" r:id="rId19"/>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5677" autoAdjust="0"/>
  </p:normalViewPr>
  <p:slideViewPr>
    <p:cSldViewPr snapToGrid="0">
      <p:cViewPr>
        <p:scale>
          <a:sx n="90" d="100"/>
          <a:sy n="90" d="100"/>
        </p:scale>
        <p:origin x="84" y="192"/>
      </p:cViewPr>
      <p:guideLst/>
    </p:cSldViewPr>
  </p:slideViewPr>
  <p:notesTextViewPr>
    <p:cViewPr>
      <p:scale>
        <a:sx n="1" d="1"/>
        <a:sy n="1" d="1"/>
      </p:scale>
      <p:origin x="0" y="0"/>
    </p:cViewPr>
  </p:notesTextViewPr>
  <p:notesViewPr>
    <p:cSldViewPr snapToGrid="0">
      <p:cViewPr varScale="1">
        <p:scale>
          <a:sx n="73" d="100"/>
          <a:sy n="73"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Purser" userId="bd11a77d4481240c" providerId="LiveId" clId="{B4A106CF-0C49-4034-911E-F50547D548BB}"/>
    <pc:docChg chg="undo custSel modSld modNotesMaster">
      <pc:chgData name="Jennifer Purser" userId="bd11a77d4481240c" providerId="LiveId" clId="{B4A106CF-0C49-4034-911E-F50547D548BB}" dt="2018-04-11T13:50:34.195" v="480" actId="27636"/>
      <pc:docMkLst>
        <pc:docMk/>
      </pc:docMkLst>
      <pc:sldChg chg="modSp">
        <pc:chgData name="Jennifer Purser" userId="bd11a77d4481240c" providerId="LiveId" clId="{B4A106CF-0C49-4034-911E-F50547D548BB}" dt="2018-04-11T13:22:15.188" v="66" actId="1037"/>
        <pc:sldMkLst>
          <pc:docMk/>
          <pc:sldMk cId="2417921423" sldId="260"/>
        </pc:sldMkLst>
        <pc:picChg chg="mod">
          <ac:chgData name="Jennifer Purser" userId="bd11a77d4481240c" providerId="LiveId" clId="{B4A106CF-0C49-4034-911E-F50547D548BB}" dt="2018-04-11T13:22:15.188" v="66" actId="1037"/>
          <ac:picMkLst>
            <pc:docMk/>
            <pc:sldMk cId="2417921423" sldId="260"/>
            <ac:picMk id="7" creationId="{3C1D4FC3-79E8-42AA-BBD8-A7939E600827}"/>
          </ac:picMkLst>
        </pc:picChg>
      </pc:sldChg>
      <pc:sldChg chg="modSp">
        <pc:chgData name="Jennifer Purser" userId="bd11a77d4481240c" providerId="LiveId" clId="{B4A106CF-0C49-4034-911E-F50547D548BB}" dt="2018-04-11T13:20:39.907" v="56" actId="14100"/>
        <pc:sldMkLst>
          <pc:docMk/>
          <pc:sldMk cId="1605535547" sldId="267"/>
        </pc:sldMkLst>
        <pc:spChg chg="mod">
          <ac:chgData name="Jennifer Purser" userId="bd11a77d4481240c" providerId="LiveId" clId="{B4A106CF-0C49-4034-911E-F50547D548BB}" dt="2018-04-11T13:20:38.807" v="54" actId="1076"/>
          <ac:spMkLst>
            <pc:docMk/>
            <pc:sldMk cId="1605535547" sldId="267"/>
            <ac:spMk id="3" creationId="{FC966106-C819-4DFE-9AB1-EB58CBA81B6F}"/>
          </ac:spMkLst>
        </pc:spChg>
        <pc:picChg chg="mod">
          <ac:chgData name="Jennifer Purser" userId="bd11a77d4481240c" providerId="LiveId" clId="{B4A106CF-0C49-4034-911E-F50547D548BB}" dt="2018-04-11T13:20:39.907" v="56" actId="14100"/>
          <ac:picMkLst>
            <pc:docMk/>
            <pc:sldMk cId="1605535547" sldId="267"/>
            <ac:picMk id="1026" creationId="{5E46E578-6DCD-4D86-8D04-87ABBE3F3761}"/>
          </ac:picMkLst>
        </pc:picChg>
      </pc:sldChg>
      <pc:sldChg chg="modSp modTransition modAnim">
        <pc:chgData name="Jennifer Purser" userId="bd11a77d4481240c" providerId="LiveId" clId="{B4A106CF-0C49-4034-911E-F50547D548BB}" dt="2018-04-11T13:50:34.195" v="480" actId="27636"/>
        <pc:sldMkLst>
          <pc:docMk/>
          <pc:sldMk cId="1833436929" sldId="273"/>
        </pc:sldMkLst>
        <pc:spChg chg="mod">
          <ac:chgData name="Jennifer Purser" userId="bd11a77d4481240c" providerId="LiveId" clId="{B4A106CF-0C49-4034-911E-F50547D548BB}" dt="2018-04-11T13:50:34.183" v="479" actId="27636"/>
          <ac:spMkLst>
            <pc:docMk/>
            <pc:sldMk cId="1833436929" sldId="273"/>
            <ac:spMk id="4" creationId="{59CA3877-283F-4494-97C5-17C6106257F0}"/>
          </ac:spMkLst>
        </pc:spChg>
        <pc:spChg chg="mod">
          <ac:chgData name="Jennifer Purser" userId="bd11a77d4481240c" providerId="LiveId" clId="{B4A106CF-0C49-4034-911E-F50547D548BB}" dt="2018-04-11T13:50:34.195" v="480" actId="27636"/>
          <ac:spMkLst>
            <pc:docMk/>
            <pc:sldMk cId="1833436929" sldId="273"/>
            <ac:spMk id="5" creationId="{6D0F3173-FA4A-42A5-8771-46FA8A4956E0}"/>
          </ac:spMkLst>
        </pc:spChg>
      </pc:sldChg>
      <pc:sldChg chg="modSp">
        <pc:chgData name="Jennifer Purser" userId="bd11a77d4481240c" providerId="LiveId" clId="{B4A106CF-0C49-4034-911E-F50547D548BB}" dt="2018-04-11T13:08:34.593" v="50" actId="20577"/>
        <pc:sldMkLst>
          <pc:docMk/>
          <pc:sldMk cId="555875668" sldId="275"/>
        </pc:sldMkLst>
        <pc:spChg chg="mod">
          <ac:chgData name="Jennifer Purser" userId="bd11a77d4481240c" providerId="LiveId" clId="{B4A106CF-0C49-4034-911E-F50547D548BB}" dt="2018-04-11T13:08:34.593" v="50" actId="20577"/>
          <ac:spMkLst>
            <pc:docMk/>
            <pc:sldMk cId="555875668" sldId="275"/>
            <ac:spMk id="3" creationId="{C3693F1A-1945-42B6-907E-254877C35409}"/>
          </ac:spMkLst>
        </pc:spChg>
      </pc:sldChg>
      <pc:sldChg chg="modSp">
        <pc:chgData name="Jennifer Purser" userId="bd11a77d4481240c" providerId="LiveId" clId="{B4A106CF-0C49-4034-911E-F50547D548BB}" dt="2018-04-11T13:32:47.191" v="468" actId="1037"/>
        <pc:sldMkLst>
          <pc:docMk/>
          <pc:sldMk cId="4030154591" sldId="277"/>
        </pc:sldMkLst>
        <pc:spChg chg="mod">
          <ac:chgData name="Jennifer Purser" userId="bd11a77d4481240c" providerId="LiveId" clId="{B4A106CF-0C49-4034-911E-F50547D548BB}" dt="2018-04-11T13:32:11.033" v="347" actId="20577"/>
          <ac:spMkLst>
            <pc:docMk/>
            <pc:sldMk cId="4030154591" sldId="277"/>
            <ac:spMk id="3" creationId="{F33AC5E4-2A3F-4F5E-98EC-3916006AE68C}"/>
          </ac:spMkLst>
        </pc:spChg>
        <pc:spChg chg="mod">
          <ac:chgData name="Jennifer Purser" userId="bd11a77d4481240c" providerId="LiveId" clId="{B4A106CF-0C49-4034-911E-F50547D548BB}" dt="2018-04-11T13:32:27.699" v="386" actId="1038"/>
          <ac:spMkLst>
            <pc:docMk/>
            <pc:sldMk cId="4030154591" sldId="277"/>
            <ac:spMk id="4" creationId="{8BFBFC24-C6CA-44D6-9483-924C6CB00FF7}"/>
          </ac:spMkLst>
        </pc:spChg>
        <pc:spChg chg="mod">
          <ac:chgData name="Jennifer Purser" userId="bd11a77d4481240c" providerId="LiveId" clId="{B4A106CF-0C49-4034-911E-F50547D548BB}" dt="2018-04-11T13:32:33.228" v="398" actId="1037"/>
          <ac:spMkLst>
            <pc:docMk/>
            <pc:sldMk cId="4030154591" sldId="277"/>
            <ac:spMk id="7" creationId="{3B39E9C8-7FFE-43C8-96DC-3FE140010154}"/>
          </ac:spMkLst>
        </pc:spChg>
        <pc:spChg chg="mod">
          <ac:chgData name="Jennifer Purser" userId="bd11a77d4481240c" providerId="LiveId" clId="{B4A106CF-0C49-4034-911E-F50547D548BB}" dt="2018-04-11T13:32:42.861" v="446" actId="1038"/>
          <ac:spMkLst>
            <pc:docMk/>
            <pc:sldMk cId="4030154591" sldId="277"/>
            <ac:spMk id="8" creationId="{35E1126C-90B6-4A6D-A435-7F6FEA6A4F6E}"/>
          </ac:spMkLst>
        </pc:spChg>
        <pc:spChg chg="mod">
          <ac:chgData name="Jennifer Purser" userId="bd11a77d4481240c" providerId="LiveId" clId="{B4A106CF-0C49-4034-911E-F50547D548BB}" dt="2018-04-11T13:32:47.191" v="468" actId="1037"/>
          <ac:spMkLst>
            <pc:docMk/>
            <pc:sldMk cId="4030154591" sldId="277"/>
            <ac:spMk id="9" creationId="{AB472C1F-A18C-48B5-8F7C-287211FE60E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9195BBC-F17A-45B4-BFA7-4FCDE00B95A0}" type="datetimeFigureOut">
              <a:rPr lang="en-US" smtClean="0"/>
              <a:t>4/10/2018</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451A8964-03B8-4EF6-AAB6-C47FC7A623AA}" type="slidenum">
              <a:rPr lang="en-US" smtClean="0"/>
              <a:t>‹#›</a:t>
            </a:fld>
            <a:endParaRPr lang="en-US"/>
          </a:p>
        </p:txBody>
      </p:sp>
    </p:spTree>
    <p:extLst>
      <p:ext uri="{BB962C8B-B14F-4D97-AF65-F5344CB8AC3E}">
        <p14:creationId xmlns:p14="http://schemas.microsoft.com/office/powerpoint/2010/main" val="3183576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unhcr.org/558193896.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7569" lvl="2">
              <a:spcBef>
                <a:spcPts val="103"/>
              </a:spcBef>
              <a:spcAft>
                <a:spcPts val="103"/>
              </a:spcAft>
            </a:pPr>
            <a:r>
              <a:rPr lang="en-US" i="1" dirty="0">
                <a:solidFill>
                  <a:srgbClr val="000090"/>
                </a:solidFill>
              </a:rPr>
              <a:t>Jen</a:t>
            </a:r>
          </a:p>
          <a:p>
            <a:pPr marL="1069830" lvl="2" indent="-352261">
              <a:spcBef>
                <a:spcPts val="103"/>
              </a:spcBef>
              <a:spcAft>
                <a:spcPts val="103"/>
              </a:spcAft>
              <a:buFont typeface="+mj-lt"/>
              <a:buAutoNum type="arabicPeriod"/>
            </a:pPr>
            <a:r>
              <a:rPr lang="en-US" i="1" dirty="0">
                <a:solidFill>
                  <a:srgbClr val="000090"/>
                </a:solidFill>
              </a:rPr>
              <a:t>Describe issue</a:t>
            </a:r>
          </a:p>
          <a:p>
            <a:pPr marL="1069830" lvl="2" indent="-352261">
              <a:spcBef>
                <a:spcPts val="103"/>
              </a:spcBef>
              <a:spcAft>
                <a:spcPts val="103"/>
              </a:spcAft>
              <a:buFont typeface="+mj-lt"/>
              <a:buAutoNum type="arabicPeriod"/>
            </a:pPr>
            <a:r>
              <a:rPr lang="en-US" i="1" dirty="0">
                <a:solidFill>
                  <a:srgbClr val="000090"/>
                </a:solidFill>
              </a:rPr>
              <a:t>Analyze U.S. historical/current role in dealing with this issue</a:t>
            </a:r>
          </a:p>
          <a:p>
            <a:pPr marL="1069830" lvl="2" indent="-352261">
              <a:spcBef>
                <a:spcPts val="103"/>
              </a:spcBef>
              <a:spcAft>
                <a:spcPts val="103"/>
              </a:spcAft>
              <a:buFont typeface="+mj-lt"/>
              <a:buAutoNum type="arabicPeriod"/>
            </a:pPr>
            <a:r>
              <a:rPr lang="en-US" i="1" dirty="0">
                <a:solidFill>
                  <a:srgbClr val="000090"/>
                </a:solidFill>
              </a:rPr>
              <a:t>Assess U.S. role </a:t>
            </a:r>
            <a:r>
              <a:rPr lang="mr-IN" i="1" dirty="0">
                <a:solidFill>
                  <a:srgbClr val="000090"/>
                </a:solidFill>
              </a:rPr>
              <a:t>…</a:t>
            </a:r>
            <a:r>
              <a:rPr lang="en-US" i="1" dirty="0">
                <a:solidFill>
                  <a:srgbClr val="000090"/>
                </a:solidFill>
              </a:rPr>
              <a:t> what IS vs. what SHOULD BE</a:t>
            </a:r>
            <a:endParaRPr lang="en-US" dirty="0"/>
          </a:p>
        </p:txBody>
      </p:sp>
      <p:sp>
        <p:nvSpPr>
          <p:cNvPr id="4" name="Slide Number Placeholder 3"/>
          <p:cNvSpPr>
            <a:spLocks noGrp="1"/>
          </p:cNvSpPr>
          <p:nvPr>
            <p:ph type="sldNum" sz="quarter" idx="10"/>
          </p:nvPr>
        </p:nvSpPr>
        <p:spPr/>
        <p:txBody>
          <a:bodyPr/>
          <a:lstStyle/>
          <a:p>
            <a:fld id="{451A8964-03B8-4EF6-AAB6-C47FC7A623AA}" type="slidenum">
              <a:rPr lang="en-US" smtClean="0"/>
              <a:t>1</a:t>
            </a:fld>
            <a:endParaRPr lang="en-US"/>
          </a:p>
        </p:txBody>
      </p:sp>
    </p:spTree>
    <p:extLst>
      <p:ext uri="{BB962C8B-B14F-4D97-AF65-F5344CB8AC3E}">
        <p14:creationId xmlns:p14="http://schemas.microsoft.com/office/powerpoint/2010/main" val="1608664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10"/>
          </p:nvPr>
        </p:nvSpPr>
        <p:spPr/>
        <p:txBody>
          <a:bodyPr/>
          <a:lstStyle/>
          <a:p>
            <a:fld id="{451A8964-03B8-4EF6-AAB6-C47FC7A623AA}" type="slidenum">
              <a:rPr lang="en-US" smtClean="0"/>
              <a:t>10</a:t>
            </a:fld>
            <a:endParaRPr lang="en-US"/>
          </a:p>
        </p:txBody>
      </p:sp>
    </p:spTree>
    <p:extLst>
      <p:ext uri="{BB962C8B-B14F-4D97-AF65-F5344CB8AC3E}">
        <p14:creationId xmlns:p14="http://schemas.microsoft.com/office/powerpoint/2010/main" val="1395174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Liz</a:t>
            </a:r>
          </a:p>
          <a:p>
            <a:r>
              <a:rPr lang="en-US" sz="1100" dirty="0"/>
              <a:t>The most famous immigrant: </a:t>
            </a:r>
          </a:p>
          <a:p>
            <a:endParaRPr lang="en-US" sz="1100" dirty="0"/>
          </a:p>
          <a:p>
            <a:r>
              <a:rPr lang="en-US" sz="1100" dirty="0"/>
              <a:t>Of course, the Statue of Liberty was itself an immigrant. It was designed and cast in copper in France over the span of a decade, from 1876 to 1884, as an intended gift from the French government to the United States. But the statue then had to wait in France for several months until the Americans had done enough work on its pedestal. It was then shipped to the United States in 350 separate pieces, housed in 214 crates, to be assembled by American workers once it arrived.</a:t>
            </a:r>
          </a:p>
        </p:txBody>
      </p:sp>
      <p:sp>
        <p:nvSpPr>
          <p:cNvPr id="4" name="Slide Number Placeholder 3"/>
          <p:cNvSpPr>
            <a:spLocks noGrp="1"/>
          </p:cNvSpPr>
          <p:nvPr>
            <p:ph type="sldNum" sz="quarter" idx="10"/>
          </p:nvPr>
        </p:nvSpPr>
        <p:spPr/>
        <p:txBody>
          <a:bodyPr/>
          <a:lstStyle/>
          <a:p>
            <a:fld id="{451A8964-03B8-4EF6-AAB6-C47FC7A623AA}" type="slidenum">
              <a:rPr lang="en-US" smtClean="0"/>
              <a:t>11</a:t>
            </a:fld>
            <a:endParaRPr lang="en-US"/>
          </a:p>
        </p:txBody>
      </p:sp>
    </p:spTree>
    <p:extLst>
      <p:ext uri="{BB962C8B-B14F-4D97-AF65-F5344CB8AC3E}">
        <p14:creationId xmlns:p14="http://schemas.microsoft.com/office/powerpoint/2010/main" val="1180459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Liz</a:t>
            </a:r>
          </a:p>
          <a:p>
            <a:r>
              <a:rPr lang="en-US" sz="1100" dirty="0"/>
              <a:t>Interesting the “bible belt” area that call’s itself ethnically American</a:t>
            </a:r>
          </a:p>
          <a:p>
            <a:r>
              <a:rPr lang="en-US" sz="1100" dirty="0"/>
              <a:t>Now, 18 years later, many immigrants from Middle East, Northern Africa, South East Asia, India, and South America as well</a:t>
            </a:r>
          </a:p>
          <a:p>
            <a:r>
              <a:rPr lang="en-US" sz="1100" dirty="0"/>
              <a:t>Contrary to popular perception, since 9/11 only three individuals in the US have been arrested for planning terrorist activities</a:t>
            </a:r>
          </a:p>
          <a:p>
            <a:r>
              <a:rPr lang="en-US" sz="1100" dirty="0"/>
              <a:t>In 2015 the US admitted the most permanent immigrants in the world (US News and World Reports)</a:t>
            </a:r>
          </a:p>
          <a:p>
            <a:r>
              <a:rPr lang="en-US" sz="1100" dirty="0"/>
              <a:t>US resettlement program is the largest in the world according to UN refugee agency…but that trend appears to be starting to change…</a:t>
            </a:r>
          </a:p>
          <a:p>
            <a:endParaRPr lang="en-US" sz="1100" dirty="0"/>
          </a:p>
        </p:txBody>
      </p:sp>
      <p:sp>
        <p:nvSpPr>
          <p:cNvPr id="4" name="Slide Number Placeholder 3"/>
          <p:cNvSpPr>
            <a:spLocks noGrp="1"/>
          </p:cNvSpPr>
          <p:nvPr>
            <p:ph type="sldNum" sz="quarter" idx="10"/>
          </p:nvPr>
        </p:nvSpPr>
        <p:spPr/>
        <p:txBody>
          <a:bodyPr/>
          <a:lstStyle/>
          <a:p>
            <a:fld id="{451A8964-03B8-4EF6-AAB6-C47FC7A623AA}" type="slidenum">
              <a:rPr lang="en-US" smtClean="0"/>
              <a:t>12</a:t>
            </a:fld>
            <a:endParaRPr lang="en-US"/>
          </a:p>
        </p:txBody>
      </p:sp>
    </p:spTree>
    <p:extLst>
      <p:ext uri="{BB962C8B-B14F-4D97-AF65-F5344CB8AC3E}">
        <p14:creationId xmlns:p14="http://schemas.microsoft.com/office/powerpoint/2010/main" val="2609449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Liz</a:t>
            </a:r>
          </a:p>
          <a:p>
            <a:r>
              <a:rPr lang="en-US" sz="1000" b="1" dirty="0"/>
              <a:t>Executive Order 13767</a:t>
            </a:r>
            <a:r>
              <a:rPr lang="en-US" sz="1000" dirty="0"/>
              <a:t>, titled Border Security and Immigration Enforcement Improvements, is an executive order issued by United States President Donald Trump on January 25, 2017. The order directs a wall to be built along the Mexico–United States border. In September 2017, the U.S. federal government announced that prototypes of the wall are under construction. Construction began on February 22, 2018, with 2 miles replacing the old border wall.</a:t>
            </a:r>
          </a:p>
          <a:p>
            <a:r>
              <a:rPr lang="en-US" sz="1000" b="1" dirty="0"/>
              <a:t>Executive Order 13768 </a:t>
            </a:r>
            <a:r>
              <a:rPr lang="en-US" sz="1000" dirty="0"/>
              <a:t>titled Enhancing Public Safety in the Interior of the United States was signed by U.S. President Donald Trump on January 25, 2017.[1][2] The order stated that "sanctuary jurisdictions" including "sanctuary cities" who refused to comply with immigration enforcement measures would not be "eligible to receive Federal grants, except as deemed necessary for law enforcement purposes" by the U.S. Attorney General or Secretary of Homeland Security.</a:t>
            </a:r>
          </a:p>
          <a:p>
            <a:r>
              <a:rPr lang="en-US" sz="1000" b="1" dirty="0"/>
              <a:t>13769</a:t>
            </a:r>
            <a:r>
              <a:rPr lang="en-US" sz="1000" dirty="0"/>
              <a:t>: lowered the number of refugees to be admitted into the United States in 2017 to 50,000, suspended the U.S. Refugee Admissions Program (USRAP) for 120 days, suspended the entry of Syrian refugees indefinitely, directed some cabinet secretaries to suspend entry of those whose countries do not meet adjudication standards under U.S. immigration law for 90 days, and included exceptions on a case-by-case basis. Homeland Security lists these countries as Iran, Iraq, Libya, Somalia, Sudan, Syria, and Yemen.[2] More than 700 travelers were detained, and up to 60,000 visas were "provisionally revoked"</a:t>
            </a:r>
          </a:p>
          <a:p>
            <a:r>
              <a:rPr lang="en-US" sz="1000" b="1" dirty="0"/>
              <a:t>13780</a:t>
            </a:r>
            <a:r>
              <a:rPr lang="en-US" sz="1000" dirty="0"/>
              <a:t>: Trump called the new order a "watered down, politically correct version" of the prior EO.</a:t>
            </a:r>
          </a:p>
          <a:p>
            <a:pPr defTabSz="939363">
              <a:defRPr/>
            </a:pPr>
            <a:r>
              <a:rPr lang="en-US" sz="1000" b="1" dirty="0"/>
              <a:t>13802</a:t>
            </a:r>
            <a:r>
              <a:rPr lang="en-US" sz="1000" dirty="0"/>
              <a:t>: Amendment of Executive Order 13597: Removed “ensure that 80 percent of nonimmigrant visa applicants are interviewed within 3 weeks of receipt of application,” recognizing that resource and security considerations and the need to ensure provision of consular services to U.S. citizens may dictate specific exceptions;</a:t>
            </a:r>
          </a:p>
        </p:txBody>
      </p:sp>
      <p:sp>
        <p:nvSpPr>
          <p:cNvPr id="4" name="Slide Number Placeholder 3"/>
          <p:cNvSpPr>
            <a:spLocks noGrp="1"/>
          </p:cNvSpPr>
          <p:nvPr>
            <p:ph type="sldNum" sz="quarter" idx="10"/>
          </p:nvPr>
        </p:nvSpPr>
        <p:spPr/>
        <p:txBody>
          <a:bodyPr/>
          <a:lstStyle/>
          <a:p>
            <a:fld id="{451A8964-03B8-4EF6-AAB6-C47FC7A623AA}" type="slidenum">
              <a:rPr lang="en-US" smtClean="0"/>
              <a:t>13</a:t>
            </a:fld>
            <a:endParaRPr lang="en-US"/>
          </a:p>
        </p:txBody>
      </p:sp>
    </p:spTree>
    <p:extLst>
      <p:ext uri="{BB962C8B-B14F-4D97-AF65-F5344CB8AC3E}">
        <p14:creationId xmlns:p14="http://schemas.microsoft.com/office/powerpoint/2010/main" val="3734603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Liz</a:t>
            </a:r>
          </a:p>
          <a:p>
            <a:endParaRPr lang="en-US" sz="1100" dirty="0"/>
          </a:p>
          <a:p>
            <a:r>
              <a:rPr lang="en-US" sz="1100" dirty="0"/>
              <a:t>Commerce department will add a question about citizenship to the 2020 census</a:t>
            </a:r>
          </a:p>
          <a:p>
            <a:r>
              <a:rPr lang="en-US" sz="1100" dirty="0"/>
              <a:t>Attorney General Jeff Sessions reopened an immigration court precedent that he himself can singlehandedly overrule looking at whether the government need to pause deportation proceedings until an immigrant is done pursuing legitimate claims to stay in the US. Can deport before citizenship defense is complete</a:t>
            </a:r>
          </a:p>
          <a:p>
            <a:r>
              <a:rPr lang="en-US" sz="1100" dirty="0"/>
              <a:t>Trump decided not to extend work permits and protections for 840 Liberians who have been working in the US for decades</a:t>
            </a:r>
          </a:p>
          <a:p>
            <a:r>
              <a:rPr lang="en-US" sz="1100" dirty="0"/>
              <a:t>Previous president had extended the permits on humanitarian grounds </a:t>
            </a:r>
          </a:p>
          <a:p>
            <a:r>
              <a:rPr lang="en-US" sz="1100" dirty="0"/>
              <a:t>National Guard (military resources) sending to border wall with Mexico, even though Congress has rejected his request for funds and authority to do so</a:t>
            </a:r>
          </a:p>
        </p:txBody>
      </p:sp>
      <p:sp>
        <p:nvSpPr>
          <p:cNvPr id="4" name="Slide Number Placeholder 3"/>
          <p:cNvSpPr>
            <a:spLocks noGrp="1"/>
          </p:cNvSpPr>
          <p:nvPr>
            <p:ph type="sldNum" sz="quarter" idx="10"/>
          </p:nvPr>
        </p:nvSpPr>
        <p:spPr/>
        <p:txBody>
          <a:bodyPr/>
          <a:lstStyle/>
          <a:p>
            <a:fld id="{451A8964-03B8-4EF6-AAB6-C47FC7A623AA}" type="slidenum">
              <a:rPr lang="en-US" smtClean="0"/>
              <a:t>14</a:t>
            </a:fld>
            <a:endParaRPr lang="en-US"/>
          </a:p>
        </p:txBody>
      </p:sp>
    </p:spTree>
    <p:extLst>
      <p:ext uri="{BB962C8B-B14F-4D97-AF65-F5344CB8AC3E}">
        <p14:creationId xmlns:p14="http://schemas.microsoft.com/office/powerpoint/2010/main" val="2905306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10"/>
          </p:nvPr>
        </p:nvSpPr>
        <p:spPr/>
        <p:txBody>
          <a:bodyPr/>
          <a:lstStyle/>
          <a:p>
            <a:fld id="{451A8964-03B8-4EF6-AAB6-C47FC7A623AA}" type="slidenum">
              <a:rPr lang="en-US" smtClean="0"/>
              <a:t>15</a:t>
            </a:fld>
            <a:endParaRPr lang="en-US"/>
          </a:p>
        </p:txBody>
      </p:sp>
    </p:spTree>
    <p:extLst>
      <p:ext uri="{BB962C8B-B14F-4D97-AF65-F5344CB8AC3E}">
        <p14:creationId xmlns:p14="http://schemas.microsoft.com/office/powerpoint/2010/main" val="3287105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10"/>
          </p:nvPr>
        </p:nvSpPr>
        <p:spPr/>
        <p:txBody>
          <a:bodyPr/>
          <a:lstStyle/>
          <a:p>
            <a:fld id="{451A8964-03B8-4EF6-AAB6-C47FC7A623AA}" type="slidenum">
              <a:rPr lang="en-US" smtClean="0"/>
              <a:t>16</a:t>
            </a:fld>
            <a:endParaRPr lang="en-US"/>
          </a:p>
        </p:txBody>
      </p:sp>
    </p:spTree>
    <p:extLst>
      <p:ext uri="{BB962C8B-B14F-4D97-AF65-F5344CB8AC3E}">
        <p14:creationId xmlns:p14="http://schemas.microsoft.com/office/powerpoint/2010/main" val="1616302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a:p>
            <a:endParaRPr lang="en-US" dirty="0"/>
          </a:p>
          <a:p>
            <a:r>
              <a:rPr lang="en-US" dirty="0"/>
              <a:t>Reverse Executive Orders and migration policy limits</a:t>
            </a:r>
          </a:p>
          <a:p>
            <a:r>
              <a:rPr lang="en-US" dirty="0"/>
              <a:t>Invest in migrant education</a:t>
            </a:r>
          </a:p>
          <a:p>
            <a:r>
              <a:rPr lang="en-US" dirty="0"/>
              <a:t>Establish some path to citizenship for those already in the United States </a:t>
            </a:r>
          </a:p>
          <a:p>
            <a:r>
              <a:rPr lang="en-US" dirty="0"/>
              <a:t>Perhaps we have some incentive program for businesses and migrants to move into less-inhabited areas (such as previous policy with movement to Alaska) to protect against urban sprawl</a:t>
            </a:r>
          </a:p>
          <a:p>
            <a:r>
              <a:rPr lang="en-US" dirty="0"/>
              <a:t>Lead by example and by influence: other developed and even developing countries must also play an increasing and positive role in support to migrants</a:t>
            </a:r>
          </a:p>
          <a:p>
            <a:r>
              <a:rPr lang="en-US" dirty="0"/>
              <a:t>Most migration happens among poorly developed and developing countries, developed/better off countries have a responsibility to act </a:t>
            </a:r>
          </a:p>
          <a:p>
            <a:r>
              <a:rPr lang="en-US" dirty="0"/>
              <a:t>Ten countries, account for only 2.5% of global economy, host more that half of world’s refugees: Jordan, Turkey, Pakistan, Lebanon, and Iran are top five (no western democracies are even in the top ten) (Amnesty international)</a:t>
            </a:r>
          </a:p>
          <a:p>
            <a:endParaRPr lang="en-US" dirty="0"/>
          </a:p>
        </p:txBody>
      </p:sp>
      <p:sp>
        <p:nvSpPr>
          <p:cNvPr id="4" name="Slide Number Placeholder 3"/>
          <p:cNvSpPr>
            <a:spLocks noGrp="1"/>
          </p:cNvSpPr>
          <p:nvPr>
            <p:ph type="sldNum" sz="quarter" idx="10"/>
          </p:nvPr>
        </p:nvSpPr>
        <p:spPr/>
        <p:txBody>
          <a:bodyPr/>
          <a:lstStyle/>
          <a:p>
            <a:fld id="{451A8964-03B8-4EF6-AAB6-C47FC7A623AA}" type="slidenum">
              <a:rPr lang="en-US" smtClean="0"/>
              <a:t>17</a:t>
            </a:fld>
            <a:endParaRPr lang="en-US"/>
          </a:p>
        </p:txBody>
      </p:sp>
    </p:spTree>
    <p:extLst>
      <p:ext uri="{BB962C8B-B14F-4D97-AF65-F5344CB8AC3E}">
        <p14:creationId xmlns:p14="http://schemas.microsoft.com/office/powerpoint/2010/main" val="4131930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451A8964-03B8-4EF6-AAB6-C47FC7A623AA}" type="slidenum">
              <a:rPr lang="en-US" smtClean="0"/>
              <a:t>18</a:t>
            </a:fld>
            <a:endParaRPr lang="en-US"/>
          </a:p>
        </p:txBody>
      </p:sp>
    </p:spTree>
    <p:extLst>
      <p:ext uri="{BB962C8B-B14F-4D97-AF65-F5344CB8AC3E}">
        <p14:creationId xmlns:p14="http://schemas.microsoft.com/office/powerpoint/2010/main" val="70079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10"/>
          </p:nvPr>
        </p:nvSpPr>
        <p:spPr/>
        <p:txBody>
          <a:bodyPr/>
          <a:lstStyle/>
          <a:p>
            <a:fld id="{451A8964-03B8-4EF6-AAB6-C47FC7A623AA}" type="slidenum">
              <a:rPr lang="en-US" smtClean="0"/>
              <a:t>2</a:t>
            </a:fld>
            <a:endParaRPr lang="en-US"/>
          </a:p>
        </p:txBody>
      </p:sp>
    </p:spTree>
    <p:extLst>
      <p:ext uri="{BB962C8B-B14F-4D97-AF65-F5344CB8AC3E}">
        <p14:creationId xmlns:p14="http://schemas.microsoft.com/office/powerpoint/2010/main" val="270772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10"/>
          </p:nvPr>
        </p:nvSpPr>
        <p:spPr/>
        <p:txBody>
          <a:bodyPr/>
          <a:lstStyle/>
          <a:p>
            <a:fld id="{451A8964-03B8-4EF6-AAB6-C47FC7A623AA}" type="slidenum">
              <a:rPr lang="en-US" smtClean="0"/>
              <a:t>3</a:t>
            </a:fld>
            <a:endParaRPr lang="en-US"/>
          </a:p>
        </p:txBody>
      </p:sp>
    </p:spTree>
    <p:extLst>
      <p:ext uri="{BB962C8B-B14F-4D97-AF65-F5344CB8AC3E}">
        <p14:creationId xmlns:p14="http://schemas.microsoft.com/office/powerpoint/2010/main" val="385987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Jen</a:t>
            </a:r>
          </a:p>
          <a:p>
            <a:r>
              <a:rPr lang="en-US" b="1" dirty="0"/>
              <a:t>migration is a natural human (AND ANIMAL!) phenomenon</a:t>
            </a:r>
            <a:endParaRPr lang="en-US" dirty="0"/>
          </a:p>
          <a:p>
            <a:r>
              <a:rPr lang="en-US" dirty="0"/>
              <a:t>MIGRATION has been a part of human life from our existence</a:t>
            </a:r>
          </a:p>
          <a:p>
            <a:r>
              <a:rPr lang="en-US" dirty="0"/>
              <a:t>Movement from </a:t>
            </a:r>
            <a:r>
              <a:rPr lang="en-US" dirty="0">
                <a:solidFill>
                  <a:schemeClr val="accent1">
                    <a:lumMod val="60000"/>
                    <a:lumOff val="40000"/>
                  </a:schemeClr>
                </a:solidFill>
              </a:rPr>
              <a:t>poorer</a:t>
            </a:r>
            <a:r>
              <a:rPr lang="en-US" dirty="0"/>
              <a:t> conditions to </a:t>
            </a:r>
            <a:r>
              <a:rPr lang="en-US" dirty="0">
                <a:solidFill>
                  <a:schemeClr val="accent1">
                    <a:lumMod val="60000"/>
                    <a:lumOff val="40000"/>
                  </a:schemeClr>
                </a:solidFill>
              </a:rPr>
              <a:t>better</a:t>
            </a:r>
            <a:r>
              <a:rPr lang="en-US" dirty="0"/>
              <a:t> conditions</a:t>
            </a:r>
          </a:p>
          <a:p>
            <a:pPr lvl="2"/>
            <a:r>
              <a:rPr lang="en-US" sz="1100" dirty="0"/>
              <a:t>Climate, food/water shortage, war, etc.  </a:t>
            </a:r>
          </a:p>
          <a:p>
            <a:r>
              <a:rPr lang="en-US" dirty="0"/>
              <a:t>Initial migration: a result of climate changes (rapid cooling)</a:t>
            </a:r>
          </a:p>
          <a:p>
            <a:pPr lvl="2"/>
            <a:r>
              <a:rPr lang="en-US" sz="1100" dirty="0"/>
              <a:t>Reduced human pop to only 10,000</a:t>
            </a:r>
          </a:p>
          <a:p>
            <a:pPr lvl="2"/>
            <a:r>
              <a:rPr lang="en-US" sz="1100" dirty="0"/>
              <a:t>Human species survived only because of migration</a:t>
            </a:r>
          </a:p>
          <a:p>
            <a:r>
              <a:rPr lang="en-US" dirty="0"/>
              <a:t>Glacial period 15,000 years ago</a:t>
            </a:r>
          </a:p>
          <a:p>
            <a:pPr lvl="2"/>
            <a:r>
              <a:rPr lang="en-US" sz="1100" dirty="0"/>
              <a:t>Ocean levels dropped 300 feet</a:t>
            </a:r>
          </a:p>
          <a:p>
            <a:pPr lvl="2"/>
            <a:r>
              <a:rPr lang="en-US" sz="1100" dirty="0"/>
              <a:t>Land bridge exposed to the Americas </a:t>
            </a:r>
          </a:p>
          <a:p>
            <a:endParaRPr lang="en-US" sz="700" dirty="0"/>
          </a:p>
        </p:txBody>
      </p:sp>
      <p:sp>
        <p:nvSpPr>
          <p:cNvPr id="4" name="Slide Number Placeholder 3"/>
          <p:cNvSpPr>
            <a:spLocks noGrp="1"/>
          </p:cNvSpPr>
          <p:nvPr>
            <p:ph type="sldNum" sz="quarter" idx="10"/>
          </p:nvPr>
        </p:nvSpPr>
        <p:spPr/>
        <p:txBody>
          <a:bodyPr/>
          <a:lstStyle/>
          <a:p>
            <a:fld id="{451A8964-03B8-4EF6-AAB6-C47FC7A623AA}" type="slidenum">
              <a:rPr lang="en-US" smtClean="0"/>
              <a:t>4</a:t>
            </a:fld>
            <a:endParaRPr lang="en-US"/>
          </a:p>
        </p:txBody>
      </p:sp>
    </p:spTree>
    <p:extLst>
      <p:ext uri="{BB962C8B-B14F-4D97-AF65-F5344CB8AC3E}">
        <p14:creationId xmlns:p14="http://schemas.microsoft.com/office/powerpoint/2010/main" val="1839294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100" dirty="0"/>
              <a:t>Jen</a:t>
            </a:r>
          </a:p>
          <a:p>
            <a:pPr fontAlgn="base"/>
            <a:r>
              <a:rPr lang="en-US" sz="1100" dirty="0"/>
              <a:t>It is clear that immigration can be beneficial for migrants, but only if their rights are protected properly. It can also be economically beneficial for both countries of origin and host countries; however, with present economic and trading structures it is the rich and powerful countries that benefit most. Migration brings social and cultural pressures that need to be taken into account in planning for future services.</a:t>
            </a:r>
          </a:p>
          <a:p>
            <a:pPr fontAlgn="base"/>
            <a:r>
              <a:rPr lang="en-US" sz="1100" dirty="0"/>
              <a:t>Migration also has the potential for bringing peoples together culturally but friction occurs if efforts are not made to dispel the myths held by local people. It is also essential to provide good information about the local way of life to newcomers and ensure opportunities for people to mix and integrate.</a:t>
            </a:r>
          </a:p>
          <a:p>
            <a:pPr fontAlgn="base"/>
            <a:r>
              <a:rPr lang="en-US" sz="1100" dirty="0"/>
              <a:t>Where the economic preconditions exist, migration is inevitable. When people try to prevent immigration it just goes underground.</a:t>
            </a:r>
          </a:p>
          <a:p>
            <a:endParaRPr lang="en-US" sz="1100" dirty="0"/>
          </a:p>
        </p:txBody>
      </p:sp>
      <p:sp>
        <p:nvSpPr>
          <p:cNvPr id="4" name="Slide Number Placeholder 3"/>
          <p:cNvSpPr>
            <a:spLocks noGrp="1"/>
          </p:cNvSpPr>
          <p:nvPr>
            <p:ph type="sldNum" sz="quarter" idx="10"/>
          </p:nvPr>
        </p:nvSpPr>
        <p:spPr/>
        <p:txBody>
          <a:bodyPr/>
          <a:lstStyle/>
          <a:p>
            <a:fld id="{451A8964-03B8-4EF6-AAB6-C47FC7A623AA}" type="slidenum">
              <a:rPr lang="en-US" smtClean="0"/>
              <a:t>5</a:t>
            </a:fld>
            <a:endParaRPr lang="en-US"/>
          </a:p>
        </p:txBody>
      </p:sp>
    </p:spTree>
    <p:extLst>
      <p:ext uri="{BB962C8B-B14F-4D97-AF65-F5344CB8AC3E}">
        <p14:creationId xmlns:p14="http://schemas.microsoft.com/office/powerpoint/2010/main" val="3340762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Jen</a:t>
            </a:r>
          </a:p>
          <a:p>
            <a:r>
              <a:rPr lang="en-US" sz="1100" dirty="0"/>
              <a:t>Between 2010 and 2015, North America, Oceana, and Europe had a </a:t>
            </a:r>
            <a:r>
              <a:rPr lang="en-US" sz="1100" i="1" u="sng" dirty="0"/>
              <a:t>net inflow </a:t>
            </a:r>
            <a:r>
              <a:rPr lang="en-US" sz="1100" dirty="0"/>
              <a:t>of over 2 million immigrants per year. The United States had the highest net and per capita rates of immigration of any country. </a:t>
            </a:r>
          </a:p>
          <a:p>
            <a:endParaRPr lang="en-US" sz="1100" dirty="0"/>
          </a:p>
          <a:p>
            <a:r>
              <a:rPr lang="en-US" sz="1100" dirty="0"/>
              <a:t>The UN assess international migration to be a positive force for the economic and social development of the world. </a:t>
            </a:r>
          </a:p>
          <a:p>
            <a:endParaRPr lang="en-US" sz="1100" dirty="0"/>
          </a:p>
          <a:p>
            <a:r>
              <a:rPr lang="en-US" sz="1100" dirty="0"/>
              <a:t>19.8 percent of the world's international migrants live in the United States.</a:t>
            </a:r>
          </a:p>
        </p:txBody>
      </p:sp>
      <p:sp>
        <p:nvSpPr>
          <p:cNvPr id="4" name="Slide Number Placeholder 3"/>
          <p:cNvSpPr>
            <a:spLocks noGrp="1"/>
          </p:cNvSpPr>
          <p:nvPr>
            <p:ph type="sldNum" sz="quarter" idx="10"/>
          </p:nvPr>
        </p:nvSpPr>
        <p:spPr/>
        <p:txBody>
          <a:bodyPr/>
          <a:lstStyle/>
          <a:p>
            <a:fld id="{451A8964-03B8-4EF6-AAB6-C47FC7A623AA}" type="slidenum">
              <a:rPr lang="en-US" smtClean="0"/>
              <a:t>6</a:t>
            </a:fld>
            <a:endParaRPr lang="en-US"/>
          </a:p>
        </p:txBody>
      </p:sp>
    </p:spTree>
    <p:extLst>
      <p:ext uri="{BB962C8B-B14F-4D97-AF65-F5344CB8AC3E}">
        <p14:creationId xmlns:p14="http://schemas.microsoft.com/office/powerpoint/2010/main" val="238662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Jen</a:t>
            </a:r>
          </a:p>
          <a:p>
            <a:endParaRPr lang="en-US" sz="1100" dirty="0"/>
          </a:p>
          <a:p>
            <a:r>
              <a:rPr lang="en-US" sz="1100" dirty="0"/>
              <a:t>Last year saw the highest levels of global forced displacement on record—59.5 million individuals left their homes in 2014 due to “persecution, conflict, generalized violence, or human rights violations” </a:t>
            </a:r>
            <a:r>
              <a:rPr lang="en-US" sz="1100" dirty="0">
                <a:hlinkClick r:id="rId3"/>
              </a:rPr>
              <a:t>according to the United Nations</a:t>
            </a:r>
            <a:r>
              <a:rPr lang="en-US" sz="1100" dirty="0"/>
              <a:t>. That's 8.3 million more people than the year before.</a:t>
            </a:r>
          </a:p>
          <a:p>
            <a:endParaRPr lang="en-US" sz="1100" dirty="0"/>
          </a:p>
          <a:p>
            <a:r>
              <a:rPr lang="en-US" sz="1100" dirty="0"/>
              <a:t>Movement to cities</a:t>
            </a:r>
          </a:p>
        </p:txBody>
      </p:sp>
      <p:sp>
        <p:nvSpPr>
          <p:cNvPr id="4" name="Slide Number Placeholder 3"/>
          <p:cNvSpPr>
            <a:spLocks noGrp="1"/>
          </p:cNvSpPr>
          <p:nvPr>
            <p:ph type="sldNum" sz="quarter" idx="10"/>
          </p:nvPr>
        </p:nvSpPr>
        <p:spPr/>
        <p:txBody>
          <a:bodyPr/>
          <a:lstStyle/>
          <a:p>
            <a:fld id="{451A8964-03B8-4EF6-AAB6-C47FC7A623AA}" type="slidenum">
              <a:rPr lang="en-US" smtClean="0"/>
              <a:t>7</a:t>
            </a:fld>
            <a:endParaRPr lang="en-US"/>
          </a:p>
        </p:txBody>
      </p:sp>
    </p:spTree>
    <p:extLst>
      <p:ext uri="{BB962C8B-B14F-4D97-AF65-F5344CB8AC3E}">
        <p14:creationId xmlns:p14="http://schemas.microsoft.com/office/powerpoint/2010/main" val="1156471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Liz Positives: </a:t>
            </a:r>
            <a:r>
              <a:rPr lang="en-US" sz="1100" dirty="0"/>
              <a:t>Job vacancies and skills gaps can be filled.</a:t>
            </a:r>
          </a:p>
          <a:p>
            <a:r>
              <a:rPr lang="en-US" sz="1100" dirty="0"/>
              <a:t>Economic growth can be sustained…companies can expand domestically rather than outsourcing labor (potentially better for company and country)….several recent instances (including 2004-2008 economic boom) are in large part because of migrant labor </a:t>
            </a:r>
          </a:p>
          <a:p>
            <a:r>
              <a:rPr lang="en-US" sz="1100" dirty="0"/>
              <a:t>Services to an ageing population can be maintained when there are insufficient young people locally.</a:t>
            </a:r>
          </a:p>
          <a:p>
            <a:r>
              <a:rPr lang="en-US" sz="1100" dirty="0"/>
              <a:t>The pension gap can be filled by the contributions of new young workers and they also pay taxes.</a:t>
            </a:r>
          </a:p>
          <a:p>
            <a:r>
              <a:rPr lang="en-US" sz="1100" dirty="0"/>
              <a:t>Immigrants bring energy and innovation.</a:t>
            </a:r>
          </a:p>
          <a:p>
            <a:r>
              <a:rPr lang="en-US" sz="1100" dirty="0"/>
              <a:t>Host countries are enriched by cultural diversity.</a:t>
            </a:r>
          </a:p>
          <a:p>
            <a:r>
              <a:rPr lang="en-US" sz="1100" dirty="0"/>
              <a:t>Failing schools (and those with falling numbers) can be transformed.</a:t>
            </a:r>
          </a:p>
          <a:p>
            <a:r>
              <a:rPr lang="en-US" sz="1100" b="1" dirty="0"/>
              <a:t>Negatives </a:t>
            </a:r>
            <a:r>
              <a:rPr lang="en-US" sz="1100" dirty="0"/>
              <a:t>Depression of wages may occur but this seems to be temporary.</a:t>
            </a:r>
          </a:p>
          <a:p>
            <a:r>
              <a:rPr lang="en-US" sz="1100" dirty="0"/>
              <a:t>Having workers willing to work for relatively low pay may allow employers to ignore productivity, training and innovation.</a:t>
            </a:r>
          </a:p>
          <a:p>
            <a:r>
              <a:rPr lang="en-US" sz="1100" dirty="0"/>
              <a:t>Migrants may be exploited.</a:t>
            </a:r>
          </a:p>
          <a:p>
            <a:r>
              <a:rPr lang="en-US" sz="1100" dirty="0"/>
              <a:t>Increases in population can put pressure on public services.</a:t>
            </a:r>
          </a:p>
          <a:p>
            <a:r>
              <a:rPr lang="en-US" sz="1100" dirty="0"/>
              <a:t>Unemployment may rise if there are unrestricted numbers of incomers.</a:t>
            </a:r>
          </a:p>
          <a:p>
            <a:r>
              <a:rPr lang="en-US" sz="1100" dirty="0"/>
              <a:t>There may be integration difficulties and friction with local people.</a:t>
            </a:r>
          </a:p>
          <a:p>
            <a:r>
              <a:rPr lang="en-US" sz="1100" dirty="0"/>
              <a:t>Large movements of people lead to more security monitoring.</a:t>
            </a:r>
          </a:p>
          <a:p>
            <a:r>
              <a:rPr lang="en-US" sz="1100" dirty="0"/>
              <a:t>Ease of movement may facilitate organized crime and people trafficking.</a:t>
            </a:r>
          </a:p>
          <a:p>
            <a:r>
              <a:rPr lang="en-US" sz="1100" dirty="0"/>
              <a:t>***Often, the perceived negatives far outweigh the FACTUAL negatives</a:t>
            </a:r>
          </a:p>
        </p:txBody>
      </p:sp>
      <p:sp>
        <p:nvSpPr>
          <p:cNvPr id="4" name="Slide Number Placeholder 3"/>
          <p:cNvSpPr>
            <a:spLocks noGrp="1"/>
          </p:cNvSpPr>
          <p:nvPr>
            <p:ph type="sldNum" sz="quarter" idx="10"/>
          </p:nvPr>
        </p:nvSpPr>
        <p:spPr/>
        <p:txBody>
          <a:bodyPr/>
          <a:lstStyle/>
          <a:p>
            <a:fld id="{451A8964-03B8-4EF6-AAB6-C47FC7A623AA}" type="slidenum">
              <a:rPr lang="en-US" smtClean="0"/>
              <a:t>8</a:t>
            </a:fld>
            <a:endParaRPr lang="en-US"/>
          </a:p>
        </p:txBody>
      </p:sp>
    </p:spTree>
    <p:extLst>
      <p:ext uri="{BB962C8B-B14F-4D97-AF65-F5344CB8AC3E}">
        <p14:creationId xmlns:p14="http://schemas.microsoft.com/office/powerpoint/2010/main" val="2385137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100" b="1" dirty="0"/>
              <a:t>Liz</a:t>
            </a:r>
          </a:p>
          <a:p>
            <a:pPr fontAlgn="base"/>
            <a:r>
              <a:rPr lang="en-US" sz="1100" b="1" dirty="0"/>
              <a:t>Positive</a:t>
            </a:r>
            <a:br>
              <a:rPr lang="en-US" sz="1100" dirty="0"/>
            </a:br>
            <a:r>
              <a:rPr lang="en-US" sz="1100" dirty="0"/>
              <a:t>Developing countries benefit from remittances (payments sent home by migrants) that now often outstrip foreign aid.</a:t>
            </a:r>
            <a:br>
              <a:rPr lang="en-US" sz="1100" dirty="0"/>
            </a:br>
            <a:r>
              <a:rPr lang="en-US" sz="1100" dirty="0"/>
              <a:t>Unemployment is reduced and young migrants enhance their life prospects.</a:t>
            </a:r>
            <a:br>
              <a:rPr lang="en-US" sz="1100" dirty="0"/>
            </a:br>
            <a:r>
              <a:rPr lang="en-US" sz="1100" dirty="0"/>
              <a:t>Returning migrants bring savings, skills and international contacts.</a:t>
            </a:r>
          </a:p>
          <a:p>
            <a:pPr fontAlgn="base"/>
            <a:r>
              <a:rPr lang="en-US" sz="1100" b="1" dirty="0"/>
              <a:t>Negative</a:t>
            </a:r>
            <a:br>
              <a:rPr lang="en-US" sz="1100" dirty="0"/>
            </a:br>
            <a:r>
              <a:rPr lang="en-US" sz="1100" dirty="0"/>
              <a:t>Economic disadvantage through the loss of young workers</a:t>
            </a:r>
            <a:br>
              <a:rPr lang="en-US" sz="1100" dirty="0"/>
            </a:br>
            <a:r>
              <a:rPr lang="en-US" sz="1100" dirty="0"/>
              <a:t>Loss of highly trained people, especially health workers</a:t>
            </a:r>
            <a:br>
              <a:rPr lang="en-US" sz="1100" dirty="0"/>
            </a:br>
            <a:r>
              <a:rPr lang="en-US" sz="1100" dirty="0"/>
              <a:t>Social problems for children left behind or growing up without a wider family circle</a:t>
            </a:r>
          </a:p>
          <a:p>
            <a:endParaRPr lang="en-US" sz="1100" dirty="0"/>
          </a:p>
        </p:txBody>
      </p:sp>
      <p:sp>
        <p:nvSpPr>
          <p:cNvPr id="4" name="Slide Number Placeholder 3"/>
          <p:cNvSpPr>
            <a:spLocks noGrp="1"/>
          </p:cNvSpPr>
          <p:nvPr>
            <p:ph type="sldNum" sz="quarter" idx="10"/>
          </p:nvPr>
        </p:nvSpPr>
        <p:spPr/>
        <p:txBody>
          <a:bodyPr/>
          <a:lstStyle/>
          <a:p>
            <a:fld id="{451A8964-03B8-4EF6-AAB6-C47FC7A623AA}" type="slidenum">
              <a:rPr lang="en-US" smtClean="0"/>
              <a:t>9</a:t>
            </a:fld>
            <a:endParaRPr lang="en-US"/>
          </a:p>
        </p:txBody>
      </p:sp>
    </p:spTree>
    <p:extLst>
      <p:ext uri="{BB962C8B-B14F-4D97-AF65-F5344CB8AC3E}">
        <p14:creationId xmlns:p14="http://schemas.microsoft.com/office/powerpoint/2010/main" val="2401631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4/10/2018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4/10/2018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CJdT6QcSbQ0&amp;app=desktop"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8EA4-26B0-40C8-9247-68DF1D8B77FE}"/>
              </a:ext>
            </a:extLst>
          </p:cNvPr>
          <p:cNvSpPr>
            <a:spLocks noGrp="1"/>
          </p:cNvSpPr>
          <p:nvPr>
            <p:ph type="ctrTitle"/>
          </p:nvPr>
        </p:nvSpPr>
        <p:spPr/>
        <p:txBody>
          <a:bodyPr>
            <a:normAutofit/>
          </a:bodyPr>
          <a:lstStyle/>
          <a:p>
            <a:r>
              <a:rPr lang="en-US" sz="9600" b="1" dirty="0"/>
              <a:t>Migration</a:t>
            </a:r>
            <a:endParaRPr lang="en-US" sz="9600" dirty="0"/>
          </a:p>
        </p:txBody>
      </p:sp>
      <p:sp>
        <p:nvSpPr>
          <p:cNvPr id="3" name="Subtitle 2">
            <a:extLst>
              <a:ext uri="{FF2B5EF4-FFF2-40B4-BE49-F238E27FC236}">
                <a16:creationId xmlns:a16="http://schemas.microsoft.com/office/drawing/2014/main" id="{E4EC2A3A-BBC8-47E3-84B1-29E15B124689}"/>
              </a:ext>
            </a:extLst>
          </p:cNvPr>
          <p:cNvSpPr>
            <a:spLocks noGrp="1"/>
          </p:cNvSpPr>
          <p:nvPr>
            <p:ph type="subTitle" idx="1"/>
          </p:nvPr>
        </p:nvSpPr>
        <p:spPr/>
        <p:txBody>
          <a:bodyPr/>
          <a:lstStyle/>
          <a:p>
            <a:r>
              <a:rPr lang="en-US" dirty="0"/>
              <a:t>Jennifer Purser</a:t>
            </a:r>
          </a:p>
          <a:p>
            <a:r>
              <a:rPr lang="en-US" dirty="0"/>
              <a:t>Elizabeth Anderson</a:t>
            </a:r>
          </a:p>
        </p:txBody>
      </p:sp>
    </p:spTree>
    <p:extLst>
      <p:ext uri="{BB962C8B-B14F-4D97-AF65-F5344CB8AC3E}">
        <p14:creationId xmlns:p14="http://schemas.microsoft.com/office/powerpoint/2010/main" val="1687393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450C-6995-43F2-B554-472E76A853D2}"/>
              </a:ext>
            </a:extLst>
          </p:cNvPr>
          <p:cNvSpPr>
            <a:spLocks noGrp="1"/>
          </p:cNvSpPr>
          <p:nvPr>
            <p:ph type="title"/>
          </p:nvPr>
        </p:nvSpPr>
        <p:spPr>
          <a:xfrm>
            <a:off x="212651" y="155947"/>
            <a:ext cx="11646196" cy="1456267"/>
          </a:xfrm>
        </p:spPr>
        <p:txBody>
          <a:bodyPr>
            <a:normAutofit/>
          </a:bodyPr>
          <a:lstStyle/>
          <a:p>
            <a:r>
              <a:rPr lang="en-US" sz="4400" b="1" dirty="0"/>
              <a:t>US historical role in migration</a:t>
            </a:r>
          </a:p>
        </p:txBody>
      </p:sp>
      <p:pic>
        <p:nvPicPr>
          <p:cNvPr id="1026" name="Picture 2" descr="Image result for us immigration in the 1800s">
            <a:extLst>
              <a:ext uri="{FF2B5EF4-FFF2-40B4-BE49-F238E27FC236}">
                <a16:creationId xmlns:a16="http://schemas.microsoft.com/office/drawing/2014/main" id="{5E46E578-6DCD-4D86-8D04-87ABBE3F37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355" b="21255"/>
          <a:stretch/>
        </p:blipFill>
        <p:spPr bwMode="auto">
          <a:xfrm>
            <a:off x="682076" y="1250320"/>
            <a:ext cx="10827847" cy="5150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C966106-C819-4DFE-9AB1-EB58CBA81B6F}"/>
              </a:ext>
            </a:extLst>
          </p:cNvPr>
          <p:cNvSpPr txBox="1"/>
          <p:nvPr/>
        </p:nvSpPr>
        <p:spPr>
          <a:xfrm>
            <a:off x="723016" y="6450421"/>
            <a:ext cx="4167963" cy="369332"/>
          </a:xfrm>
          <a:prstGeom prst="rect">
            <a:avLst/>
          </a:prstGeom>
          <a:noFill/>
        </p:spPr>
        <p:txBody>
          <a:bodyPr wrap="square" rtlCol="0">
            <a:spAutoFit/>
          </a:bodyPr>
          <a:lstStyle/>
          <a:p>
            <a:r>
              <a:rPr lang="en-US" dirty="0"/>
              <a:t>Source: National Geographic Society</a:t>
            </a:r>
          </a:p>
        </p:txBody>
      </p:sp>
    </p:spTree>
    <p:extLst>
      <p:ext uri="{BB962C8B-B14F-4D97-AF65-F5344CB8AC3E}">
        <p14:creationId xmlns:p14="http://schemas.microsoft.com/office/powerpoint/2010/main" val="1605535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514C6-FCAB-4C24-86A0-E9B64AD7C4BF}"/>
              </a:ext>
            </a:extLst>
          </p:cNvPr>
          <p:cNvSpPr>
            <a:spLocks noGrp="1"/>
          </p:cNvSpPr>
          <p:nvPr>
            <p:ph type="title"/>
          </p:nvPr>
        </p:nvSpPr>
        <p:spPr>
          <a:xfrm>
            <a:off x="685801" y="195258"/>
            <a:ext cx="10131425" cy="1456267"/>
          </a:xfrm>
        </p:spPr>
        <p:txBody>
          <a:bodyPr>
            <a:normAutofit/>
          </a:bodyPr>
          <a:lstStyle/>
          <a:p>
            <a:r>
              <a:rPr lang="en-US" sz="4400" b="1" dirty="0">
                <a:solidFill>
                  <a:schemeClr val="accent1">
                    <a:lumMod val="40000"/>
                    <a:lumOff val="60000"/>
                  </a:schemeClr>
                </a:solidFill>
              </a:rPr>
              <a:t>US historical </a:t>
            </a:r>
            <a:r>
              <a:rPr lang="en-US" sz="4400" b="1" dirty="0"/>
              <a:t>role in migration</a:t>
            </a:r>
          </a:p>
        </p:txBody>
      </p:sp>
      <p:sp>
        <p:nvSpPr>
          <p:cNvPr id="4" name="Content Placeholder 3">
            <a:extLst>
              <a:ext uri="{FF2B5EF4-FFF2-40B4-BE49-F238E27FC236}">
                <a16:creationId xmlns:a16="http://schemas.microsoft.com/office/drawing/2014/main" id="{AFC42ADD-B1EC-4A13-B198-F04E8E6EC62F}"/>
              </a:ext>
            </a:extLst>
          </p:cNvPr>
          <p:cNvSpPr>
            <a:spLocks noGrp="1"/>
          </p:cNvSpPr>
          <p:nvPr>
            <p:ph sz="half" idx="2"/>
          </p:nvPr>
        </p:nvSpPr>
        <p:spPr>
          <a:xfrm>
            <a:off x="414866" y="1756078"/>
            <a:ext cx="6595534" cy="4421767"/>
          </a:xfrm>
        </p:spPr>
        <p:txBody>
          <a:bodyPr>
            <a:normAutofit/>
          </a:bodyPr>
          <a:lstStyle/>
          <a:p>
            <a:pPr marL="457200" lvl="1" indent="0">
              <a:buNone/>
            </a:pPr>
            <a:r>
              <a:rPr lang="en-US" sz="2800" i="1" dirty="0"/>
              <a:t>Give me your </a:t>
            </a:r>
            <a:r>
              <a:rPr lang="en-US" sz="2800" i="1" dirty="0">
                <a:solidFill>
                  <a:schemeClr val="accent1">
                    <a:lumMod val="40000"/>
                    <a:lumOff val="60000"/>
                  </a:schemeClr>
                </a:solidFill>
              </a:rPr>
              <a:t>tired</a:t>
            </a:r>
            <a:r>
              <a:rPr lang="en-US" sz="2800" i="1" dirty="0"/>
              <a:t>, your </a:t>
            </a:r>
            <a:r>
              <a:rPr lang="en-US" sz="2800" i="1" dirty="0">
                <a:solidFill>
                  <a:schemeClr val="accent1">
                    <a:lumMod val="40000"/>
                    <a:lumOff val="60000"/>
                  </a:schemeClr>
                </a:solidFill>
              </a:rPr>
              <a:t>poor</a:t>
            </a:r>
            <a:r>
              <a:rPr lang="en-US" sz="2800" i="1" dirty="0"/>
              <a:t>;</a:t>
            </a:r>
            <a:br>
              <a:rPr lang="en-US" sz="2800" i="1" dirty="0"/>
            </a:br>
            <a:r>
              <a:rPr lang="en-US" sz="2800" i="1" dirty="0"/>
              <a:t>Your huddled </a:t>
            </a:r>
            <a:r>
              <a:rPr lang="en-US" sz="2800" i="1" dirty="0">
                <a:solidFill>
                  <a:schemeClr val="accent1">
                    <a:lumMod val="40000"/>
                    <a:lumOff val="60000"/>
                  </a:schemeClr>
                </a:solidFill>
              </a:rPr>
              <a:t>masses</a:t>
            </a:r>
            <a:r>
              <a:rPr lang="en-US" sz="2800" i="1" dirty="0"/>
              <a:t> yearning to breathe </a:t>
            </a:r>
            <a:r>
              <a:rPr lang="en-US" sz="2800" i="1" dirty="0">
                <a:solidFill>
                  <a:schemeClr val="accent1">
                    <a:lumMod val="40000"/>
                    <a:lumOff val="60000"/>
                  </a:schemeClr>
                </a:solidFill>
              </a:rPr>
              <a:t>free</a:t>
            </a:r>
            <a:r>
              <a:rPr lang="en-US" sz="2800" i="1" dirty="0"/>
              <a:t>;</a:t>
            </a:r>
            <a:br>
              <a:rPr lang="en-US" sz="2800" i="1" dirty="0"/>
            </a:br>
            <a:r>
              <a:rPr lang="en-US" sz="2800" i="1" dirty="0"/>
              <a:t>The </a:t>
            </a:r>
            <a:r>
              <a:rPr lang="en-US" sz="2800" i="1" dirty="0">
                <a:solidFill>
                  <a:schemeClr val="accent1">
                    <a:lumMod val="40000"/>
                    <a:lumOff val="60000"/>
                  </a:schemeClr>
                </a:solidFill>
              </a:rPr>
              <a:t>wretched refuse </a:t>
            </a:r>
            <a:r>
              <a:rPr lang="en-US" sz="2800" i="1" dirty="0"/>
              <a:t>of your </a:t>
            </a:r>
            <a:r>
              <a:rPr lang="en-US" sz="2800" i="1" dirty="0">
                <a:solidFill>
                  <a:schemeClr val="accent1">
                    <a:lumMod val="40000"/>
                    <a:lumOff val="60000"/>
                  </a:schemeClr>
                </a:solidFill>
              </a:rPr>
              <a:t>teeming shore</a:t>
            </a:r>
            <a:r>
              <a:rPr lang="en-US" sz="2800" i="1" dirty="0"/>
              <a:t>;</a:t>
            </a:r>
            <a:br>
              <a:rPr lang="en-US" sz="2800" i="1" dirty="0"/>
            </a:br>
            <a:r>
              <a:rPr lang="en-US" sz="2800" i="1" dirty="0"/>
              <a:t>Send these, the </a:t>
            </a:r>
            <a:r>
              <a:rPr lang="en-US" sz="2800" i="1" dirty="0">
                <a:solidFill>
                  <a:schemeClr val="accent1">
                    <a:lumMod val="40000"/>
                    <a:lumOff val="60000"/>
                  </a:schemeClr>
                </a:solidFill>
              </a:rPr>
              <a:t>homeless</a:t>
            </a:r>
            <a:r>
              <a:rPr lang="en-US" sz="2800" i="1" dirty="0"/>
              <a:t>, tempest-</a:t>
            </a:r>
            <a:r>
              <a:rPr lang="en-US" sz="2800" i="1" dirty="0" err="1"/>
              <a:t>toss’d</a:t>
            </a:r>
            <a:r>
              <a:rPr lang="en-US" sz="2800" i="1" dirty="0"/>
              <a:t>, </a:t>
            </a:r>
            <a:r>
              <a:rPr lang="en-US" sz="2800" i="1" dirty="0">
                <a:solidFill>
                  <a:schemeClr val="accent1">
                    <a:lumMod val="40000"/>
                    <a:lumOff val="60000"/>
                  </a:schemeClr>
                </a:solidFill>
              </a:rPr>
              <a:t>to me</a:t>
            </a:r>
            <a:r>
              <a:rPr lang="en-US" sz="2800" i="1" dirty="0"/>
              <a:t>;</a:t>
            </a:r>
            <a:br>
              <a:rPr lang="en-US" sz="2800" i="1" dirty="0"/>
            </a:br>
            <a:r>
              <a:rPr lang="en-US" sz="2800" i="1" dirty="0"/>
              <a:t>I </a:t>
            </a:r>
            <a:r>
              <a:rPr lang="en-US" sz="2800" i="1" dirty="0">
                <a:solidFill>
                  <a:schemeClr val="accent1">
                    <a:lumMod val="40000"/>
                    <a:lumOff val="60000"/>
                  </a:schemeClr>
                </a:solidFill>
              </a:rPr>
              <a:t>lift my lamp </a:t>
            </a:r>
            <a:r>
              <a:rPr lang="en-US" sz="2800" i="1" dirty="0"/>
              <a:t>beside the golden door.</a:t>
            </a:r>
            <a:br>
              <a:rPr lang="en-US" sz="3600" dirty="0"/>
            </a:br>
            <a:r>
              <a:rPr lang="en-US" sz="2800" dirty="0"/>
              <a:t>—Emma Lazarus, 1883</a:t>
            </a:r>
            <a:endParaRPr lang="en-US" sz="4000" dirty="0"/>
          </a:p>
        </p:txBody>
      </p:sp>
      <p:pic>
        <p:nvPicPr>
          <p:cNvPr id="7" name="Picture 6">
            <a:extLst>
              <a:ext uri="{FF2B5EF4-FFF2-40B4-BE49-F238E27FC236}">
                <a16:creationId xmlns:a16="http://schemas.microsoft.com/office/drawing/2014/main" id="{8E99372B-3874-4FAF-BB93-C5EE854A0248}"/>
              </a:ext>
            </a:extLst>
          </p:cNvPr>
          <p:cNvPicPr>
            <a:picLocks noChangeAspect="1"/>
          </p:cNvPicPr>
          <p:nvPr/>
        </p:nvPicPr>
        <p:blipFill>
          <a:blip r:embed="rId3"/>
          <a:stretch>
            <a:fillRect/>
          </a:stretch>
        </p:blipFill>
        <p:spPr>
          <a:xfrm>
            <a:off x="8269921" y="1740195"/>
            <a:ext cx="3236278" cy="4851991"/>
          </a:xfrm>
          <a:prstGeom prst="rect">
            <a:avLst/>
          </a:prstGeom>
        </p:spPr>
      </p:pic>
    </p:spTree>
    <p:extLst>
      <p:ext uri="{BB962C8B-B14F-4D97-AF65-F5344CB8AC3E}">
        <p14:creationId xmlns:p14="http://schemas.microsoft.com/office/powerpoint/2010/main" val="2710681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514C6-FCAB-4C24-86A0-E9B64AD7C4BF}"/>
              </a:ext>
            </a:extLst>
          </p:cNvPr>
          <p:cNvSpPr>
            <a:spLocks noGrp="1"/>
          </p:cNvSpPr>
          <p:nvPr>
            <p:ph type="title"/>
          </p:nvPr>
        </p:nvSpPr>
        <p:spPr>
          <a:xfrm>
            <a:off x="235745" y="109538"/>
            <a:ext cx="4557711" cy="1456267"/>
          </a:xfrm>
        </p:spPr>
        <p:txBody>
          <a:bodyPr>
            <a:normAutofit fontScale="90000"/>
          </a:bodyPr>
          <a:lstStyle/>
          <a:p>
            <a:r>
              <a:rPr lang="en-US" sz="4400" b="1" dirty="0"/>
              <a:t>US historical role in migration</a:t>
            </a:r>
          </a:p>
        </p:txBody>
      </p:sp>
      <p:sp>
        <p:nvSpPr>
          <p:cNvPr id="3" name="Content Placeholder 2">
            <a:extLst>
              <a:ext uri="{FF2B5EF4-FFF2-40B4-BE49-F238E27FC236}">
                <a16:creationId xmlns:a16="http://schemas.microsoft.com/office/drawing/2014/main" id="{DBECD2DC-D2A9-4037-B312-98CC01B1713D}"/>
              </a:ext>
            </a:extLst>
          </p:cNvPr>
          <p:cNvSpPr>
            <a:spLocks noGrp="1"/>
          </p:cNvSpPr>
          <p:nvPr>
            <p:ph sz="half" idx="1"/>
          </p:nvPr>
        </p:nvSpPr>
        <p:spPr>
          <a:xfrm>
            <a:off x="135731" y="1927752"/>
            <a:ext cx="4657725" cy="4820709"/>
          </a:xfrm>
        </p:spPr>
        <p:txBody>
          <a:bodyPr numCol="1">
            <a:normAutofit lnSpcReduction="10000"/>
          </a:bodyPr>
          <a:lstStyle/>
          <a:p>
            <a:pPr marL="0" indent="0">
              <a:buNone/>
            </a:pPr>
            <a:r>
              <a:rPr lang="en-US" sz="2800" dirty="0">
                <a:solidFill>
                  <a:schemeClr val="accent1">
                    <a:lumMod val="40000"/>
                    <a:lumOff val="60000"/>
                  </a:schemeClr>
                </a:solidFill>
              </a:rPr>
              <a:t>Since and because of America’s foundation,</a:t>
            </a:r>
            <a:r>
              <a:rPr lang="en-US" sz="2800" dirty="0">
                <a:solidFill>
                  <a:schemeClr val="accent1">
                    <a:lumMod val="60000"/>
                    <a:lumOff val="40000"/>
                  </a:schemeClr>
                </a:solidFill>
              </a:rPr>
              <a:t> </a:t>
            </a:r>
            <a:r>
              <a:rPr lang="en-US" sz="2800" dirty="0"/>
              <a:t>the US has been a leader in migration/immigration policy</a:t>
            </a:r>
          </a:p>
          <a:p>
            <a:pPr marL="0" indent="0">
              <a:buNone/>
            </a:pPr>
            <a:endParaRPr lang="en-US" sz="2800" dirty="0"/>
          </a:p>
          <a:p>
            <a:pPr marL="0" indent="0">
              <a:buNone/>
            </a:pPr>
            <a:r>
              <a:rPr lang="en-US" sz="2800" dirty="0"/>
              <a:t>Known as </a:t>
            </a:r>
            <a:r>
              <a:rPr lang="en-US" sz="2800" dirty="0">
                <a:solidFill>
                  <a:schemeClr val="accent1">
                    <a:lumMod val="40000"/>
                    <a:lumOff val="60000"/>
                  </a:schemeClr>
                </a:solidFill>
              </a:rPr>
              <a:t>“the melting pot” </a:t>
            </a:r>
            <a:r>
              <a:rPr lang="en-US" sz="2800" dirty="0"/>
              <a:t>for a reason</a:t>
            </a:r>
          </a:p>
          <a:p>
            <a:pPr marL="0" indent="0">
              <a:buNone/>
            </a:pPr>
            <a:endParaRPr lang="en-US" sz="2800" dirty="0"/>
          </a:p>
          <a:p>
            <a:pPr marL="0" indent="0">
              <a:buNone/>
            </a:pPr>
            <a:r>
              <a:rPr lang="en-US" sz="2800" dirty="0"/>
              <a:t>America </a:t>
            </a:r>
            <a:r>
              <a:rPr lang="en-US" sz="2800" dirty="0">
                <a:solidFill>
                  <a:schemeClr val="accent1">
                    <a:lumMod val="40000"/>
                    <a:lumOff val="60000"/>
                  </a:schemeClr>
                </a:solidFill>
              </a:rPr>
              <a:t>HAS</a:t>
            </a:r>
            <a:r>
              <a:rPr lang="en-US" sz="2800" dirty="0"/>
              <a:t> been a leader and an example…</a:t>
            </a:r>
          </a:p>
          <a:p>
            <a:pPr marL="0" indent="0">
              <a:buNone/>
            </a:pPr>
            <a:endParaRPr lang="en-US" sz="2800" dirty="0"/>
          </a:p>
        </p:txBody>
      </p:sp>
      <p:sp>
        <p:nvSpPr>
          <p:cNvPr id="6" name="Content Placeholder 5">
            <a:extLst>
              <a:ext uri="{FF2B5EF4-FFF2-40B4-BE49-F238E27FC236}">
                <a16:creationId xmlns:a16="http://schemas.microsoft.com/office/drawing/2014/main" id="{894D33EB-1C93-40BE-A80B-714B07CE0A6D}"/>
              </a:ext>
            </a:extLst>
          </p:cNvPr>
          <p:cNvSpPr>
            <a:spLocks noGrp="1"/>
          </p:cNvSpPr>
          <p:nvPr>
            <p:ph sz="half" idx="2"/>
          </p:nvPr>
        </p:nvSpPr>
        <p:spPr/>
        <p:txBody>
          <a:bodyPr>
            <a:normAutofit lnSpcReduction="10000"/>
          </a:bodyPr>
          <a:lstStyle/>
          <a:p>
            <a:endParaRPr lang="en-US"/>
          </a:p>
        </p:txBody>
      </p:sp>
      <p:pic>
        <p:nvPicPr>
          <p:cNvPr id="7" name="Picture 6">
            <a:extLst>
              <a:ext uri="{FF2B5EF4-FFF2-40B4-BE49-F238E27FC236}">
                <a16:creationId xmlns:a16="http://schemas.microsoft.com/office/drawing/2014/main" id="{3C1D4FC3-79E8-42AA-BBD8-A7939E600827}"/>
              </a:ext>
            </a:extLst>
          </p:cNvPr>
          <p:cNvPicPr>
            <a:picLocks noChangeAspect="1"/>
          </p:cNvPicPr>
          <p:nvPr/>
        </p:nvPicPr>
        <p:blipFill>
          <a:blip r:embed="rId3"/>
          <a:stretch>
            <a:fillRect/>
          </a:stretch>
        </p:blipFill>
        <p:spPr>
          <a:xfrm>
            <a:off x="4756991" y="814387"/>
            <a:ext cx="7432814" cy="5551479"/>
          </a:xfrm>
          <a:prstGeom prst="rect">
            <a:avLst/>
          </a:prstGeom>
        </p:spPr>
      </p:pic>
      <p:sp>
        <p:nvSpPr>
          <p:cNvPr id="8" name="Rectangle 7">
            <a:extLst>
              <a:ext uri="{FF2B5EF4-FFF2-40B4-BE49-F238E27FC236}">
                <a16:creationId xmlns:a16="http://schemas.microsoft.com/office/drawing/2014/main" id="{B1A96F41-9CFD-4A65-A89E-2303EE25A87B}"/>
              </a:ext>
            </a:extLst>
          </p:cNvPr>
          <p:cNvSpPr/>
          <p:nvPr/>
        </p:nvSpPr>
        <p:spPr>
          <a:xfrm>
            <a:off x="4813695" y="6365866"/>
            <a:ext cx="7676203" cy="246221"/>
          </a:xfrm>
          <a:prstGeom prst="rect">
            <a:avLst/>
          </a:prstGeom>
        </p:spPr>
        <p:txBody>
          <a:bodyPr wrap="square">
            <a:spAutoFit/>
          </a:bodyPr>
          <a:lstStyle/>
          <a:p>
            <a:r>
              <a:rPr lang="en-US" sz="1000" dirty="0"/>
              <a:t>Source: 2000 US census</a:t>
            </a:r>
          </a:p>
        </p:txBody>
      </p:sp>
    </p:spTree>
    <p:extLst>
      <p:ext uri="{BB962C8B-B14F-4D97-AF65-F5344CB8AC3E}">
        <p14:creationId xmlns:p14="http://schemas.microsoft.com/office/powerpoint/2010/main" val="2417921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1F38-DC56-4B29-A7DC-73DC1C9B5BA6}"/>
              </a:ext>
            </a:extLst>
          </p:cNvPr>
          <p:cNvSpPr>
            <a:spLocks noGrp="1"/>
          </p:cNvSpPr>
          <p:nvPr>
            <p:ph type="title"/>
          </p:nvPr>
        </p:nvSpPr>
        <p:spPr>
          <a:xfrm>
            <a:off x="771526" y="150019"/>
            <a:ext cx="10131425" cy="1456267"/>
          </a:xfrm>
        </p:spPr>
        <p:txBody>
          <a:bodyPr/>
          <a:lstStyle/>
          <a:p>
            <a:r>
              <a:rPr lang="en-US" b="1" dirty="0"/>
              <a:t>President Trump’s Immigration Actions so far</a:t>
            </a:r>
          </a:p>
        </p:txBody>
      </p:sp>
      <p:sp>
        <p:nvSpPr>
          <p:cNvPr id="3" name="Content Placeholder 2">
            <a:extLst>
              <a:ext uri="{FF2B5EF4-FFF2-40B4-BE49-F238E27FC236}">
                <a16:creationId xmlns:a16="http://schemas.microsoft.com/office/drawing/2014/main" id="{04172D2E-3373-4513-B73D-3A36F60B1203}"/>
              </a:ext>
            </a:extLst>
          </p:cNvPr>
          <p:cNvSpPr>
            <a:spLocks noGrp="1"/>
          </p:cNvSpPr>
          <p:nvPr>
            <p:ph idx="1"/>
          </p:nvPr>
        </p:nvSpPr>
        <p:spPr>
          <a:xfrm>
            <a:off x="257175" y="1164431"/>
            <a:ext cx="11822906" cy="5543550"/>
          </a:xfrm>
        </p:spPr>
        <p:txBody>
          <a:bodyPr>
            <a:normAutofit/>
          </a:bodyPr>
          <a:lstStyle/>
          <a:p>
            <a:r>
              <a:rPr lang="en-US" sz="2000" dirty="0"/>
              <a:t>Executive Order 13767, “</a:t>
            </a:r>
            <a:r>
              <a:rPr lang="en-US" sz="2000" dirty="0">
                <a:solidFill>
                  <a:schemeClr val="accent1">
                    <a:lumMod val="40000"/>
                    <a:lumOff val="60000"/>
                  </a:schemeClr>
                </a:solidFill>
              </a:rPr>
              <a:t>Border Security and Immigration Enforcement Improvements</a:t>
            </a:r>
            <a:r>
              <a:rPr lang="en-US" sz="2000" dirty="0"/>
              <a:t>”</a:t>
            </a:r>
          </a:p>
          <a:p>
            <a:pPr lvl="1"/>
            <a:r>
              <a:rPr lang="en-US" sz="1800" dirty="0"/>
              <a:t>Signed January 25 2017. Border wall with Mexico.</a:t>
            </a:r>
          </a:p>
          <a:p>
            <a:r>
              <a:rPr lang="en-US" sz="2000" dirty="0"/>
              <a:t>Executive Order 13768, “</a:t>
            </a:r>
            <a:r>
              <a:rPr lang="en-US" sz="2000" dirty="0">
                <a:solidFill>
                  <a:schemeClr val="accent1">
                    <a:lumMod val="40000"/>
                    <a:lumOff val="60000"/>
                  </a:schemeClr>
                </a:solidFill>
              </a:rPr>
              <a:t>Enhancing Public Safety in the Interior of the United States</a:t>
            </a:r>
            <a:r>
              <a:rPr lang="en-US" sz="2000" dirty="0"/>
              <a:t>”</a:t>
            </a:r>
          </a:p>
          <a:p>
            <a:pPr lvl="1"/>
            <a:r>
              <a:rPr lang="en-US" sz="1800" dirty="0"/>
              <a:t>Signed January 25, 2017. Migrant sanctuary jurisdictions/cities would not be eligible to receive Federal grants</a:t>
            </a:r>
          </a:p>
          <a:p>
            <a:r>
              <a:rPr lang="en-US" sz="2000" dirty="0"/>
              <a:t>Executive Order 13769, “</a:t>
            </a:r>
            <a:r>
              <a:rPr lang="en-US" sz="2000" dirty="0">
                <a:solidFill>
                  <a:schemeClr val="accent1">
                    <a:lumMod val="40000"/>
                    <a:lumOff val="60000"/>
                  </a:schemeClr>
                </a:solidFill>
              </a:rPr>
              <a:t>The Muslim Ban</a:t>
            </a:r>
            <a:r>
              <a:rPr lang="en-US" sz="2000" dirty="0"/>
              <a:t>”</a:t>
            </a:r>
          </a:p>
          <a:p>
            <a:pPr lvl="1"/>
            <a:r>
              <a:rPr lang="en-US" sz="1800" dirty="0"/>
              <a:t>Signed January 27 2017. No Syrian refugees; hundreds detained; tens of thousands suspended entries. Superseded by EO 13780.</a:t>
            </a:r>
          </a:p>
          <a:p>
            <a:r>
              <a:rPr lang="en-US" sz="2000" dirty="0"/>
              <a:t>Executive Order 13780, “</a:t>
            </a:r>
            <a:r>
              <a:rPr lang="en-US" sz="2000" dirty="0">
                <a:solidFill>
                  <a:schemeClr val="accent1">
                    <a:lumMod val="40000"/>
                    <a:lumOff val="60000"/>
                  </a:schemeClr>
                </a:solidFill>
              </a:rPr>
              <a:t>Protecting the Nation from Foreign Terrorist Entry into the United States</a:t>
            </a:r>
            <a:r>
              <a:rPr lang="en-US" sz="2000" dirty="0"/>
              <a:t>”</a:t>
            </a:r>
          </a:p>
          <a:p>
            <a:pPr lvl="1"/>
            <a:r>
              <a:rPr lang="en-US" sz="1800" dirty="0"/>
              <a:t>Signed March 6, 2017. Placed limits on travel to the U.S. from certain countries, and by all refugees who do not possess either a visa or valid travel documents. 84,995 refugees (FY 2016), to 53,716 (FY 2017…lowest since 2007). FY 2018: capped at 45,000 (lowest since est. in 1980). </a:t>
            </a:r>
          </a:p>
          <a:p>
            <a:r>
              <a:rPr lang="en-US" sz="2000" dirty="0"/>
              <a:t>Executive Order 13802, “</a:t>
            </a:r>
            <a:r>
              <a:rPr lang="en-US" sz="2000" dirty="0">
                <a:solidFill>
                  <a:schemeClr val="accent1">
                    <a:lumMod val="40000"/>
                    <a:lumOff val="60000"/>
                  </a:schemeClr>
                </a:solidFill>
              </a:rPr>
              <a:t>Amendment of Executive Order 13597</a:t>
            </a:r>
            <a:r>
              <a:rPr lang="en-US" sz="2000" dirty="0"/>
              <a:t>” </a:t>
            </a:r>
          </a:p>
          <a:p>
            <a:pPr lvl="1"/>
            <a:r>
              <a:rPr lang="en-US" sz="1800" dirty="0"/>
              <a:t>Signed June 21, 2017. Removed “ensure that 80% of nonimmigrant visa applicants are interviewed within 3 weeks of receipt of application.”</a:t>
            </a:r>
          </a:p>
        </p:txBody>
      </p:sp>
    </p:spTree>
    <p:extLst>
      <p:ext uri="{BB962C8B-B14F-4D97-AF65-F5344CB8AC3E}">
        <p14:creationId xmlns:p14="http://schemas.microsoft.com/office/powerpoint/2010/main" val="1946890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1F38-DC56-4B29-A7DC-73DC1C9B5BA6}"/>
              </a:ext>
            </a:extLst>
          </p:cNvPr>
          <p:cNvSpPr>
            <a:spLocks noGrp="1"/>
          </p:cNvSpPr>
          <p:nvPr>
            <p:ph type="title"/>
          </p:nvPr>
        </p:nvSpPr>
        <p:spPr>
          <a:xfrm>
            <a:off x="771526" y="150019"/>
            <a:ext cx="10131425" cy="1456267"/>
          </a:xfrm>
        </p:spPr>
        <p:txBody>
          <a:bodyPr/>
          <a:lstStyle/>
          <a:p>
            <a:r>
              <a:rPr lang="en-US" b="1" dirty="0"/>
              <a:t>President Trump’s Immigration Actions so far</a:t>
            </a:r>
          </a:p>
        </p:txBody>
      </p:sp>
      <p:sp>
        <p:nvSpPr>
          <p:cNvPr id="3" name="Content Placeholder 2">
            <a:extLst>
              <a:ext uri="{FF2B5EF4-FFF2-40B4-BE49-F238E27FC236}">
                <a16:creationId xmlns:a16="http://schemas.microsoft.com/office/drawing/2014/main" id="{04172D2E-3373-4513-B73D-3A36F60B1203}"/>
              </a:ext>
            </a:extLst>
          </p:cNvPr>
          <p:cNvSpPr>
            <a:spLocks noGrp="1"/>
          </p:cNvSpPr>
          <p:nvPr>
            <p:ph idx="1"/>
          </p:nvPr>
        </p:nvSpPr>
        <p:spPr>
          <a:xfrm>
            <a:off x="257175" y="1164431"/>
            <a:ext cx="11822906" cy="5543550"/>
          </a:xfrm>
        </p:spPr>
        <p:txBody>
          <a:bodyPr>
            <a:normAutofit/>
          </a:bodyPr>
          <a:lstStyle/>
          <a:p>
            <a:r>
              <a:rPr lang="en-US" sz="2000" dirty="0">
                <a:solidFill>
                  <a:schemeClr val="accent1">
                    <a:lumMod val="40000"/>
                    <a:lumOff val="60000"/>
                  </a:schemeClr>
                </a:solidFill>
              </a:rPr>
              <a:t>Revised eligibility system for family-based green cards</a:t>
            </a:r>
          </a:p>
          <a:p>
            <a:pPr lvl="1"/>
            <a:r>
              <a:rPr lang="en-US" sz="1800" dirty="0"/>
              <a:t>August 2, 2017, Senate bill could reduce family-based green card immigration by more than half (not passed yet)</a:t>
            </a:r>
          </a:p>
          <a:p>
            <a:r>
              <a:rPr lang="en-US" sz="2000" dirty="0">
                <a:solidFill>
                  <a:schemeClr val="accent1">
                    <a:lumMod val="40000"/>
                    <a:lumOff val="60000"/>
                  </a:schemeClr>
                </a:solidFill>
              </a:rPr>
              <a:t>H-1B (Highly Skilled Workers) Visas heavily scrutinized</a:t>
            </a:r>
          </a:p>
          <a:p>
            <a:pPr lvl="1"/>
            <a:r>
              <a:rPr lang="en-US" sz="1800" dirty="0"/>
              <a:t>From January 1 to August 31, 2017 85,000 H-1B Visas were under heavy scrutiny, an increase of 45% from the previous period</a:t>
            </a:r>
          </a:p>
          <a:p>
            <a:r>
              <a:rPr lang="en-US" sz="2000" dirty="0">
                <a:solidFill>
                  <a:schemeClr val="accent1">
                    <a:lumMod val="40000"/>
                    <a:lumOff val="60000"/>
                  </a:schemeClr>
                </a:solidFill>
              </a:rPr>
              <a:t>Deferred Action for Childhood Arrivals (DACA) suspended</a:t>
            </a:r>
          </a:p>
          <a:p>
            <a:pPr lvl="1"/>
            <a:r>
              <a:rPr lang="en-US" sz="1800" dirty="0"/>
              <a:t>September 5, 2017: DACA rights suspended as of March 5, 2017. 700,000 DACA enrollees are now not eligible for protection from deportation (pending court decision)</a:t>
            </a:r>
          </a:p>
          <a:p>
            <a:r>
              <a:rPr lang="en-US" sz="2000" dirty="0">
                <a:solidFill>
                  <a:schemeClr val="accent1">
                    <a:lumMod val="40000"/>
                    <a:lumOff val="60000"/>
                  </a:schemeClr>
                </a:solidFill>
              </a:rPr>
              <a:t>Diversity Visa Lottery</a:t>
            </a:r>
          </a:p>
          <a:p>
            <a:pPr lvl="1"/>
            <a:r>
              <a:rPr lang="en-US" sz="1800" dirty="0"/>
              <a:t>On November 1, 2017, President Trump asked Congress to repeal to Diversity Visa Lottery (this has yet to happen)</a:t>
            </a:r>
          </a:p>
          <a:p>
            <a:r>
              <a:rPr lang="en-US" sz="2000" dirty="0">
                <a:solidFill>
                  <a:schemeClr val="accent1">
                    <a:lumMod val="40000"/>
                    <a:lumOff val="60000"/>
                  </a:schemeClr>
                </a:solidFill>
              </a:rPr>
              <a:t>Temporary Protected Status (TPS) suspensions</a:t>
            </a:r>
            <a:r>
              <a:rPr lang="en-US" sz="2000" dirty="0">
                <a:solidFill>
                  <a:schemeClr val="accent1">
                    <a:lumMod val="60000"/>
                    <a:lumOff val="40000"/>
                  </a:schemeClr>
                </a:solidFill>
              </a:rPr>
              <a:t> </a:t>
            </a:r>
            <a:r>
              <a:rPr lang="en-US" sz="2000" dirty="0"/>
              <a:t>(refuge to victims of war, hurricanes or other disasters in their home countries)</a:t>
            </a:r>
            <a:endParaRPr lang="en-US" sz="2000" dirty="0">
              <a:solidFill>
                <a:schemeClr val="accent1">
                  <a:lumMod val="60000"/>
                  <a:lumOff val="40000"/>
                </a:schemeClr>
              </a:solidFill>
            </a:endParaRPr>
          </a:p>
          <a:p>
            <a:pPr lvl="1"/>
            <a:r>
              <a:rPr lang="en-US" sz="1800" dirty="0"/>
              <a:t>Trump Administration will not renew the TPS program for refugees from El Salvador, Haiti, Nicaragua, and Sudan</a:t>
            </a:r>
          </a:p>
        </p:txBody>
      </p:sp>
    </p:spTree>
    <p:extLst>
      <p:ext uri="{BB962C8B-B14F-4D97-AF65-F5344CB8AC3E}">
        <p14:creationId xmlns:p14="http://schemas.microsoft.com/office/powerpoint/2010/main" val="158618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B7825-5B72-45E8-B734-3236C32C1796}"/>
              </a:ext>
            </a:extLst>
          </p:cNvPr>
          <p:cNvSpPr>
            <a:spLocks noGrp="1"/>
          </p:cNvSpPr>
          <p:nvPr>
            <p:ph type="title"/>
          </p:nvPr>
        </p:nvSpPr>
        <p:spPr/>
        <p:txBody>
          <a:bodyPr/>
          <a:lstStyle/>
          <a:p>
            <a:r>
              <a:rPr lang="en-US" b="1" dirty="0"/>
              <a:t>What will the </a:t>
            </a:r>
            <a:r>
              <a:rPr lang="en-US" b="1" dirty="0">
                <a:solidFill>
                  <a:schemeClr val="accent1">
                    <a:lumMod val="40000"/>
                    <a:lumOff val="60000"/>
                  </a:schemeClr>
                </a:solidFill>
              </a:rPr>
              <a:t>future</a:t>
            </a:r>
            <a:r>
              <a:rPr lang="en-US" b="1" dirty="0"/>
              <a:t> hold? </a:t>
            </a:r>
          </a:p>
        </p:txBody>
      </p:sp>
      <p:sp>
        <p:nvSpPr>
          <p:cNvPr id="3" name="Content Placeholder 2">
            <a:extLst>
              <a:ext uri="{FF2B5EF4-FFF2-40B4-BE49-F238E27FC236}">
                <a16:creationId xmlns:a16="http://schemas.microsoft.com/office/drawing/2014/main" id="{F33AC5E4-2A3F-4F5E-98EC-3916006AE68C}"/>
              </a:ext>
            </a:extLst>
          </p:cNvPr>
          <p:cNvSpPr>
            <a:spLocks noGrp="1"/>
          </p:cNvSpPr>
          <p:nvPr>
            <p:ph idx="1"/>
          </p:nvPr>
        </p:nvSpPr>
        <p:spPr/>
        <p:txBody>
          <a:bodyPr>
            <a:normAutofit fontScale="92500" lnSpcReduction="10000"/>
          </a:bodyPr>
          <a:lstStyle/>
          <a:p>
            <a:r>
              <a:rPr lang="en-US" sz="2400" dirty="0"/>
              <a:t>How will these actions concretely </a:t>
            </a:r>
            <a:r>
              <a:rPr lang="en-US" sz="2400" dirty="0">
                <a:solidFill>
                  <a:schemeClr val="accent1">
                    <a:lumMod val="40000"/>
                    <a:lumOff val="60000"/>
                  </a:schemeClr>
                </a:solidFill>
              </a:rPr>
              <a:t>affect immigrant numbers</a:t>
            </a:r>
            <a:r>
              <a:rPr lang="en-US" sz="2400" dirty="0"/>
              <a:t>?</a:t>
            </a:r>
          </a:p>
          <a:p>
            <a:pPr lvl="1"/>
            <a:r>
              <a:rPr lang="en-US" sz="2000" dirty="0"/>
              <a:t>Hard to say; Definitively, immigration to the US will see major reductions</a:t>
            </a:r>
          </a:p>
          <a:p>
            <a:r>
              <a:rPr lang="en-US" sz="2400" dirty="0"/>
              <a:t>Is the US [still] a </a:t>
            </a:r>
            <a:r>
              <a:rPr lang="en-US" sz="2400" dirty="0">
                <a:solidFill>
                  <a:schemeClr val="accent1">
                    <a:lumMod val="40000"/>
                    <a:lumOff val="60000"/>
                  </a:schemeClr>
                </a:solidFill>
              </a:rPr>
              <a:t>leader in migration</a:t>
            </a:r>
            <a:r>
              <a:rPr lang="en-US" sz="2400" dirty="0"/>
              <a:t>?</a:t>
            </a:r>
          </a:p>
          <a:p>
            <a:pPr lvl="1"/>
            <a:r>
              <a:rPr lang="en-US" sz="2000" dirty="0"/>
              <a:t>In reference to the old, </a:t>
            </a:r>
            <a:r>
              <a:rPr lang="en-US" sz="2000" dirty="0">
                <a:solidFill>
                  <a:schemeClr val="accent1">
                    <a:lumMod val="40000"/>
                    <a:lumOff val="60000"/>
                  </a:schemeClr>
                </a:solidFill>
              </a:rPr>
              <a:t>liberal</a:t>
            </a:r>
            <a:r>
              <a:rPr lang="en-US" sz="2000" dirty="0"/>
              <a:t>, “normal” system, the trend appears to be reversing</a:t>
            </a:r>
          </a:p>
          <a:p>
            <a:pPr lvl="1"/>
            <a:r>
              <a:rPr lang="en-US" sz="2000" dirty="0"/>
              <a:t>The US does appear to be leading/providing fuel for other “</a:t>
            </a:r>
            <a:r>
              <a:rPr lang="en-US" sz="2000" dirty="0">
                <a:solidFill>
                  <a:schemeClr val="accent1">
                    <a:lumMod val="40000"/>
                    <a:lumOff val="60000"/>
                  </a:schemeClr>
                </a:solidFill>
              </a:rPr>
              <a:t>populist</a:t>
            </a:r>
            <a:r>
              <a:rPr lang="en-US" sz="2000" dirty="0"/>
              <a:t>” dominated countries </a:t>
            </a:r>
          </a:p>
          <a:p>
            <a:pPr lvl="1"/>
            <a:r>
              <a:rPr lang="en-US" sz="2000" dirty="0"/>
              <a:t>But…US is still </a:t>
            </a:r>
            <a:r>
              <a:rPr lang="en-US" sz="2000" dirty="0">
                <a:solidFill>
                  <a:schemeClr val="accent1">
                    <a:lumMod val="40000"/>
                    <a:lumOff val="60000"/>
                  </a:schemeClr>
                </a:solidFill>
              </a:rPr>
              <a:t>leading acceptor </a:t>
            </a:r>
            <a:r>
              <a:rPr lang="en-US" sz="2000" dirty="0"/>
              <a:t>of immigrants worldwide </a:t>
            </a:r>
          </a:p>
          <a:p>
            <a:r>
              <a:rPr lang="en-US" sz="2200" dirty="0"/>
              <a:t>Implications?</a:t>
            </a:r>
          </a:p>
          <a:p>
            <a:pPr lvl="1"/>
            <a:r>
              <a:rPr lang="en-US" sz="2000" dirty="0"/>
              <a:t>Global population     , Climate Change (temps)    , Livable Area/resources       = Conflicts </a:t>
            </a:r>
          </a:p>
          <a:p>
            <a:pPr lvl="1"/>
            <a:r>
              <a:rPr lang="en-US" sz="2000" dirty="0"/>
              <a:t>Can </a:t>
            </a:r>
            <a:r>
              <a:rPr lang="en-US" sz="2000" dirty="0">
                <a:solidFill>
                  <a:schemeClr val="accent1">
                    <a:lumMod val="40000"/>
                    <a:lumOff val="60000"/>
                  </a:schemeClr>
                </a:solidFill>
              </a:rPr>
              <a:t>migration</a:t>
            </a:r>
            <a:r>
              <a:rPr lang="en-US" sz="2000" dirty="0"/>
              <a:t> actually be stopped? Or will active pushback only cause more </a:t>
            </a:r>
            <a:r>
              <a:rPr lang="en-US" sz="2000" dirty="0">
                <a:solidFill>
                  <a:schemeClr val="accent1">
                    <a:lumMod val="40000"/>
                    <a:lumOff val="60000"/>
                  </a:schemeClr>
                </a:solidFill>
              </a:rPr>
              <a:t>crises</a:t>
            </a:r>
            <a:r>
              <a:rPr lang="en-US" sz="2000" dirty="0"/>
              <a:t>?</a:t>
            </a:r>
          </a:p>
        </p:txBody>
      </p:sp>
      <p:sp>
        <p:nvSpPr>
          <p:cNvPr id="4" name="Arrow: Down 3">
            <a:extLst>
              <a:ext uri="{FF2B5EF4-FFF2-40B4-BE49-F238E27FC236}">
                <a16:creationId xmlns:a16="http://schemas.microsoft.com/office/drawing/2014/main" id="{8BFBFC24-C6CA-44D6-9483-924C6CB00FF7}"/>
              </a:ext>
            </a:extLst>
          </p:cNvPr>
          <p:cNvSpPr/>
          <p:nvPr/>
        </p:nvSpPr>
        <p:spPr>
          <a:xfrm rot="10800000">
            <a:off x="3319357" y="4932152"/>
            <a:ext cx="198367" cy="301491"/>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3B39E9C8-7FFE-43C8-96DC-3FE140010154}"/>
              </a:ext>
            </a:extLst>
          </p:cNvPr>
          <p:cNvSpPr/>
          <p:nvPr/>
        </p:nvSpPr>
        <p:spPr>
          <a:xfrm rot="10800000">
            <a:off x="6016654" y="4948748"/>
            <a:ext cx="198367" cy="301491"/>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5E1126C-90B6-4A6D-A435-7F6FEA6A4F6E}"/>
              </a:ext>
            </a:extLst>
          </p:cNvPr>
          <p:cNvSpPr/>
          <p:nvPr/>
        </p:nvSpPr>
        <p:spPr>
          <a:xfrm>
            <a:off x="8639164" y="4939240"/>
            <a:ext cx="198367" cy="301491"/>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AB472C1F-A18C-48B5-8F7C-287211FE60E9}"/>
              </a:ext>
            </a:extLst>
          </p:cNvPr>
          <p:cNvSpPr/>
          <p:nvPr/>
        </p:nvSpPr>
        <p:spPr>
          <a:xfrm rot="10800000">
            <a:off x="10042563" y="4932151"/>
            <a:ext cx="198367" cy="301491"/>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0154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8BBBA3-B44E-4D46-8A97-75C52BEE2F6D}"/>
              </a:ext>
            </a:extLst>
          </p:cNvPr>
          <p:cNvPicPr>
            <a:picLocks noChangeAspect="1"/>
          </p:cNvPicPr>
          <p:nvPr/>
        </p:nvPicPr>
        <p:blipFill rotWithShape="1">
          <a:blip r:embed="rId3"/>
          <a:srcRect b="2489"/>
          <a:stretch/>
        </p:blipFill>
        <p:spPr>
          <a:xfrm>
            <a:off x="1324195" y="26005"/>
            <a:ext cx="9519683" cy="6831996"/>
          </a:xfrm>
          <a:prstGeom prst="rect">
            <a:avLst/>
          </a:prstGeom>
        </p:spPr>
      </p:pic>
      <p:sp>
        <p:nvSpPr>
          <p:cNvPr id="2" name="Rectangle 1">
            <a:extLst>
              <a:ext uri="{FF2B5EF4-FFF2-40B4-BE49-F238E27FC236}">
                <a16:creationId xmlns:a16="http://schemas.microsoft.com/office/drawing/2014/main" id="{E0B94006-38D1-4F8B-A026-82563DC6D22D}"/>
              </a:ext>
            </a:extLst>
          </p:cNvPr>
          <p:cNvSpPr/>
          <p:nvPr/>
        </p:nvSpPr>
        <p:spPr>
          <a:xfrm>
            <a:off x="10867805" y="5188689"/>
            <a:ext cx="891797" cy="1615827"/>
          </a:xfrm>
          <a:prstGeom prst="rect">
            <a:avLst/>
          </a:prstGeom>
        </p:spPr>
        <p:txBody>
          <a:bodyPr wrap="square">
            <a:spAutoFit/>
          </a:bodyPr>
          <a:lstStyle/>
          <a:p>
            <a:r>
              <a:rPr lang="en-US" sz="1100" dirty="0"/>
              <a:t>Source: https://www.paragkhanna.com/home/2016/3/9/the-world-4-degrees-warmer</a:t>
            </a:r>
          </a:p>
        </p:txBody>
      </p:sp>
    </p:spTree>
    <p:extLst>
      <p:ext uri="{BB962C8B-B14F-4D97-AF65-F5344CB8AC3E}">
        <p14:creationId xmlns:p14="http://schemas.microsoft.com/office/powerpoint/2010/main" val="428228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A766-E2A4-49A5-8A5C-DFB82889D33E}"/>
              </a:ext>
            </a:extLst>
          </p:cNvPr>
          <p:cNvSpPr>
            <a:spLocks noGrp="1"/>
          </p:cNvSpPr>
          <p:nvPr>
            <p:ph type="title"/>
          </p:nvPr>
        </p:nvSpPr>
        <p:spPr>
          <a:xfrm>
            <a:off x="685801" y="233919"/>
            <a:ext cx="10131425" cy="1456267"/>
          </a:xfrm>
        </p:spPr>
        <p:txBody>
          <a:bodyPr/>
          <a:lstStyle/>
          <a:p>
            <a:r>
              <a:rPr lang="en-US" b="1" dirty="0"/>
              <a:t>So… what </a:t>
            </a:r>
            <a:r>
              <a:rPr lang="en-US" b="1" dirty="0">
                <a:solidFill>
                  <a:schemeClr val="accent1">
                    <a:lumMod val="40000"/>
                    <a:lumOff val="60000"/>
                  </a:schemeClr>
                </a:solidFill>
              </a:rPr>
              <a:t>should</a:t>
            </a:r>
            <a:r>
              <a:rPr lang="en-US" b="1" dirty="0"/>
              <a:t> the us role be?</a:t>
            </a:r>
          </a:p>
        </p:txBody>
      </p:sp>
      <p:sp>
        <p:nvSpPr>
          <p:cNvPr id="5" name="Content Placeholder 4">
            <a:extLst>
              <a:ext uri="{FF2B5EF4-FFF2-40B4-BE49-F238E27FC236}">
                <a16:creationId xmlns:a16="http://schemas.microsoft.com/office/drawing/2014/main" id="{1D82D8EA-AC7C-4EB5-B433-D749A4CDC002}"/>
              </a:ext>
            </a:extLst>
          </p:cNvPr>
          <p:cNvSpPr>
            <a:spLocks noGrp="1"/>
          </p:cNvSpPr>
          <p:nvPr>
            <p:ph idx="1"/>
          </p:nvPr>
        </p:nvSpPr>
        <p:spPr>
          <a:xfrm>
            <a:off x="134679" y="1318437"/>
            <a:ext cx="11965172" cy="5443870"/>
          </a:xfrm>
        </p:spPr>
        <p:txBody>
          <a:bodyPr>
            <a:normAutofit/>
          </a:bodyPr>
          <a:lstStyle/>
          <a:p>
            <a:r>
              <a:rPr lang="en-US" sz="2000" dirty="0"/>
              <a:t>A leader in coordinating </a:t>
            </a:r>
            <a:r>
              <a:rPr lang="en-US" sz="2000" dirty="0">
                <a:solidFill>
                  <a:schemeClr val="accent1">
                    <a:lumMod val="40000"/>
                    <a:lumOff val="60000"/>
                  </a:schemeClr>
                </a:solidFill>
              </a:rPr>
              <a:t>balanced migration policy </a:t>
            </a:r>
            <a:r>
              <a:rPr lang="en-US" sz="2000" dirty="0"/>
              <a:t>in developed countries</a:t>
            </a:r>
          </a:p>
          <a:p>
            <a:r>
              <a:rPr lang="en-US" sz="2000" dirty="0"/>
              <a:t>Must set the </a:t>
            </a:r>
            <a:r>
              <a:rPr lang="en-US" sz="2000" dirty="0">
                <a:solidFill>
                  <a:schemeClr val="accent1">
                    <a:lumMod val="40000"/>
                    <a:lumOff val="60000"/>
                  </a:schemeClr>
                </a:solidFill>
              </a:rPr>
              <a:t>example</a:t>
            </a:r>
            <a:endParaRPr lang="en-US" sz="2000" dirty="0"/>
          </a:p>
          <a:p>
            <a:r>
              <a:rPr lang="en-US" sz="2000" dirty="0"/>
              <a:t>All migrants have a capacity to </a:t>
            </a:r>
            <a:r>
              <a:rPr lang="en-US" sz="2000" dirty="0">
                <a:solidFill>
                  <a:schemeClr val="accent1">
                    <a:lumMod val="40000"/>
                    <a:lumOff val="60000"/>
                  </a:schemeClr>
                </a:solidFill>
              </a:rPr>
              <a:t>benefit economies and society</a:t>
            </a:r>
          </a:p>
          <a:p>
            <a:r>
              <a:rPr lang="en-US" sz="2000" dirty="0">
                <a:solidFill>
                  <a:schemeClr val="accent1">
                    <a:lumMod val="40000"/>
                    <a:lumOff val="60000"/>
                  </a:schemeClr>
                </a:solidFill>
              </a:rPr>
              <a:t>Bad situations </a:t>
            </a:r>
            <a:r>
              <a:rPr lang="en-US" sz="2000" dirty="0"/>
              <a:t>do not get better with time</a:t>
            </a:r>
          </a:p>
          <a:p>
            <a:r>
              <a:rPr lang="en-US" sz="2000" dirty="0"/>
              <a:t>More </a:t>
            </a:r>
            <a:r>
              <a:rPr lang="en-US" sz="2000" dirty="0">
                <a:solidFill>
                  <a:schemeClr val="accent1">
                    <a:lumMod val="40000"/>
                    <a:lumOff val="60000"/>
                  </a:schemeClr>
                </a:solidFill>
              </a:rPr>
              <a:t>crises</a:t>
            </a:r>
            <a:r>
              <a:rPr lang="en-US" sz="2000" dirty="0"/>
              <a:t>, directly or indirectly related to the </a:t>
            </a:r>
            <a:r>
              <a:rPr lang="en-US" sz="2000" dirty="0">
                <a:solidFill>
                  <a:schemeClr val="accent1">
                    <a:lumMod val="40000"/>
                    <a:lumOff val="60000"/>
                  </a:schemeClr>
                </a:solidFill>
              </a:rPr>
              <a:t>effects of migration</a:t>
            </a:r>
            <a:r>
              <a:rPr lang="en-US" sz="2000" dirty="0"/>
              <a:t>, will eventually involve the US at some point (whether this administration has to deal with the fall-out or not)</a:t>
            </a:r>
          </a:p>
          <a:p>
            <a:r>
              <a:rPr lang="en-US" sz="2000" dirty="0"/>
              <a:t>Thus, </a:t>
            </a:r>
            <a:r>
              <a:rPr lang="en-US" sz="2000" dirty="0">
                <a:solidFill>
                  <a:schemeClr val="accent1">
                    <a:lumMod val="40000"/>
                    <a:lumOff val="60000"/>
                  </a:schemeClr>
                </a:solidFill>
              </a:rPr>
              <a:t>averting </a:t>
            </a:r>
            <a:r>
              <a:rPr lang="en-US" sz="2000" u="sng" dirty="0">
                <a:solidFill>
                  <a:schemeClr val="accent1">
                    <a:lumMod val="40000"/>
                    <a:lumOff val="60000"/>
                  </a:schemeClr>
                </a:solidFill>
              </a:rPr>
              <a:t>any</a:t>
            </a:r>
            <a:r>
              <a:rPr lang="en-US" sz="2000" dirty="0">
                <a:solidFill>
                  <a:schemeClr val="accent1">
                    <a:lumMod val="40000"/>
                    <a:lumOff val="60000"/>
                  </a:schemeClr>
                </a:solidFill>
              </a:rPr>
              <a:t> crisis </a:t>
            </a:r>
            <a:r>
              <a:rPr lang="en-US" sz="2000" dirty="0"/>
              <a:t>through smart policy-making </a:t>
            </a:r>
          </a:p>
          <a:p>
            <a:pPr lvl="1"/>
            <a:r>
              <a:rPr lang="en-US" sz="1800" dirty="0"/>
              <a:t>is far better than dealing with the consequences of the alternative</a:t>
            </a:r>
          </a:p>
          <a:p>
            <a:pPr lvl="1"/>
            <a:r>
              <a:rPr lang="en-US" sz="1800" dirty="0"/>
              <a:t>Even if it costs $ or votes in the near term</a:t>
            </a:r>
          </a:p>
          <a:p>
            <a:r>
              <a:rPr lang="en-US" sz="3600" dirty="0"/>
              <a:t>We are all </a:t>
            </a:r>
            <a:r>
              <a:rPr lang="en-US" sz="3600" dirty="0">
                <a:solidFill>
                  <a:schemeClr val="accent1">
                    <a:lumMod val="40000"/>
                    <a:lumOff val="60000"/>
                  </a:schemeClr>
                </a:solidFill>
              </a:rPr>
              <a:t>human</a:t>
            </a:r>
            <a:r>
              <a:rPr lang="en-US" sz="3600" dirty="0">
                <a:solidFill>
                  <a:schemeClr val="accent1">
                    <a:lumMod val="60000"/>
                    <a:lumOff val="40000"/>
                  </a:schemeClr>
                </a:solidFill>
              </a:rPr>
              <a:t>;</a:t>
            </a:r>
            <a:r>
              <a:rPr lang="en-US" sz="3600" dirty="0"/>
              <a:t> </a:t>
            </a:r>
            <a:r>
              <a:rPr lang="en-US" sz="3600" dirty="0">
                <a:solidFill>
                  <a:schemeClr val="accent1">
                    <a:lumMod val="40000"/>
                    <a:lumOff val="60000"/>
                  </a:schemeClr>
                </a:solidFill>
              </a:rPr>
              <a:t>migration</a:t>
            </a:r>
            <a:r>
              <a:rPr lang="en-US" sz="3600" dirty="0"/>
              <a:t> is a natural </a:t>
            </a:r>
            <a:r>
              <a:rPr lang="en-US" sz="3600" dirty="0">
                <a:solidFill>
                  <a:schemeClr val="accent1">
                    <a:lumMod val="40000"/>
                    <a:lumOff val="60000"/>
                  </a:schemeClr>
                </a:solidFill>
              </a:rPr>
              <a:t>human phenomenon</a:t>
            </a:r>
          </a:p>
          <a:p>
            <a:endParaRPr lang="en-US" sz="2000" dirty="0"/>
          </a:p>
        </p:txBody>
      </p:sp>
    </p:spTree>
    <p:extLst>
      <p:ext uri="{BB962C8B-B14F-4D97-AF65-F5344CB8AC3E}">
        <p14:creationId xmlns:p14="http://schemas.microsoft.com/office/powerpoint/2010/main" val="4131441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3A32-5720-4F99-BC74-1CE3C33E041A}"/>
              </a:ext>
            </a:extLst>
          </p:cNvPr>
          <p:cNvSpPr>
            <a:spLocks noGrp="1"/>
          </p:cNvSpPr>
          <p:nvPr>
            <p:ph type="title"/>
          </p:nvPr>
        </p:nvSpPr>
        <p:spPr/>
        <p:txBody>
          <a:bodyPr>
            <a:normAutofit/>
          </a:bodyPr>
          <a:lstStyle/>
          <a:p>
            <a:r>
              <a:rPr lang="en-US" sz="4800" b="1" dirty="0">
                <a:solidFill>
                  <a:schemeClr val="accent1">
                    <a:lumMod val="40000"/>
                    <a:lumOff val="60000"/>
                  </a:schemeClr>
                </a:solidFill>
              </a:rPr>
              <a:t>Questions?  Comments?</a:t>
            </a:r>
          </a:p>
        </p:txBody>
      </p:sp>
      <p:sp>
        <p:nvSpPr>
          <p:cNvPr id="3" name="Text Placeholder 2">
            <a:extLst>
              <a:ext uri="{FF2B5EF4-FFF2-40B4-BE49-F238E27FC236}">
                <a16:creationId xmlns:a16="http://schemas.microsoft.com/office/drawing/2014/main" id="{DB9BF6C9-4ADE-46DA-9910-2D02951C6AC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5746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2231-8D49-41EE-833A-7DF2E831725D}"/>
              </a:ext>
            </a:extLst>
          </p:cNvPr>
          <p:cNvSpPr>
            <a:spLocks noGrp="1"/>
          </p:cNvSpPr>
          <p:nvPr>
            <p:ph type="title"/>
          </p:nvPr>
        </p:nvSpPr>
        <p:spPr>
          <a:xfrm>
            <a:off x="813391" y="2694600"/>
            <a:ext cx="10131427" cy="1468800"/>
          </a:xfrm>
        </p:spPr>
        <p:txBody>
          <a:bodyPr>
            <a:noAutofit/>
          </a:bodyPr>
          <a:lstStyle/>
          <a:p>
            <a:pPr algn="ctr"/>
            <a:r>
              <a:rPr lang="en-US" sz="7200" b="1" dirty="0">
                <a:solidFill>
                  <a:schemeClr val="accent1">
                    <a:lumMod val="40000"/>
                    <a:lumOff val="60000"/>
                  </a:schemeClr>
                </a:solidFill>
                <a:hlinkClick r:id="rId3"/>
              </a:rPr>
              <a:t>FIRST....JUST A BIT OF HUMAN HISTORY....</a:t>
            </a:r>
            <a:endParaRPr lang="en-US" sz="7200" b="1" dirty="0">
              <a:solidFill>
                <a:schemeClr val="accent1">
                  <a:lumMod val="40000"/>
                  <a:lumOff val="60000"/>
                </a:schemeClr>
              </a:solidFill>
            </a:endParaRPr>
          </a:p>
        </p:txBody>
      </p:sp>
    </p:spTree>
    <p:extLst>
      <p:ext uri="{BB962C8B-B14F-4D97-AF65-F5344CB8AC3E}">
        <p14:creationId xmlns:p14="http://schemas.microsoft.com/office/powerpoint/2010/main" val="1191357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85DBF7-BF5C-47BD-890D-80E06B1156D1}"/>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id="{8FB206D7-5A57-4A4D-8E78-2A363086642A}"/>
              </a:ext>
            </a:extLst>
          </p:cNvPr>
          <p:cNvPicPr>
            <a:picLocks noGrp="1" noChangeAspect="1"/>
          </p:cNvPicPr>
          <p:nvPr>
            <p:ph idx="1"/>
          </p:nvPr>
        </p:nvPicPr>
        <p:blipFill rotWithShape="1">
          <a:blip r:embed="rId3"/>
          <a:srcRect l="15253" t="21218" r="12115" b="16254"/>
          <a:stretch/>
        </p:blipFill>
        <p:spPr bwMode="auto">
          <a:xfrm>
            <a:off x="137051" y="0"/>
            <a:ext cx="11949342" cy="68579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E409F29-32E4-4645-9145-A72269E2217A}"/>
              </a:ext>
            </a:extLst>
          </p:cNvPr>
          <p:cNvSpPr txBox="1"/>
          <p:nvPr/>
        </p:nvSpPr>
        <p:spPr>
          <a:xfrm>
            <a:off x="685801" y="6393712"/>
            <a:ext cx="6771166" cy="369332"/>
          </a:xfrm>
          <a:prstGeom prst="rect">
            <a:avLst/>
          </a:prstGeom>
          <a:noFill/>
        </p:spPr>
        <p:txBody>
          <a:bodyPr wrap="square" rtlCol="0">
            <a:spAutoFit/>
          </a:bodyPr>
          <a:lstStyle/>
          <a:p>
            <a:r>
              <a:rPr lang="en-US" dirty="0"/>
              <a:t>Source: https://genographic.nationalgeographic.com/human-journey/</a:t>
            </a:r>
          </a:p>
        </p:txBody>
      </p:sp>
    </p:spTree>
    <p:extLst>
      <p:ext uri="{BB962C8B-B14F-4D97-AF65-F5344CB8AC3E}">
        <p14:creationId xmlns:p14="http://schemas.microsoft.com/office/powerpoint/2010/main" val="99072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66B0C-6B28-4B8F-9FF1-AED3EF3C31FB}"/>
              </a:ext>
            </a:extLst>
          </p:cNvPr>
          <p:cNvSpPr>
            <a:spLocks noGrp="1"/>
          </p:cNvSpPr>
          <p:nvPr>
            <p:ph type="title"/>
          </p:nvPr>
        </p:nvSpPr>
        <p:spPr/>
        <p:txBody>
          <a:bodyPr>
            <a:normAutofit/>
          </a:bodyPr>
          <a:lstStyle/>
          <a:p>
            <a:pPr algn="ctr"/>
            <a:r>
              <a:rPr lang="en-US" sz="4400" b="1" dirty="0"/>
              <a:t>migration is a natural human phenomenon</a:t>
            </a:r>
          </a:p>
        </p:txBody>
      </p:sp>
      <p:sp>
        <p:nvSpPr>
          <p:cNvPr id="3" name="Content Placeholder 2">
            <a:extLst>
              <a:ext uri="{FF2B5EF4-FFF2-40B4-BE49-F238E27FC236}">
                <a16:creationId xmlns:a16="http://schemas.microsoft.com/office/drawing/2014/main" id="{BFC38DE7-36AE-429E-83F0-0971CC588D91}"/>
              </a:ext>
            </a:extLst>
          </p:cNvPr>
          <p:cNvSpPr>
            <a:spLocks noGrp="1"/>
          </p:cNvSpPr>
          <p:nvPr>
            <p:ph idx="1"/>
          </p:nvPr>
        </p:nvSpPr>
        <p:spPr>
          <a:xfrm>
            <a:off x="685801" y="2142067"/>
            <a:ext cx="10754832" cy="4435942"/>
          </a:xfrm>
        </p:spPr>
        <p:txBody>
          <a:bodyPr>
            <a:normAutofit/>
          </a:bodyPr>
          <a:lstStyle/>
          <a:p>
            <a:r>
              <a:rPr lang="en-US" sz="2800" dirty="0"/>
              <a:t>MIGRATION has been a part of human life from our existence</a:t>
            </a:r>
          </a:p>
          <a:p>
            <a:r>
              <a:rPr lang="en-US" sz="2800" dirty="0"/>
              <a:t>Movement from </a:t>
            </a:r>
            <a:r>
              <a:rPr lang="en-US" sz="2800" dirty="0">
                <a:solidFill>
                  <a:schemeClr val="accent1">
                    <a:lumMod val="40000"/>
                    <a:lumOff val="60000"/>
                  </a:schemeClr>
                </a:solidFill>
              </a:rPr>
              <a:t>poorer</a:t>
            </a:r>
            <a:r>
              <a:rPr lang="en-US" sz="2800" dirty="0"/>
              <a:t> conditions to </a:t>
            </a:r>
            <a:r>
              <a:rPr lang="en-US" sz="2800" dirty="0">
                <a:solidFill>
                  <a:schemeClr val="accent1">
                    <a:lumMod val="40000"/>
                    <a:lumOff val="60000"/>
                  </a:schemeClr>
                </a:solidFill>
              </a:rPr>
              <a:t>better</a:t>
            </a:r>
            <a:r>
              <a:rPr lang="en-US" sz="2800" dirty="0"/>
              <a:t> conditions</a:t>
            </a:r>
          </a:p>
          <a:p>
            <a:r>
              <a:rPr lang="en-US" sz="2800" dirty="0"/>
              <a:t>Initial migration: a result of climate changes (rapid cooling)</a:t>
            </a:r>
          </a:p>
          <a:p>
            <a:r>
              <a:rPr lang="en-US" sz="2800" dirty="0"/>
              <a:t>Humans in Europe 40,000 years ago</a:t>
            </a:r>
          </a:p>
          <a:p>
            <a:r>
              <a:rPr lang="en-US" sz="2800" dirty="0"/>
              <a:t>Glacial period 20-15,000 years ago</a:t>
            </a:r>
          </a:p>
          <a:p>
            <a:pPr marL="0" indent="0">
              <a:buNone/>
            </a:pPr>
            <a:endParaRPr lang="en-US" sz="2800" dirty="0"/>
          </a:p>
        </p:txBody>
      </p:sp>
    </p:spTree>
    <p:extLst>
      <p:ext uri="{BB962C8B-B14F-4D97-AF65-F5344CB8AC3E}">
        <p14:creationId xmlns:p14="http://schemas.microsoft.com/office/powerpoint/2010/main" val="95833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1BB7C-527F-444E-BBE9-5AFCABE8956E}"/>
              </a:ext>
            </a:extLst>
          </p:cNvPr>
          <p:cNvSpPr>
            <a:spLocks noGrp="1"/>
          </p:cNvSpPr>
          <p:nvPr>
            <p:ph type="title"/>
          </p:nvPr>
        </p:nvSpPr>
        <p:spPr>
          <a:xfrm>
            <a:off x="120254" y="0"/>
            <a:ext cx="11951492" cy="1456267"/>
          </a:xfrm>
        </p:spPr>
        <p:txBody>
          <a:bodyPr/>
          <a:lstStyle/>
          <a:p>
            <a:r>
              <a:rPr lang="en-US" b="1" dirty="0"/>
              <a:t>Description of the Issue: </a:t>
            </a:r>
            <a:r>
              <a:rPr lang="en-US" b="1" dirty="0">
                <a:solidFill>
                  <a:schemeClr val="accent1">
                    <a:lumMod val="40000"/>
                    <a:lumOff val="60000"/>
                  </a:schemeClr>
                </a:solidFill>
              </a:rPr>
              <a:t>Bottom Line in today’s world</a:t>
            </a:r>
          </a:p>
        </p:txBody>
      </p:sp>
      <p:sp>
        <p:nvSpPr>
          <p:cNvPr id="3" name="Content Placeholder 2">
            <a:extLst>
              <a:ext uri="{FF2B5EF4-FFF2-40B4-BE49-F238E27FC236}">
                <a16:creationId xmlns:a16="http://schemas.microsoft.com/office/drawing/2014/main" id="{C3693F1A-1945-42B6-907E-254877C35409}"/>
              </a:ext>
            </a:extLst>
          </p:cNvPr>
          <p:cNvSpPr>
            <a:spLocks noGrp="1"/>
          </p:cNvSpPr>
          <p:nvPr>
            <p:ph idx="1"/>
          </p:nvPr>
        </p:nvSpPr>
        <p:spPr>
          <a:xfrm>
            <a:off x="456010" y="1215761"/>
            <a:ext cx="11279980" cy="4615921"/>
          </a:xfrm>
        </p:spPr>
        <p:txBody>
          <a:bodyPr>
            <a:normAutofit/>
          </a:bodyPr>
          <a:lstStyle/>
          <a:p>
            <a:pPr marL="0" indent="0">
              <a:buNone/>
            </a:pPr>
            <a:r>
              <a:rPr lang="en-US" sz="3200" b="1" u="sng" dirty="0">
                <a:solidFill>
                  <a:schemeClr val="accent1">
                    <a:lumMod val="40000"/>
                    <a:lumOff val="60000"/>
                  </a:schemeClr>
                </a:solidFill>
              </a:rPr>
              <a:t>Migration:</a:t>
            </a:r>
            <a:r>
              <a:rPr lang="en-US" sz="2400" u="sng" dirty="0">
                <a:solidFill>
                  <a:schemeClr val="accent1">
                    <a:lumMod val="40000"/>
                    <a:lumOff val="60000"/>
                  </a:schemeClr>
                </a:solidFill>
              </a:rPr>
              <a:t> </a:t>
            </a:r>
          </a:p>
          <a:p>
            <a:r>
              <a:rPr lang="en-US" sz="2400" dirty="0"/>
              <a:t>…is happening at a greater level than </a:t>
            </a:r>
            <a:r>
              <a:rPr lang="en-US" sz="2400" dirty="0">
                <a:solidFill>
                  <a:schemeClr val="accent1">
                    <a:lumMod val="40000"/>
                    <a:lumOff val="60000"/>
                  </a:schemeClr>
                </a:solidFill>
              </a:rPr>
              <a:t>ever before </a:t>
            </a:r>
            <a:r>
              <a:rPr lang="en-US" sz="2400" dirty="0"/>
              <a:t>in human history</a:t>
            </a:r>
          </a:p>
          <a:p>
            <a:r>
              <a:rPr lang="en-US" sz="2400" dirty="0"/>
              <a:t>…and its effects are </a:t>
            </a:r>
            <a:r>
              <a:rPr lang="en-US" sz="2400" dirty="0">
                <a:solidFill>
                  <a:schemeClr val="accent1">
                    <a:lumMod val="40000"/>
                    <a:lumOff val="60000"/>
                  </a:schemeClr>
                </a:solidFill>
              </a:rPr>
              <a:t>controversial</a:t>
            </a:r>
            <a:r>
              <a:rPr lang="en-US" sz="2400" dirty="0"/>
              <a:t> topics in the United States and all over the globe</a:t>
            </a:r>
          </a:p>
          <a:p>
            <a:r>
              <a:rPr lang="en-US" sz="2400" dirty="0"/>
              <a:t>…touches </a:t>
            </a:r>
            <a:r>
              <a:rPr lang="en-US" sz="2400" dirty="0">
                <a:solidFill>
                  <a:schemeClr val="accent1">
                    <a:lumMod val="40000"/>
                    <a:lumOff val="60000"/>
                  </a:schemeClr>
                </a:solidFill>
              </a:rPr>
              <a:t>all levels of a society</a:t>
            </a:r>
            <a:r>
              <a:rPr lang="en-US" sz="2400" dirty="0"/>
              <a:t>: economics, politics, security, demographics, education</a:t>
            </a:r>
          </a:p>
          <a:p>
            <a:r>
              <a:rPr lang="en-US" sz="2400" dirty="0"/>
              <a:t>…is hard to prevent if the </a:t>
            </a:r>
            <a:r>
              <a:rPr lang="en-US" sz="2400" dirty="0">
                <a:solidFill>
                  <a:schemeClr val="accent1">
                    <a:lumMod val="40000"/>
                    <a:lumOff val="60000"/>
                  </a:schemeClr>
                </a:solidFill>
              </a:rPr>
              <a:t>preconditions</a:t>
            </a:r>
            <a:r>
              <a:rPr lang="en-US" sz="2400" dirty="0"/>
              <a:t> are present (i.e. from worse to better situation)</a:t>
            </a:r>
          </a:p>
          <a:p>
            <a:pPr lvl="1"/>
            <a:r>
              <a:rPr lang="en-US" sz="2000" dirty="0"/>
              <a:t>Discussion: Is it </a:t>
            </a:r>
            <a:r>
              <a:rPr lang="en-US" sz="2000" dirty="0">
                <a:solidFill>
                  <a:schemeClr val="accent1">
                    <a:lumMod val="40000"/>
                    <a:lumOff val="60000"/>
                  </a:schemeClr>
                </a:solidFill>
              </a:rPr>
              <a:t>inevitable</a:t>
            </a:r>
            <a:r>
              <a:rPr lang="en-US" sz="2000" dirty="0"/>
              <a:t>?</a:t>
            </a:r>
          </a:p>
          <a:p>
            <a:r>
              <a:rPr lang="en-US" sz="2400" dirty="0"/>
              <a:t>…may be necessary to </a:t>
            </a:r>
            <a:r>
              <a:rPr lang="en-US" sz="2400" dirty="0">
                <a:solidFill>
                  <a:schemeClr val="accent1">
                    <a:lumMod val="40000"/>
                    <a:lumOff val="60000"/>
                  </a:schemeClr>
                </a:solidFill>
              </a:rPr>
              <a:t>curb future </a:t>
            </a:r>
            <a:r>
              <a:rPr lang="en-US" sz="2400" dirty="0"/>
              <a:t>international catastrophes (i.e. Syria)</a:t>
            </a:r>
          </a:p>
          <a:p>
            <a:pPr lvl="1"/>
            <a:r>
              <a:rPr lang="en-US" sz="2000" dirty="0"/>
              <a:t>Migration can </a:t>
            </a:r>
            <a:r>
              <a:rPr lang="en-US" sz="2000" dirty="0">
                <a:solidFill>
                  <a:schemeClr val="accent1">
                    <a:lumMod val="40000"/>
                    <a:lumOff val="60000"/>
                  </a:schemeClr>
                </a:solidFill>
              </a:rPr>
              <a:t>alleviate</a:t>
            </a:r>
            <a:r>
              <a:rPr lang="en-US" sz="2000" dirty="0"/>
              <a:t> crisis situations. While </a:t>
            </a:r>
            <a:r>
              <a:rPr lang="en-US" sz="2000" dirty="0">
                <a:solidFill>
                  <a:schemeClr val="accent1">
                    <a:lumMod val="40000"/>
                    <a:lumOff val="60000"/>
                  </a:schemeClr>
                </a:solidFill>
              </a:rPr>
              <a:t>migration controls can </a:t>
            </a:r>
            <a:r>
              <a:rPr lang="en-US" sz="2000" dirty="0"/>
              <a:t>compound crisis. </a:t>
            </a:r>
          </a:p>
        </p:txBody>
      </p:sp>
    </p:spTree>
    <p:extLst>
      <p:ext uri="{BB962C8B-B14F-4D97-AF65-F5344CB8AC3E}">
        <p14:creationId xmlns:p14="http://schemas.microsoft.com/office/powerpoint/2010/main" val="555875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B9E5F-82E2-41E4-A7B4-9CCFA4D4F11C}"/>
              </a:ext>
            </a:extLst>
          </p:cNvPr>
          <p:cNvSpPr>
            <a:spLocks noGrp="1"/>
          </p:cNvSpPr>
          <p:nvPr>
            <p:ph type="title"/>
          </p:nvPr>
        </p:nvSpPr>
        <p:spPr>
          <a:xfrm>
            <a:off x="494417" y="-49617"/>
            <a:ext cx="10131425" cy="1456267"/>
          </a:xfrm>
        </p:spPr>
        <p:txBody>
          <a:bodyPr/>
          <a:lstStyle/>
          <a:p>
            <a:r>
              <a:rPr lang="en-US" b="1" dirty="0"/>
              <a:t>Global migration </a:t>
            </a:r>
            <a:r>
              <a:rPr lang="en-US" b="1" dirty="0">
                <a:solidFill>
                  <a:schemeClr val="accent1">
                    <a:lumMod val="40000"/>
                    <a:lumOff val="60000"/>
                  </a:schemeClr>
                </a:solidFill>
              </a:rPr>
              <a:t>trends</a:t>
            </a:r>
            <a:r>
              <a:rPr lang="en-US" b="1" dirty="0"/>
              <a:t> today</a:t>
            </a:r>
          </a:p>
        </p:txBody>
      </p:sp>
      <p:pic>
        <p:nvPicPr>
          <p:cNvPr id="3" name="Picture 2">
            <a:extLst>
              <a:ext uri="{FF2B5EF4-FFF2-40B4-BE49-F238E27FC236}">
                <a16:creationId xmlns:a16="http://schemas.microsoft.com/office/drawing/2014/main" id="{B7815EB9-9A79-4BA6-A99D-C4DF3E977E8E}"/>
              </a:ext>
            </a:extLst>
          </p:cNvPr>
          <p:cNvPicPr>
            <a:picLocks noChangeAspect="1"/>
          </p:cNvPicPr>
          <p:nvPr/>
        </p:nvPicPr>
        <p:blipFill rotWithShape="1">
          <a:blip r:embed="rId3"/>
          <a:srcRect t="16262" r="400" b="41809"/>
          <a:stretch/>
        </p:blipFill>
        <p:spPr>
          <a:xfrm>
            <a:off x="906675" y="1594879"/>
            <a:ext cx="10207892" cy="4297307"/>
          </a:xfrm>
          <a:prstGeom prst="rect">
            <a:avLst/>
          </a:prstGeom>
        </p:spPr>
      </p:pic>
      <p:sp>
        <p:nvSpPr>
          <p:cNvPr id="4" name="TextBox 3">
            <a:extLst>
              <a:ext uri="{FF2B5EF4-FFF2-40B4-BE49-F238E27FC236}">
                <a16:creationId xmlns:a16="http://schemas.microsoft.com/office/drawing/2014/main" id="{6444E9F0-92CA-424F-A3C9-7D40D6689EC8}"/>
              </a:ext>
            </a:extLst>
          </p:cNvPr>
          <p:cNvSpPr txBox="1"/>
          <p:nvPr/>
        </p:nvSpPr>
        <p:spPr>
          <a:xfrm>
            <a:off x="906675" y="5529944"/>
            <a:ext cx="6771166" cy="369332"/>
          </a:xfrm>
          <a:prstGeom prst="rect">
            <a:avLst/>
          </a:prstGeom>
          <a:noFill/>
        </p:spPr>
        <p:txBody>
          <a:bodyPr wrap="square" rtlCol="0">
            <a:spAutoFit/>
          </a:bodyPr>
          <a:lstStyle/>
          <a:p>
            <a:r>
              <a:rPr lang="en-US" dirty="0">
                <a:solidFill>
                  <a:schemeClr val="accent1">
                    <a:lumMod val="50000"/>
                  </a:schemeClr>
                </a:solidFill>
              </a:rPr>
              <a:t>Source: UN DESA</a:t>
            </a:r>
          </a:p>
        </p:txBody>
      </p:sp>
    </p:spTree>
    <p:extLst>
      <p:ext uri="{BB962C8B-B14F-4D97-AF65-F5344CB8AC3E}">
        <p14:creationId xmlns:p14="http://schemas.microsoft.com/office/powerpoint/2010/main" val="870330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36E44-6160-4732-98DE-5199194BEAC4}"/>
              </a:ext>
            </a:extLst>
          </p:cNvPr>
          <p:cNvSpPr>
            <a:spLocks noGrp="1"/>
          </p:cNvSpPr>
          <p:nvPr>
            <p:ph type="title"/>
          </p:nvPr>
        </p:nvSpPr>
        <p:spPr>
          <a:xfrm>
            <a:off x="685801" y="7090"/>
            <a:ext cx="10131425" cy="1456267"/>
          </a:xfrm>
        </p:spPr>
        <p:txBody>
          <a:bodyPr>
            <a:normAutofit/>
          </a:bodyPr>
          <a:lstStyle/>
          <a:p>
            <a:r>
              <a:rPr lang="en-US" sz="4000" b="1" dirty="0"/>
              <a:t>Global Migration </a:t>
            </a:r>
            <a:r>
              <a:rPr lang="en-US" sz="4000" b="1" dirty="0">
                <a:solidFill>
                  <a:schemeClr val="accent1">
                    <a:lumMod val="40000"/>
                    <a:lumOff val="60000"/>
                  </a:schemeClr>
                </a:solidFill>
              </a:rPr>
              <a:t>trends</a:t>
            </a:r>
            <a:r>
              <a:rPr lang="en-US" sz="4000" b="1" dirty="0"/>
              <a:t> today</a:t>
            </a:r>
          </a:p>
        </p:txBody>
      </p:sp>
      <p:sp>
        <p:nvSpPr>
          <p:cNvPr id="5" name="Content Placeholder 4">
            <a:extLst>
              <a:ext uri="{FF2B5EF4-FFF2-40B4-BE49-F238E27FC236}">
                <a16:creationId xmlns:a16="http://schemas.microsoft.com/office/drawing/2014/main" id="{5070E7B7-9A6D-40C9-A13C-E034E61A0322}"/>
              </a:ext>
            </a:extLst>
          </p:cNvPr>
          <p:cNvSpPr>
            <a:spLocks noGrp="1"/>
          </p:cNvSpPr>
          <p:nvPr>
            <p:ph sz="half" idx="1"/>
          </p:nvPr>
        </p:nvSpPr>
        <p:spPr>
          <a:xfrm>
            <a:off x="508595" y="1516908"/>
            <a:ext cx="4995334" cy="4430234"/>
          </a:xfrm>
        </p:spPr>
        <p:txBody>
          <a:bodyPr>
            <a:normAutofit/>
          </a:bodyPr>
          <a:lstStyle/>
          <a:p>
            <a:r>
              <a:rPr lang="en-US" sz="2400" dirty="0"/>
              <a:t>Almost 60 million individuals displaced in 2014; a </a:t>
            </a:r>
            <a:r>
              <a:rPr lang="en-US" sz="2400" dirty="0">
                <a:solidFill>
                  <a:schemeClr val="accent1">
                    <a:lumMod val="40000"/>
                    <a:lumOff val="60000"/>
                  </a:schemeClr>
                </a:solidFill>
              </a:rPr>
              <a:t>14% increase </a:t>
            </a:r>
            <a:r>
              <a:rPr lang="en-US" sz="2400" dirty="0"/>
              <a:t>from the previous year (source: UN)</a:t>
            </a:r>
          </a:p>
          <a:p>
            <a:r>
              <a:rPr lang="en-US" sz="2400" dirty="0"/>
              <a:t>Compare to previous slide: “NET” immigration/emigration statistics</a:t>
            </a:r>
          </a:p>
          <a:p>
            <a:r>
              <a:rPr lang="en-US" sz="2400" dirty="0"/>
              <a:t>What does this mean?</a:t>
            </a:r>
          </a:p>
          <a:p>
            <a:pPr lvl="1"/>
            <a:r>
              <a:rPr lang="en-US" sz="2000" dirty="0">
                <a:solidFill>
                  <a:schemeClr val="accent1">
                    <a:lumMod val="40000"/>
                    <a:lumOff val="60000"/>
                  </a:schemeClr>
                </a:solidFill>
              </a:rPr>
              <a:t>Intra-regional/state </a:t>
            </a:r>
            <a:r>
              <a:rPr lang="en-US" sz="2000" dirty="0"/>
              <a:t>migration</a:t>
            </a:r>
          </a:p>
          <a:p>
            <a:pPr lvl="1"/>
            <a:r>
              <a:rPr lang="en-US" sz="2000" dirty="0"/>
              <a:t>Movement to </a:t>
            </a:r>
            <a:r>
              <a:rPr lang="en-US" sz="2000" dirty="0">
                <a:solidFill>
                  <a:schemeClr val="accent1">
                    <a:lumMod val="40000"/>
                    <a:lumOff val="60000"/>
                  </a:schemeClr>
                </a:solidFill>
              </a:rPr>
              <a:t>cities</a:t>
            </a:r>
          </a:p>
          <a:p>
            <a:pPr lvl="1"/>
            <a:r>
              <a:rPr lang="en-US" sz="2000" dirty="0"/>
              <a:t>Implications?</a:t>
            </a:r>
          </a:p>
          <a:p>
            <a:endParaRPr lang="en-US" sz="2400" dirty="0"/>
          </a:p>
        </p:txBody>
      </p:sp>
      <p:sp>
        <p:nvSpPr>
          <p:cNvPr id="6" name="Content Placeholder 5">
            <a:extLst>
              <a:ext uri="{FF2B5EF4-FFF2-40B4-BE49-F238E27FC236}">
                <a16:creationId xmlns:a16="http://schemas.microsoft.com/office/drawing/2014/main" id="{0A0D9EF7-1FD1-4BFE-8568-4A191AFBF6F5}"/>
              </a:ext>
            </a:extLst>
          </p:cNvPr>
          <p:cNvSpPr>
            <a:spLocks noGrp="1"/>
          </p:cNvSpPr>
          <p:nvPr>
            <p:ph sz="half" idx="2"/>
          </p:nvPr>
        </p:nvSpPr>
        <p:spPr/>
        <p:txBody>
          <a:bodyPr>
            <a:normAutofit/>
          </a:bodyPr>
          <a:lstStyle/>
          <a:p>
            <a:endParaRPr lang="en-US"/>
          </a:p>
        </p:txBody>
      </p:sp>
      <p:pic>
        <p:nvPicPr>
          <p:cNvPr id="3" name="Picture 2">
            <a:extLst>
              <a:ext uri="{FF2B5EF4-FFF2-40B4-BE49-F238E27FC236}">
                <a16:creationId xmlns:a16="http://schemas.microsoft.com/office/drawing/2014/main" id="{1E38C6CA-6692-409C-BF8F-4E820F6C55AC}"/>
              </a:ext>
            </a:extLst>
          </p:cNvPr>
          <p:cNvPicPr>
            <a:picLocks noChangeAspect="1"/>
          </p:cNvPicPr>
          <p:nvPr/>
        </p:nvPicPr>
        <p:blipFill rotWithShape="1">
          <a:blip r:embed="rId3"/>
          <a:srcRect l="3665" r="3289"/>
          <a:stretch/>
        </p:blipFill>
        <p:spPr>
          <a:xfrm>
            <a:off x="5613990" y="1484624"/>
            <a:ext cx="6478772" cy="4307501"/>
          </a:xfrm>
          <a:prstGeom prst="rect">
            <a:avLst/>
          </a:prstGeom>
        </p:spPr>
      </p:pic>
      <p:sp>
        <p:nvSpPr>
          <p:cNvPr id="4" name="Rectangle 3">
            <a:extLst>
              <a:ext uri="{FF2B5EF4-FFF2-40B4-BE49-F238E27FC236}">
                <a16:creationId xmlns:a16="http://schemas.microsoft.com/office/drawing/2014/main" id="{0B38C982-ED4C-4FFD-8CBA-D849AE1DA46D}"/>
              </a:ext>
            </a:extLst>
          </p:cNvPr>
          <p:cNvSpPr/>
          <p:nvPr/>
        </p:nvSpPr>
        <p:spPr>
          <a:xfrm>
            <a:off x="5613990" y="5578547"/>
            <a:ext cx="6478771" cy="215444"/>
          </a:xfrm>
          <a:prstGeom prst="rect">
            <a:avLst/>
          </a:prstGeom>
        </p:spPr>
        <p:txBody>
          <a:bodyPr wrap="square">
            <a:spAutoFit/>
          </a:bodyPr>
          <a:lstStyle/>
          <a:p>
            <a:r>
              <a:rPr lang="en-US" sz="800" dirty="0">
                <a:solidFill>
                  <a:schemeClr val="accent1">
                    <a:lumMod val="50000"/>
                  </a:schemeClr>
                </a:solidFill>
              </a:rPr>
              <a:t>Sources: National Geographic, Missing Migrants Project, International Organization for Migration; UNHCR; I-map; Regional Mixed Migration Secretariat</a:t>
            </a:r>
          </a:p>
        </p:txBody>
      </p:sp>
    </p:spTree>
    <p:extLst>
      <p:ext uri="{BB962C8B-B14F-4D97-AF65-F5344CB8AC3E}">
        <p14:creationId xmlns:p14="http://schemas.microsoft.com/office/powerpoint/2010/main" val="1188833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A261-CF54-4CC5-B83A-46FD3FBBF88F}"/>
              </a:ext>
            </a:extLst>
          </p:cNvPr>
          <p:cNvSpPr>
            <a:spLocks noGrp="1"/>
          </p:cNvSpPr>
          <p:nvPr>
            <p:ph type="title"/>
          </p:nvPr>
        </p:nvSpPr>
        <p:spPr>
          <a:xfrm>
            <a:off x="884773" y="243949"/>
            <a:ext cx="10131425" cy="1456267"/>
          </a:xfrm>
        </p:spPr>
        <p:txBody>
          <a:bodyPr/>
          <a:lstStyle/>
          <a:p>
            <a:r>
              <a:rPr lang="en-US" b="1" dirty="0"/>
              <a:t>Description of the issue: </a:t>
            </a:r>
            <a:r>
              <a:rPr lang="en-US" b="1" dirty="0">
                <a:solidFill>
                  <a:schemeClr val="accent1">
                    <a:lumMod val="40000"/>
                    <a:lumOff val="60000"/>
                  </a:schemeClr>
                </a:solidFill>
              </a:rPr>
              <a:t>Pros and Cons for </a:t>
            </a:r>
            <a:r>
              <a:rPr lang="en-US" b="1" u="sng" dirty="0">
                <a:solidFill>
                  <a:schemeClr val="accent1">
                    <a:lumMod val="40000"/>
                    <a:lumOff val="60000"/>
                  </a:schemeClr>
                </a:solidFill>
              </a:rPr>
              <a:t>Host countries</a:t>
            </a:r>
          </a:p>
        </p:txBody>
      </p:sp>
      <p:sp>
        <p:nvSpPr>
          <p:cNvPr id="4" name="Content Placeholder 3">
            <a:extLst>
              <a:ext uri="{FF2B5EF4-FFF2-40B4-BE49-F238E27FC236}">
                <a16:creationId xmlns:a16="http://schemas.microsoft.com/office/drawing/2014/main" id="{59CA3877-283F-4494-97C5-17C6106257F0}"/>
              </a:ext>
            </a:extLst>
          </p:cNvPr>
          <p:cNvSpPr>
            <a:spLocks noGrp="1"/>
          </p:cNvSpPr>
          <p:nvPr>
            <p:ph sz="half" idx="1"/>
          </p:nvPr>
        </p:nvSpPr>
        <p:spPr>
          <a:xfrm>
            <a:off x="364330" y="1793085"/>
            <a:ext cx="5586413" cy="4555332"/>
          </a:xfrm>
        </p:spPr>
        <p:txBody>
          <a:bodyPr>
            <a:normAutofit/>
          </a:bodyPr>
          <a:lstStyle/>
          <a:p>
            <a:pPr marL="0" indent="0">
              <a:buNone/>
            </a:pPr>
            <a:r>
              <a:rPr lang="en-US" sz="2400" b="1" dirty="0">
                <a:solidFill>
                  <a:schemeClr val="accent1">
                    <a:lumMod val="40000"/>
                    <a:lumOff val="60000"/>
                  </a:schemeClr>
                </a:solidFill>
              </a:rPr>
              <a:t>Positives</a:t>
            </a:r>
          </a:p>
          <a:p>
            <a:r>
              <a:rPr lang="en-US" sz="2400" dirty="0"/>
              <a:t>Job vacancies and skills gaps can be filled</a:t>
            </a:r>
          </a:p>
          <a:p>
            <a:r>
              <a:rPr lang="en-US" sz="2400" dirty="0"/>
              <a:t>Economic growth</a:t>
            </a:r>
          </a:p>
          <a:p>
            <a:r>
              <a:rPr lang="en-US" sz="2400" dirty="0"/>
              <a:t>Services to an aging population</a:t>
            </a:r>
          </a:p>
          <a:p>
            <a:r>
              <a:rPr lang="en-US" sz="2400" dirty="0"/>
              <a:t>Pension gaps can be filled</a:t>
            </a:r>
          </a:p>
          <a:p>
            <a:r>
              <a:rPr lang="en-US" sz="2400" dirty="0"/>
              <a:t>More workers = more taxes = more federal $</a:t>
            </a:r>
          </a:p>
          <a:p>
            <a:r>
              <a:rPr lang="en-US" sz="2400" dirty="0"/>
              <a:t>Immigrants bring energy/innovation</a:t>
            </a:r>
          </a:p>
          <a:p>
            <a:r>
              <a:rPr lang="en-US" sz="2400" dirty="0"/>
              <a:t>Cultural diversity</a:t>
            </a:r>
          </a:p>
        </p:txBody>
      </p:sp>
      <p:sp>
        <p:nvSpPr>
          <p:cNvPr id="5" name="Content Placeholder 4">
            <a:extLst>
              <a:ext uri="{FF2B5EF4-FFF2-40B4-BE49-F238E27FC236}">
                <a16:creationId xmlns:a16="http://schemas.microsoft.com/office/drawing/2014/main" id="{6D0F3173-FA4A-42A5-8771-46FA8A4956E0}"/>
              </a:ext>
            </a:extLst>
          </p:cNvPr>
          <p:cNvSpPr>
            <a:spLocks noGrp="1"/>
          </p:cNvSpPr>
          <p:nvPr>
            <p:ph sz="half" idx="2"/>
          </p:nvPr>
        </p:nvSpPr>
        <p:spPr>
          <a:xfrm>
            <a:off x="5950743" y="1793085"/>
            <a:ext cx="6108168" cy="4391025"/>
          </a:xfrm>
        </p:spPr>
        <p:txBody>
          <a:bodyPr>
            <a:normAutofit/>
          </a:bodyPr>
          <a:lstStyle/>
          <a:p>
            <a:pPr marL="0" indent="0">
              <a:buNone/>
            </a:pPr>
            <a:r>
              <a:rPr lang="en-US" sz="2400" b="1" dirty="0">
                <a:solidFill>
                  <a:schemeClr val="accent1">
                    <a:lumMod val="40000"/>
                    <a:lumOff val="60000"/>
                  </a:schemeClr>
                </a:solidFill>
              </a:rPr>
              <a:t>Negatives</a:t>
            </a:r>
          </a:p>
          <a:p>
            <a:r>
              <a:rPr lang="en-US" sz="2400" dirty="0"/>
              <a:t>Depression of wages may occur </a:t>
            </a:r>
          </a:p>
          <a:p>
            <a:r>
              <a:rPr lang="en-US" sz="2400" dirty="0"/>
              <a:t>Economic deficit due to immigrant remittances</a:t>
            </a:r>
          </a:p>
          <a:p>
            <a:r>
              <a:rPr lang="en-US" sz="2400" dirty="0"/>
              <a:t>Migrants may be exploited</a:t>
            </a:r>
          </a:p>
          <a:p>
            <a:r>
              <a:rPr lang="en-US" sz="2400" dirty="0"/>
              <a:t>Pressure on public services</a:t>
            </a:r>
          </a:p>
          <a:p>
            <a:r>
              <a:rPr lang="en-US" sz="2400" dirty="0"/>
              <a:t>Unemployment may rise</a:t>
            </a:r>
          </a:p>
          <a:p>
            <a:r>
              <a:rPr lang="en-US" sz="2400" dirty="0"/>
              <a:t>Potential for ethnic/religious violence</a:t>
            </a:r>
          </a:p>
          <a:p>
            <a:r>
              <a:rPr lang="en-US" sz="2400" dirty="0"/>
              <a:t>Increased security monitoring </a:t>
            </a:r>
            <a:r>
              <a:rPr lang="en-US" sz="2400"/>
              <a:t>is necessary</a:t>
            </a:r>
            <a:endParaRPr lang="en-US" sz="2400" dirty="0"/>
          </a:p>
        </p:txBody>
      </p:sp>
    </p:spTree>
    <p:extLst>
      <p:ext uri="{BB962C8B-B14F-4D97-AF65-F5344CB8AC3E}">
        <p14:creationId xmlns:p14="http://schemas.microsoft.com/office/powerpoint/2010/main" val="183343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C08E-AE05-40E0-BFC3-3E430860B227}"/>
              </a:ext>
            </a:extLst>
          </p:cNvPr>
          <p:cNvSpPr>
            <a:spLocks noGrp="1"/>
          </p:cNvSpPr>
          <p:nvPr>
            <p:ph type="title"/>
          </p:nvPr>
        </p:nvSpPr>
        <p:spPr>
          <a:xfrm>
            <a:off x="1057279" y="338135"/>
            <a:ext cx="10131425" cy="1456267"/>
          </a:xfrm>
        </p:spPr>
        <p:txBody>
          <a:bodyPr/>
          <a:lstStyle/>
          <a:p>
            <a:r>
              <a:rPr lang="en-US" b="1" dirty="0"/>
              <a:t>Description of the issue: </a:t>
            </a:r>
            <a:r>
              <a:rPr lang="en-US" b="1" dirty="0">
                <a:solidFill>
                  <a:schemeClr val="accent1">
                    <a:lumMod val="40000"/>
                    <a:lumOff val="60000"/>
                  </a:schemeClr>
                </a:solidFill>
              </a:rPr>
              <a:t>Pros and Cons for </a:t>
            </a:r>
            <a:r>
              <a:rPr lang="en-US" b="1" u="sng" dirty="0">
                <a:solidFill>
                  <a:schemeClr val="accent1">
                    <a:lumMod val="40000"/>
                    <a:lumOff val="60000"/>
                  </a:schemeClr>
                </a:solidFill>
              </a:rPr>
              <a:t>countries of origin</a:t>
            </a:r>
            <a:endParaRPr lang="en-US" u="sng" dirty="0">
              <a:solidFill>
                <a:schemeClr val="accent1">
                  <a:lumMod val="40000"/>
                  <a:lumOff val="60000"/>
                </a:schemeClr>
              </a:solidFill>
            </a:endParaRPr>
          </a:p>
        </p:txBody>
      </p:sp>
      <p:sp>
        <p:nvSpPr>
          <p:cNvPr id="3" name="Content Placeholder 2">
            <a:extLst>
              <a:ext uri="{FF2B5EF4-FFF2-40B4-BE49-F238E27FC236}">
                <a16:creationId xmlns:a16="http://schemas.microsoft.com/office/drawing/2014/main" id="{A2CE403D-8F93-475A-8F90-07894404DA83}"/>
              </a:ext>
            </a:extLst>
          </p:cNvPr>
          <p:cNvSpPr>
            <a:spLocks noGrp="1"/>
          </p:cNvSpPr>
          <p:nvPr>
            <p:ph sz="half" idx="1"/>
          </p:nvPr>
        </p:nvSpPr>
        <p:spPr>
          <a:xfrm>
            <a:off x="350044" y="2142067"/>
            <a:ext cx="5331092" cy="3649134"/>
          </a:xfrm>
        </p:spPr>
        <p:txBody>
          <a:bodyPr>
            <a:normAutofit/>
          </a:bodyPr>
          <a:lstStyle/>
          <a:p>
            <a:pPr marL="0" indent="0" fontAlgn="base">
              <a:buNone/>
            </a:pPr>
            <a:r>
              <a:rPr lang="en-US" sz="2400" b="1" dirty="0">
                <a:solidFill>
                  <a:schemeClr val="accent1">
                    <a:lumMod val="40000"/>
                    <a:lumOff val="60000"/>
                  </a:schemeClr>
                </a:solidFill>
              </a:rPr>
              <a:t>Positive</a:t>
            </a:r>
          </a:p>
          <a:p>
            <a:pPr fontAlgn="base"/>
            <a:r>
              <a:rPr lang="en-US" sz="2400" dirty="0"/>
              <a:t>Developing countries benefit from remittances </a:t>
            </a:r>
          </a:p>
          <a:p>
            <a:pPr fontAlgn="base"/>
            <a:r>
              <a:rPr lang="en-US" sz="2400" dirty="0"/>
              <a:t>Unemployment is reduced</a:t>
            </a:r>
          </a:p>
          <a:p>
            <a:pPr fontAlgn="base"/>
            <a:r>
              <a:rPr lang="en-US" sz="2400" dirty="0"/>
              <a:t>Migrants enhance their life prospects</a:t>
            </a:r>
          </a:p>
          <a:p>
            <a:pPr fontAlgn="base"/>
            <a:r>
              <a:rPr lang="en-US" sz="2400" dirty="0"/>
              <a:t>Returning migrants bring savings, skills and international contacts</a:t>
            </a:r>
          </a:p>
          <a:p>
            <a:endParaRPr lang="en-US" sz="2400" dirty="0"/>
          </a:p>
        </p:txBody>
      </p:sp>
      <p:sp>
        <p:nvSpPr>
          <p:cNvPr id="4" name="Content Placeholder 3">
            <a:extLst>
              <a:ext uri="{FF2B5EF4-FFF2-40B4-BE49-F238E27FC236}">
                <a16:creationId xmlns:a16="http://schemas.microsoft.com/office/drawing/2014/main" id="{D5D59E53-A651-49F0-B880-53FEF33FB5B8}"/>
              </a:ext>
            </a:extLst>
          </p:cNvPr>
          <p:cNvSpPr>
            <a:spLocks noGrp="1"/>
          </p:cNvSpPr>
          <p:nvPr>
            <p:ph sz="half" idx="2"/>
          </p:nvPr>
        </p:nvSpPr>
        <p:spPr>
          <a:xfrm>
            <a:off x="5821895" y="2007395"/>
            <a:ext cx="5808130" cy="3783806"/>
          </a:xfrm>
        </p:spPr>
        <p:txBody>
          <a:bodyPr>
            <a:normAutofit/>
          </a:bodyPr>
          <a:lstStyle/>
          <a:p>
            <a:pPr marL="0" indent="0">
              <a:buNone/>
            </a:pPr>
            <a:r>
              <a:rPr lang="en-US" sz="2400" b="1" dirty="0">
                <a:solidFill>
                  <a:schemeClr val="accent1">
                    <a:lumMod val="40000"/>
                    <a:lumOff val="60000"/>
                  </a:schemeClr>
                </a:solidFill>
              </a:rPr>
              <a:t>Negative</a:t>
            </a:r>
          </a:p>
          <a:p>
            <a:r>
              <a:rPr lang="en-US" sz="2400" dirty="0"/>
              <a:t>Economic disadvantage through the loss of young workers</a:t>
            </a:r>
          </a:p>
          <a:p>
            <a:r>
              <a:rPr lang="en-US" sz="2400" dirty="0"/>
              <a:t>Loss of highly trained people, especially health workers</a:t>
            </a:r>
          </a:p>
          <a:p>
            <a:r>
              <a:rPr lang="en-US" sz="2400" dirty="0"/>
              <a:t>Social problems for children left behind or growing up without a wider family circle</a:t>
            </a:r>
          </a:p>
          <a:p>
            <a:endParaRPr lang="en-US" sz="2400" dirty="0"/>
          </a:p>
        </p:txBody>
      </p:sp>
    </p:spTree>
    <p:extLst>
      <p:ext uri="{BB962C8B-B14F-4D97-AF65-F5344CB8AC3E}">
        <p14:creationId xmlns:p14="http://schemas.microsoft.com/office/powerpoint/2010/main" val="2287153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4054</TotalTime>
  <Words>2579</Words>
  <Application>Microsoft Office PowerPoint</Application>
  <PresentationFormat>Widescreen</PresentationFormat>
  <Paragraphs>216</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Mangal</vt:lpstr>
      <vt:lpstr>Celestial</vt:lpstr>
      <vt:lpstr>Migration</vt:lpstr>
      <vt:lpstr>FIRST....JUST A BIT OF HUMAN HISTORY....</vt:lpstr>
      <vt:lpstr>PowerPoint Presentation</vt:lpstr>
      <vt:lpstr>migration is a natural human phenomenon</vt:lpstr>
      <vt:lpstr>Description of the Issue: Bottom Line in today’s world</vt:lpstr>
      <vt:lpstr>Global migration trends today</vt:lpstr>
      <vt:lpstr>Global Migration trends today</vt:lpstr>
      <vt:lpstr>Description of the issue: Pros and Cons for Host countries</vt:lpstr>
      <vt:lpstr>Description of the issue: Pros and Cons for countries of origin</vt:lpstr>
      <vt:lpstr>US historical role in migration</vt:lpstr>
      <vt:lpstr>US historical role in migration</vt:lpstr>
      <vt:lpstr>US historical role in migration</vt:lpstr>
      <vt:lpstr>President Trump’s Immigration Actions so far</vt:lpstr>
      <vt:lpstr>President Trump’s Immigration Actions so far</vt:lpstr>
      <vt:lpstr>What will the future hold? </vt:lpstr>
      <vt:lpstr>PowerPoint Presentation</vt:lpstr>
      <vt:lpstr>So… what should the us role be?</vt:lpstr>
      <vt:lpstr>Questions?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*Immigration *Emigration</dc:title>
  <dc:creator>Jennifer Purser</dc:creator>
  <cp:lastModifiedBy>Jennifer Purser</cp:lastModifiedBy>
  <cp:revision>37</cp:revision>
  <cp:lastPrinted>2018-04-11T12:48:09Z</cp:lastPrinted>
  <dcterms:created xsi:type="dcterms:W3CDTF">2018-04-08T17:44:54Z</dcterms:created>
  <dcterms:modified xsi:type="dcterms:W3CDTF">2018-04-11T13:50:36Z</dcterms:modified>
</cp:coreProperties>
</file>