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2"/>
  </p:notesMasterIdLst>
  <p:sldIdLst>
    <p:sldId id="283" r:id="rId2"/>
    <p:sldId id="284" r:id="rId3"/>
    <p:sldId id="256" r:id="rId4"/>
    <p:sldId id="257" r:id="rId5"/>
    <p:sldId id="258" r:id="rId6"/>
    <p:sldId id="259" r:id="rId7"/>
    <p:sldId id="260" r:id="rId8"/>
    <p:sldId id="262" r:id="rId9"/>
    <p:sldId id="261" r:id="rId10"/>
    <p:sldId id="270" r:id="rId11"/>
    <p:sldId id="263" r:id="rId12"/>
    <p:sldId id="264" r:id="rId13"/>
    <p:sldId id="265" r:id="rId14"/>
    <p:sldId id="266" r:id="rId15"/>
    <p:sldId id="267" r:id="rId16"/>
    <p:sldId id="268" r:id="rId17"/>
    <p:sldId id="269"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528041-E1F5-4CF3-8CB3-C6567BF0DEFA}" type="datetimeFigureOut">
              <a:rPr lang="en-AU" smtClean="0"/>
              <a:t>11/04/2018</a:t>
            </a:fld>
            <a:endParaRPr lang="en-AU"/>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AU"/>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767A39-6B1A-4422-82A5-CF7297042A2D}" type="slidenum">
              <a:rPr lang="en-AU" smtClean="0"/>
              <a:t>‹#›</a:t>
            </a:fld>
            <a:endParaRPr lang="en-AU"/>
          </a:p>
        </p:txBody>
      </p:sp>
    </p:spTree>
    <p:extLst>
      <p:ext uri="{BB962C8B-B14F-4D97-AF65-F5344CB8AC3E}">
        <p14:creationId xmlns:p14="http://schemas.microsoft.com/office/powerpoint/2010/main" val="3550543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28BBEEAB-4F05-40F0-9D61-93412D86095A}" type="slidenum">
              <a:rPr lang="sk-SK" smtClean="0"/>
              <a:pPr/>
              <a:t>14</a:t>
            </a:fld>
            <a:endParaRPr lang="sk-SK"/>
          </a:p>
        </p:txBody>
      </p:sp>
    </p:spTree>
    <p:extLst>
      <p:ext uri="{BB962C8B-B14F-4D97-AF65-F5344CB8AC3E}">
        <p14:creationId xmlns:p14="http://schemas.microsoft.com/office/powerpoint/2010/main" val="31016780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447765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160034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1982754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904244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865144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632157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dirty="0" err="1"/>
              <a:t>Hydroelectric</a:t>
            </a:r>
            <a:r>
              <a:rPr lang="sk-SK" dirty="0"/>
              <a:t> </a:t>
            </a:r>
            <a:r>
              <a:rPr lang="sk-SK" dirty="0" err="1"/>
              <a:t>dam</a:t>
            </a:r>
            <a:r>
              <a:rPr lang="sk-SK" dirty="0"/>
              <a:t> </a:t>
            </a:r>
            <a:r>
              <a:rPr lang="sk-SK" dirty="0" err="1"/>
              <a:t>ecuador</a:t>
            </a:r>
            <a:r>
              <a:rPr lang="sk-SK" dirty="0"/>
              <a:t>, </a:t>
            </a:r>
            <a:r>
              <a:rPr lang="sk-SK" dirty="0" err="1"/>
              <a:t>highways</a:t>
            </a:r>
            <a:r>
              <a:rPr lang="sk-SK" dirty="0"/>
              <a:t> in </a:t>
            </a:r>
            <a:r>
              <a:rPr lang="sk-SK" dirty="0" err="1"/>
              <a:t>chile</a:t>
            </a:r>
            <a:r>
              <a:rPr lang="sk-SK" dirty="0"/>
              <a:t>, </a:t>
            </a:r>
            <a:r>
              <a:rPr lang="sk-SK" dirty="0" err="1"/>
              <a:t>jet</a:t>
            </a:r>
            <a:r>
              <a:rPr lang="sk-SK" dirty="0"/>
              <a:t> </a:t>
            </a:r>
            <a:r>
              <a:rPr lang="sk-SK" dirty="0" err="1"/>
              <a:t>fighters</a:t>
            </a:r>
            <a:r>
              <a:rPr lang="sk-SK" dirty="0"/>
              <a:t> </a:t>
            </a:r>
            <a:r>
              <a:rPr lang="sk-SK" dirty="0" err="1"/>
              <a:t>argentina</a:t>
            </a:r>
            <a:r>
              <a:rPr lang="sk-SK" dirty="0"/>
              <a:t>, </a:t>
            </a:r>
            <a:r>
              <a:rPr lang="sk-SK" dirty="0" err="1"/>
              <a:t>nuclear</a:t>
            </a:r>
            <a:r>
              <a:rPr lang="sk-SK" dirty="0"/>
              <a:t> </a:t>
            </a:r>
            <a:r>
              <a:rPr lang="sk-SK" dirty="0" err="1"/>
              <a:t>plants</a:t>
            </a:r>
            <a:r>
              <a:rPr lang="sk-SK" dirty="0"/>
              <a:t>, PLA </a:t>
            </a:r>
            <a:r>
              <a:rPr lang="sk-SK" dirty="0" err="1"/>
              <a:t>satellite</a:t>
            </a:r>
            <a:r>
              <a:rPr lang="sk-SK" baseline="0" dirty="0"/>
              <a:t> </a:t>
            </a:r>
            <a:r>
              <a:rPr lang="sk-SK" baseline="0" dirty="0" err="1"/>
              <a:t>tracking</a:t>
            </a:r>
            <a:r>
              <a:rPr lang="sk-SK" baseline="0" dirty="0"/>
              <a:t> centre</a:t>
            </a:r>
            <a:endParaRPr lang="sk-SK" dirty="0"/>
          </a:p>
          <a:p>
            <a:endParaRPr lang="sk-SK" dirty="0"/>
          </a:p>
        </p:txBody>
      </p:sp>
      <p:sp>
        <p:nvSpPr>
          <p:cNvPr id="4" name="Zástupný symbol čísla snímky 3"/>
          <p:cNvSpPr>
            <a:spLocks noGrp="1"/>
          </p:cNvSpPr>
          <p:nvPr>
            <p:ph type="sldNum" sz="quarter" idx="10"/>
          </p:nvPr>
        </p:nvSpPr>
        <p:spPr/>
        <p:txBody>
          <a:bodyPr/>
          <a:lstStyle/>
          <a:p>
            <a:fld id="{28BBEEAB-4F05-40F0-9D61-93412D86095A}" type="slidenum">
              <a:rPr lang="sk-SK" smtClean="0"/>
              <a:pPr/>
              <a:t>15</a:t>
            </a:fld>
            <a:endParaRPr lang="sk-SK"/>
          </a:p>
        </p:txBody>
      </p:sp>
    </p:spTree>
    <p:extLst>
      <p:ext uri="{BB962C8B-B14F-4D97-AF65-F5344CB8AC3E}">
        <p14:creationId xmlns:p14="http://schemas.microsoft.com/office/powerpoint/2010/main" val="295683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dirty="0"/>
          </a:p>
        </p:txBody>
      </p:sp>
      <p:sp>
        <p:nvSpPr>
          <p:cNvPr id="4" name="Zástupný symbol čísla snímky 3"/>
          <p:cNvSpPr>
            <a:spLocks noGrp="1"/>
          </p:cNvSpPr>
          <p:nvPr>
            <p:ph type="sldNum" sz="quarter" idx="10"/>
          </p:nvPr>
        </p:nvSpPr>
        <p:spPr/>
        <p:txBody>
          <a:bodyPr/>
          <a:lstStyle/>
          <a:p>
            <a:fld id="{28BBEEAB-4F05-40F0-9D61-93412D86095A}" type="slidenum">
              <a:rPr lang="sk-SK" smtClean="0"/>
              <a:pPr/>
              <a:t>16</a:t>
            </a:fld>
            <a:endParaRPr lang="sk-SK"/>
          </a:p>
        </p:txBody>
      </p:sp>
    </p:spTree>
    <p:extLst>
      <p:ext uri="{BB962C8B-B14F-4D97-AF65-F5344CB8AC3E}">
        <p14:creationId xmlns:p14="http://schemas.microsoft.com/office/powerpoint/2010/main" val="26825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00369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30654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38447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83954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768737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858680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cs-CZ"/>
              <a:t>Kliknutím lze upravit styl.</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97741F6-9D8B-456B-A0A7-75E94752EBEA}" type="datetimeFigureOut">
              <a:rPr lang="sk-SK" smtClean="0"/>
              <a:t>11.04.2018</a:t>
            </a:fld>
            <a:endParaRPr lang="sk-SK"/>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sk-SK"/>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D989A1F2-BBE0-4210-8CC8-9FBA77F0BC94}" type="slidenum">
              <a:rPr lang="sk-SK" smtClean="0"/>
              <a:t>‹#›</a:t>
            </a:fld>
            <a:endParaRPr lang="sk-SK"/>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978147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7741F6-9D8B-456B-A0A7-75E94752EBEA}" type="datetimeFigureOut">
              <a:rPr lang="sk-SK" smtClean="0"/>
              <a:t>11.04.2018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105444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7741F6-9D8B-456B-A0A7-75E94752EBEA}" type="datetimeFigureOut">
              <a:rPr lang="sk-SK" smtClean="0"/>
              <a:t>11.04.2018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24487290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Shape 19"/>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cs" smtClean="0"/>
              <a:pPr/>
              <a:t>‹#›</a:t>
            </a:fld>
            <a:endParaRPr lang="cs"/>
          </a:p>
        </p:txBody>
      </p:sp>
    </p:spTree>
    <p:extLst>
      <p:ext uri="{BB962C8B-B14F-4D97-AF65-F5344CB8AC3E}">
        <p14:creationId xmlns:p14="http://schemas.microsoft.com/office/powerpoint/2010/main" val="3162940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7741F6-9D8B-456B-A0A7-75E94752EBEA}" type="datetimeFigureOut">
              <a:rPr lang="sk-SK" smtClean="0"/>
              <a:t>11.04.2018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2884419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cs-CZ"/>
              <a:t>Kliknutím lze upravit styl.</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497741F6-9D8B-456B-A0A7-75E94752EBEA}" type="datetimeFigureOut">
              <a:rPr lang="sk-SK" smtClean="0"/>
              <a:t>11.04.2018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D989A1F2-BBE0-4210-8CC8-9FBA77F0BC94}" type="slidenum">
              <a:rPr lang="sk-SK" smtClean="0"/>
              <a:t>‹#›</a:t>
            </a:fld>
            <a:endParaRPr lang="sk-SK"/>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2308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97741F6-9D8B-456B-A0A7-75E94752EBEA}" type="datetimeFigureOut">
              <a:rPr lang="sk-SK" smtClean="0"/>
              <a:t>11.04.2018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2305406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cs-CZ"/>
              <a:t>Upravte styly předlohy textu.</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97741F6-9D8B-456B-A0A7-75E94752EBEA}" type="datetimeFigureOut">
              <a:rPr lang="sk-SK" smtClean="0"/>
              <a:t>11.04.2018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2456484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97741F6-9D8B-456B-A0A7-75E94752EBEA}" type="datetimeFigureOut">
              <a:rPr lang="sk-SK" smtClean="0"/>
              <a:t>11.04.2018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144258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741F6-9D8B-456B-A0A7-75E94752EBEA}" type="datetimeFigureOut">
              <a:rPr lang="sk-SK" smtClean="0"/>
              <a:t>11.04.2018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1940996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cs-CZ"/>
              <a:t>Kliknutím lze upravit styl.</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497741F6-9D8B-456B-A0A7-75E94752EBEA}" type="datetimeFigureOut">
              <a:rPr lang="sk-SK" smtClean="0"/>
              <a:t>11.04.2018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2776184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497741F6-9D8B-456B-A0A7-75E94752EBEA}" type="datetimeFigureOut">
              <a:rPr lang="sk-SK" smtClean="0"/>
              <a:t>11.04.2018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D989A1F2-BBE0-4210-8CC8-9FBA77F0BC94}" type="slidenum">
              <a:rPr lang="sk-SK" smtClean="0"/>
              <a:t>‹#›</a:t>
            </a:fld>
            <a:endParaRPr lang="sk-SK"/>
          </a:p>
        </p:txBody>
      </p:sp>
    </p:spTree>
    <p:extLst>
      <p:ext uri="{BB962C8B-B14F-4D97-AF65-F5344CB8AC3E}">
        <p14:creationId xmlns:p14="http://schemas.microsoft.com/office/powerpoint/2010/main" val="86885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97741F6-9D8B-456B-A0A7-75E94752EBEA}" type="datetimeFigureOut">
              <a:rPr lang="sk-SK" smtClean="0"/>
              <a:t>11.04.2018</a:t>
            </a:fld>
            <a:endParaRPr lang="sk-SK"/>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sk-SK"/>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D989A1F2-BBE0-4210-8CC8-9FBA77F0BC94}" type="slidenum">
              <a:rPr lang="sk-SK" smtClean="0"/>
              <a:t>‹#›</a:t>
            </a:fld>
            <a:endParaRPr lang="sk-SK"/>
          </a:p>
        </p:txBody>
      </p:sp>
    </p:spTree>
    <p:extLst>
      <p:ext uri="{BB962C8B-B14F-4D97-AF65-F5344CB8AC3E}">
        <p14:creationId xmlns:p14="http://schemas.microsoft.com/office/powerpoint/2010/main" val="151298990"/>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8" Type="http://schemas.openxmlformats.org/officeDocument/2006/relationships/hyperlink" Target="https://atlas.media.mit.edu/en/profile/country/usa/#Trade_Balance" TargetMode="External"/><Relationship Id="rId13" Type="http://schemas.openxmlformats.org/officeDocument/2006/relationships/hyperlink" Target="https://euobserver.com/economic/141261" TargetMode="External"/><Relationship Id="rId3" Type="http://schemas.openxmlformats.org/officeDocument/2006/relationships/hyperlink" Target="http://rtais.wto.org/UI/PublicShowMemberRTAIDCard.aspx?rtaid=865" TargetMode="External"/><Relationship Id="rId7" Type="http://schemas.openxmlformats.org/officeDocument/2006/relationships/hyperlink" Target="http://trade.ec.europa.eu/doclib/docs/2011/december/tradoc_148391.pdf" TargetMode="External"/><Relationship Id="rId12" Type="http://schemas.openxmlformats.org/officeDocument/2006/relationships/hyperlink" Target="https://www.politico.eu/article/donald-trump-slams-eu-trade/"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hyperlink" Target="https://www.census.gov/foreign-trade/balance/c0003.html" TargetMode="External"/><Relationship Id="rId11" Type="http://schemas.openxmlformats.org/officeDocument/2006/relationships/hyperlink" Target="https://www.reuters.com/article/us-usa-germany-obama-trade/obama-says-eu-and-u-s-must-move-forward-with-ttip-idUSKCN0XL0O7" TargetMode="External"/><Relationship Id="rId5" Type="http://schemas.openxmlformats.org/officeDocument/2006/relationships/hyperlink" Target="http://ec.europa.eu/trade/policy/countries-and-regions/countries/united-states/" TargetMode="External"/><Relationship Id="rId10" Type="http://schemas.openxmlformats.org/officeDocument/2006/relationships/hyperlink" Target="https://www.reuters.com/article/us-europe-usa-trade/merkel-obama-say-eu-u-s-free-trade-deal-would-benefit-both-sides-idUSKCN0XK09Q" TargetMode="External"/><Relationship Id="rId4" Type="http://schemas.openxmlformats.org/officeDocument/2006/relationships/hyperlink" Target="https://roklen24.cz/a/SmgNh/trump-se-myli-obchodni-valky-nelze-vyhrat" TargetMode="External"/><Relationship Id="rId9" Type="http://schemas.openxmlformats.org/officeDocument/2006/relationships/hyperlink" Target="http://www.businessinfo.cz/cs/clanky/eu-ziskala-docasnou-vyjimku-z-cel-usa-na-dovoz-105210.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736F236-F209-4C1E-8476-50656B5CEAF1}"/>
              </a:ext>
            </a:extLst>
          </p:cNvPr>
          <p:cNvSpPr>
            <a:spLocks noGrp="1"/>
          </p:cNvSpPr>
          <p:nvPr>
            <p:ph type="ctrTitle"/>
          </p:nvPr>
        </p:nvSpPr>
        <p:spPr/>
        <p:txBody>
          <a:bodyPr>
            <a:normAutofit/>
          </a:bodyPr>
          <a:lstStyle/>
          <a:p>
            <a:r>
              <a:rPr lang="sk-SK" dirty="0" err="1"/>
              <a:t>America´s</a:t>
            </a:r>
            <a:r>
              <a:rPr lang="sk-SK" dirty="0"/>
              <a:t> </a:t>
            </a:r>
            <a:r>
              <a:rPr lang="sk-SK" dirty="0" err="1"/>
              <a:t>Changing</a:t>
            </a:r>
            <a:r>
              <a:rPr lang="sk-SK" dirty="0"/>
              <a:t> </a:t>
            </a:r>
            <a:r>
              <a:rPr lang="sk-SK" dirty="0" err="1"/>
              <a:t>Global</a:t>
            </a:r>
            <a:r>
              <a:rPr lang="sk-SK" dirty="0"/>
              <a:t> Role 				</a:t>
            </a:r>
            <a:r>
              <a:rPr lang="sk-SK" dirty="0" err="1"/>
              <a:t>Trade</a:t>
            </a:r>
            <a:r>
              <a:rPr lang="sk-SK" dirty="0"/>
              <a:t> </a:t>
            </a:r>
            <a:r>
              <a:rPr lang="sk-SK" dirty="0" err="1"/>
              <a:t>policy</a:t>
            </a:r>
            <a:endParaRPr lang="en-AU" dirty="0"/>
          </a:p>
        </p:txBody>
      </p:sp>
      <p:sp>
        <p:nvSpPr>
          <p:cNvPr id="5" name="Podnadpis 4">
            <a:extLst>
              <a:ext uri="{FF2B5EF4-FFF2-40B4-BE49-F238E27FC236}">
                <a16:creationId xmlns:a16="http://schemas.microsoft.com/office/drawing/2014/main" id="{6FEDD538-8D37-4B63-8CE5-0B96E0286648}"/>
              </a:ext>
            </a:extLst>
          </p:cNvPr>
          <p:cNvSpPr>
            <a:spLocks noGrp="1"/>
          </p:cNvSpPr>
          <p:nvPr>
            <p:ph type="subTitle" idx="1"/>
          </p:nvPr>
        </p:nvSpPr>
        <p:spPr>
          <a:xfrm>
            <a:off x="2729345" y="5036128"/>
            <a:ext cx="9144000" cy="1655762"/>
          </a:xfrm>
        </p:spPr>
        <p:txBody>
          <a:bodyPr>
            <a:normAutofit fontScale="70000" lnSpcReduction="20000"/>
          </a:bodyPr>
          <a:lstStyle/>
          <a:p>
            <a:r>
              <a:rPr lang="sk-SK" sz="2800" dirty="0"/>
              <a:t>Pavla </a:t>
            </a:r>
            <a:r>
              <a:rPr lang="sk-SK" sz="2800" dirty="0" err="1"/>
              <a:t>Pitruchová</a:t>
            </a:r>
            <a:r>
              <a:rPr lang="sk-SK" sz="2800" dirty="0"/>
              <a:t>, Tomáš </a:t>
            </a:r>
            <a:r>
              <a:rPr lang="sk-SK" sz="2800" dirty="0" err="1"/>
              <a:t>Lalkovič</a:t>
            </a:r>
            <a:r>
              <a:rPr lang="sk-SK" sz="2800" dirty="0"/>
              <a:t>, Michal Sojka</a:t>
            </a:r>
          </a:p>
          <a:p>
            <a:pPr algn="l"/>
            <a:r>
              <a:rPr lang="sk-SK" dirty="0"/>
              <a:t>		</a:t>
            </a:r>
          </a:p>
          <a:p>
            <a:pPr algn="l"/>
            <a:r>
              <a:rPr lang="sk-SK" dirty="0" err="1"/>
              <a:t>Faculty</a:t>
            </a:r>
            <a:r>
              <a:rPr lang="sk-SK" dirty="0"/>
              <a:t> of </a:t>
            </a:r>
            <a:r>
              <a:rPr lang="sk-SK" dirty="0" err="1"/>
              <a:t>social</a:t>
            </a:r>
            <a:r>
              <a:rPr lang="sk-SK" dirty="0"/>
              <a:t> </a:t>
            </a:r>
            <a:r>
              <a:rPr lang="sk-SK" dirty="0" err="1"/>
              <a:t>sciences</a:t>
            </a:r>
            <a:r>
              <a:rPr lang="sk-SK" dirty="0"/>
              <a:t> 	                        	        Masaryk </a:t>
            </a:r>
            <a:r>
              <a:rPr lang="sk-SK" dirty="0" err="1"/>
              <a:t>university</a:t>
            </a:r>
            <a:endParaRPr lang="sk-SK" dirty="0"/>
          </a:p>
          <a:p>
            <a:r>
              <a:rPr lang="sk-SK" dirty="0"/>
              <a:t>							                                      						    11.04.2018</a:t>
            </a:r>
            <a:endParaRPr lang="en-AU" dirty="0"/>
          </a:p>
        </p:txBody>
      </p:sp>
    </p:spTree>
    <p:extLst>
      <p:ext uri="{BB962C8B-B14F-4D97-AF65-F5344CB8AC3E}">
        <p14:creationId xmlns:p14="http://schemas.microsoft.com/office/powerpoint/2010/main" val="386301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32C90-E50B-48C0-9670-80D627807F74}"/>
              </a:ext>
            </a:extLst>
          </p:cNvPr>
          <p:cNvSpPr>
            <a:spLocks noGrp="1"/>
          </p:cNvSpPr>
          <p:nvPr>
            <p:ph type="ctrTitle"/>
          </p:nvPr>
        </p:nvSpPr>
        <p:spPr/>
        <p:txBody>
          <a:bodyPr/>
          <a:lstStyle/>
          <a:p>
            <a:r>
              <a:rPr lang="sk-SK" dirty="0"/>
              <a:t>United </a:t>
            </a:r>
            <a:r>
              <a:rPr lang="sk-SK" dirty="0" err="1"/>
              <a:t>States</a:t>
            </a:r>
            <a:r>
              <a:rPr lang="sk-SK" dirty="0"/>
              <a:t> </a:t>
            </a:r>
            <a:r>
              <a:rPr lang="sk-SK" dirty="0" err="1"/>
              <a:t>trade</a:t>
            </a:r>
            <a:r>
              <a:rPr lang="sk-SK" dirty="0"/>
              <a:t> </a:t>
            </a:r>
            <a:r>
              <a:rPr lang="sk-SK" dirty="0" err="1"/>
              <a:t>policy</a:t>
            </a:r>
            <a:r>
              <a:rPr lang="sk-SK" dirty="0"/>
              <a:t> to </a:t>
            </a:r>
            <a:r>
              <a:rPr lang="sk-SK" dirty="0" err="1"/>
              <a:t>Latin</a:t>
            </a:r>
            <a:r>
              <a:rPr lang="sk-SK" dirty="0"/>
              <a:t> </a:t>
            </a:r>
            <a:r>
              <a:rPr lang="sk-SK" dirty="0" err="1"/>
              <a:t>America´s</a:t>
            </a:r>
            <a:r>
              <a:rPr lang="sk-SK" dirty="0"/>
              <a:t> </a:t>
            </a:r>
            <a:r>
              <a:rPr lang="sk-SK" dirty="0" err="1"/>
              <a:t>states</a:t>
            </a:r>
            <a:endParaRPr lang="en-AU" dirty="0"/>
          </a:p>
        </p:txBody>
      </p:sp>
      <p:sp>
        <p:nvSpPr>
          <p:cNvPr id="3" name="Zástupný symbol pro obsah 2">
            <a:extLst>
              <a:ext uri="{FF2B5EF4-FFF2-40B4-BE49-F238E27FC236}">
                <a16:creationId xmlns:a16="http://schemas.microsoft.com/office/drawing/2014/main" id="{CD979B78-77FE-4B23-9D5F-9E1B40F6DC37}"/>
              </a:ext>
            </a:extLst>
          </p:cNvPr>
          <p:cNvSpPr>
            <a:spLocks noGrp="1"/>
          </p:cNvSpPr>
          <p:nvPr>
            <p:ph type="subTitle" idx="1"/>
          </p:nvPr>
        </p:nvSpPr>
        <p:spPr/>
        <p:txBody>
          <a:bodyPr/>
          <a:lstStyle/>
          <a:p>
            <a:r>
              <a:rPr lang="sk-SK" dirty="0"/>
              <a:t>Tomáš </a:t>
            </a:r>
            <a:r>
              <a:rPr lang="sk-SK" dirty="0" err="1"/>
              <a:t>Lalkovič</a:t>
            </a:r>
            <a:r>
              <a:rPr lang="sk-SK" dirty="0"/>
              <a:t> </a:t>
            </a:r>
            <a:endParaRPr lang="en-AU" dirty="0"/>
          </a:p>
        </p:txBody>
      </p:sp>
    </p:spTree>
    <p:extLst>
      <p:ext uri="{BB962C8B-B14F-4D97-AF65-F5344CB8AC3E}">
        <p14:creationId xmlns:p14="http://schemas.microsoft.com/office/powerpoint/2010/main" val="1303316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Overview</a:t>
            </a:r>
            <a:endParaRPr lang="sk-SK" dirty="0"/>
          </a:p>
        </p:txBody>
      </p:sp>
      <p:sp>
        <p:nvSpPr>
          <p:cNvPr id="3" name="Zástupný symbol obsahu 2"/>
          <p:cNvSpPr>
            <a:spLocks noGrp="1"/>
          </p:cNvSpPr>
          <p:nvPr>
            <p:ph idx="1"/>
          </p:nvPr>
        </p:nvSpPr>
        <p:spPr/>
        <p:txBody>
          <a:bodyPr/>
          <a:lstStyle/>
          <a:p>
            <a:r>
              <a:rPr lang="sk-SK" dirty="0" err="1"/>
              <a:t>The</a:t>
            </a:r>
            <a:r>
              <a:rPr lang="sk-SK" dirty="0"/>
              <a:t> </a:t>
            </a:r>
            <a:r>
              <a:rPr lang="sk-SK" dirty="0" err="1"/>
              <a:t>Past</a:t>
            </a:r>
            <a:endParaRPr lang="sk-SK" dirty="0"/>
          </a:p>
          <a:p>
            <a:endParaRPr lang="sk-SK" dirty="0"/>
          </a:p>
          <a:p>
            <a:r>
              <a:rPr lang="sk-SK" dirty="0" err="1"/>
              <a:t>The</a:t>
            </a:r>
            <a:r>
              <a:rPr lang="sk-SK" dirty="0"/>
              <a:t> </a:t>
            </a:r>
            <a:r>
              <a:rPr lang="sk-SK" dirty="0" err="1"/>
              <a:t>Present</a:t>
            </a:r>
            <a:endParaRPr lang="sk-SK" dirty="0"/>
          </a:p>
          <a:p>
            <a:endParaRPr lang="sk-SK" dirty="0"/>
          </a:p>
          <a:p>
            <a:r>
              <a:rPr lang="sk-SK" dirty="0" err="1"/>
              <a:t>Trends</a:t>
            </a:r>
            <a:endParaRPr lang="sk-SK" dirty="0"/>
          </a:p>
          <a:p>
            <a:endParaRPr lang="sk-SK" dirty="0"/>
          </a:p>
          <a:p>
            <a:r>
              <a:rPr lang="sk-SK" dirty="0" err="1"/>
              <a:t>Solutions</a:t>
            </a:r>
            <a:endParaRPr lang="sk-SK" dirty="0"/>
          </a:p>
          <a:p>
            <a:endParaRPr lang="sk-SK" dirty="0"/>
          </a:p>
          <a:p>
            <a:endParaRPr lang="sk-SK" dirty="0"/>
          </a:p>
        </p:txBody>
      </p:sp>
    </p:spTree>
    <p:extLst>
      <p:ext uri="{BB962C8B-B14F-4D97-AF65-F5344CB8AC3E}">
        <p14:creationId xmlns:p14="http://schemas.microsoft.com/office/powerpoint/2010/main" val="2513749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Historical</a:t>
            </a:r>
            <a:r>
              <a:rPr lang="sk-SK" dirty="0"/>
              <a:t> Role </a:t>
            </a:r>
            <a:r>
              <a:rPr lang="sk-SK" dirty="0" err="1"/>
              <a:t>of</a:t>
            </a:r>
            <a:r>
              <a:rPr lang="sk-SK" dirty="0"/>
              <a:t> </a:t>
            </a:r>
            <a:r>
              <a:rPr lang="sk-SK" dirty="0" err="1"/>
              <a:t>the</a:t>
            </a:r>
            <a:r>
              <a:rPr lang="sk-SK" dirty="0"/>
              <a:t> U.S.</a:t>
            </a:r>
          </a:p>
        </p:txBody>
      </p:sp>
      <p:sp>
        <p:nvSpPr>
          <p:cNvPr id="3" name="Zástupný symbol obsahu 2"/>
          <p:cNvSpPr>
            <a:spLocks noGrp="1"/>
          </p:cNvSpPr>
          <p:nvPr>
            <p:ph idx="1"/>
          </p:nvPr>
        </p:nvSpPr>
        <p:spPr/>
        <p:txBody>
          <a:bodyPr>
            <a:normAutofit/>
          </a:bodyPr>
          <a:lstStyle/>
          <a:p>
            <a:r>
              <a:rPr lang="sk-SK" dirty="0" err="1"/>
              <a:t>Primacy</a:t>
            </a:r>
            <a:r>
              <a:rPr lang="sk-SK" dirty="0"/>
              <a:t> </a:t>
            </a:r>
            <a:r>
              <a:rPr lang="sk-SK" dirty="0" err="1"/>
              <a:t>of</a:t>
            </a:r>
            <a:r>
              <a:rPr lang="sk-SK" dirty="0"/>
              <a:t> </a:t>
            </a:r>
            <a:r>
              <a:rPr lang="sk-SK" dirty="0" err="1"/>
              <a:t>the</a:t>
            </a:r>
            <a:r>
              <a:rPr lang="sk-SK" dirty="0"/>
              <a:t> U.S. </a:t>
            </a:r>
            <a:r>
              <a:rPr lang="sk-SK" dirty="0" err="1"/>
              <a:t>since</a:t>
            </a:r>
            <a:r>
              <a:rPr lang="sk-SK" dirty="0"/>
              <a:t> 1820s</a:t>
            </a:r>
          </a:p>
          <a:p>
            <a:r>
              <a:rPr lang="en-US" dirty="0"/>
              <a:t>The Big Brother </a:t>
            </a:r>
            <a:r>
              <a:rPr lang="en-US" dirty="0" err="1"/>
              <a:t>polic</a:t>
            </a:r>
            <a:r>
              <a:rPr lang="sk-SK" dirty="0"/>
              <a:t>y</a:t>
            </a:r>
            <a:r>
              <a:rPr lang="en-US" dirty="0"/>
              <a:t> 1880s</a:t>
            </a:r>
            <a:endParaRPr lang="sk-SK" dirty="0"/>
          </a:p>
          <a:p>
            <a:pPr>
              <a:buNone/>
            </a:pPr>
            <a:endParaRPr lang="sk-SK" dirty="0"/>
          </a:p>
          <a:p>
            <a:r>
              <a:rPr lang="sk-SK" dirty="0"/>
              <a:t>B</a:t>
            </a:r>
            <a:r>
              <a:rPr lang="en-US" dirty="0" err="1"/>
              <a:t>ilateral</a:t>
            </a:r>
            <a:r>
              <a:rPr lang="en-US" dirty="0"/>
              <a:t> and </a:t>
            </a:r>
            <a:r>
              <a:rPr lang="en-US" dirty="0" err="1"/>
              <a:t>plurilateral</a:t>
            </a:r>
            <a:r>
              <a:rPr lang="en-US" dirty="0"/>
              <a:t> free trade agreements</a:t>
            </a:r>
            <a:r>
              <a:rPr lang="sk-SK" dirty="0"/>
              <a:t> (</a:t>
            </a:r>
            <a:r>
              <a:rPr lang="sk-SK" dirty="0" err="1"/>
              <a:t>FTAs</a:t>
            </a:r>
            <a:r>
              <a:rPr lang="sk-SK" dirty="0"/>
              <a:t>)</a:t>
            </a:r>
          </a:p>
          <a:p>
            <a:pPr lvl="1"/>
            <a:r>
              <a:rPr lang="sk-SK" dirty="0"/>
              <a:t>NAFTA, CAFTA-DR, TPP and </a:t>
            </a:r>
            <a:r>
              <a:rPr lang="sk-SK" dirty="0" err="1"/>
              <a:t>others</a:t>
            </a:r>
            <a:endParaRPr lang="sk-SK" dirty="0"/>
          </a:p>
          <a:p>
            <a:pPr lvl="1"/>
            <a:endParaRPr lang="sk-SK" dirty="0"/>
          </a:p>
          <a:p>
            <a:r>
              <a:rPr lang="sk-SK" dirty="0" err="1"/>
              <a:t>Global</a:t>
            </a:r>
            <a:r>
              <a:rPr lang="sk-SK" dirty="0"/>
              <a:t> </a:t>
            </a:r>
            <a:r>
              <a:rPr lang="sk-SK" dirty="0" err="1"/>
              <a:t>value</a:t>
            </a:r>
            <a:r>
              <a:rPr lang="sk-SK" dirty="0"/>
              <a:t> </a:t>
            </a:r>
            <a:r>
              <a:rPr lang="sk-SK" dirty="0" err="1"/>
              <a:t>chains</a:t>
            </a:r>
            <a:endParaRPr lang="sk-SK" dirty="0"/>
          </a:p>
          <a:p>
            <a:pPr lvl="1"/>
            <a:endParaRPr lang="sk-SK" dirty="0"/>
          </a:p>
          <a:p>
            <a:endParaRPr lang="sk-SK" dirty="0"/>
          </a:p>
        </p:txBody>
      </p:sp>
    </p:spTree>
    <p:extLst>
      <p:ext uri="{BB962C8B-B14F-4D97-AF65-F5344CB8AC3E}">
        <p14:creationId xmlns:p14="http://schemas.microsoft.com/office/powerpoint/2010/main" val="2848836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Trade</a:t>
            </a:r>
            <a:r>
              <a:rPr lang="sk-SK" dirty="0"/>
              <a:t> </a:t>
            </a:r>
            <a:r>
              <a:rPr lang="sk-SK" dirty="0" err="1"/>
              <a:t>with</a:t>
            </a:r>
            <a:r>
              <a:rPr lang="sk-SK" dirty="0"/>
              <a:t> </a:t>
            </a:r>
            <a:r>
              <a:rPr lang="sk-SK" dirty="0" err="1"/>
              <a:t>Latin</a:t>
            </a:r>
            <a:r>
              <a:rPr lang="sk-SK" dirty="0"/>
              <a:t> </a:t>
            </a:r>
            <a:r>
              <a:rPr lang="sk-SK" dirty="0" err="1"/>
              <a:t>America</a:t>
            </a:r>
            <a:endParaRPr lang="sk-SK" dirty="0"/>
          </a:p>
        </p:txBody>
      </p:sp>
      <p:sp>
        <p:nvSpPr>
          <p:cNvPr id="3" name="Zástupný symbol obsahu 2"/>
          <p:cNvSpPr>
            <a:spLocks noGrp="1"/>
          </p:cNvSpPr>
          <p:nvPr>
            <p:ph idx="1"/>
          </p:nvPr>
        </p:nvSpPr>
        <p:spPr/>
        <p:txBody>
          <a:bodyPr>
            <a:normAutofit/>
          </a:bodyPr>
          <a:lstStyle/>
          <a:p>
            <a:r>
              <a:rPr lang="sk-SK" dirty="0" err="1"/>
              <a:t>The</a:t>
            </a:r>
            <a:r>
              <a:rPr lang="sk-SK" dirty="0"/>
              <a:t> </a:t>
            </a:r>
            <a:r>
              <a:rPr lang="sk-SK" dirty="0" err="1"/>
              <a:t>fastest</a:t>
            </a:r>
            <a:r>
              <a:rPr lang="sk-SK" dirty="0"/>
              <a:t> </a:t>
            </a:r>
            <a:r>
              <a:rPr lang="sk-SK" dirty="0" err="1"/>
              <a:t>growing</a:t>
            </a:r>
            <a:r>
              <a:rPr lang="sk-SK" dirty="0"/>
              <a:t> partner (2014)</a:t>
            </a:r>
          </a:p>
          <a:p>
            <a:pPr lvl="1"/>
            <a:r>
              <a:rPr lang="sk-SK" dirty="0" err="1"/>
              <a:t>Mexico</a:t>
            </a:r>
            <a:r>
              <a:rPr lang="sk-SK" dirty="0"/>
              <a:t>, </a:t>
            </a:r>
            <a:r>
              <a:rPr lang="sk-SK" dirty="0" err="1"/>
              <a:t>Brazil</a:t>
            </a:r>
            <a:endParaRPr lang="sk-SK" dirty="0"/>
          </a:p>
          <a:p>
            <a:pPr lvl="1"/>
            <a:endParaRPr lang="sk-SK" dirty="0"/>
          </a:p>
          <a:p>
            <a:r>
              <a:rPr lang="sk-SK" dirty="0"/>
              <a:t>U.S. </a:t>
            </a:r>
            <a:r>
              <a:rPr lang="sk-SK" dirty="0" err="1"/>
              <a:t>trade</a:t>
            </a:r>
            <a:r>
              <a:rPr lang="sk-SK" dirty="0"/>
              <a:t> deficit</a:t>
            </a:r>
          </a:p>
          <a:p>
            <a:pPr lvl="1"/>
            <a:r>
              <a:rPr lang="sk-SK" dirty="0" err="1"/>
              <a:t>Imports</a:t>
            </a:r>
            <a:r>
              <a:rPr lang="sk-SK" dirty="0"/>
              <a:t> </a:t>
            </a:r>
            <a:r>
              <a:rPr lang="sk-SK" dirty="0" err="1"/>
              <a:t>crude</a:t>
            </a:r>
            <a:r>
              <a:rPr lang="sk-SK" dirty="0"/>
              <a:t> </a:t>
            </a:r>
            <a:r>
              <a:rPr lang="sk-SK" dirty="0" err="1"/>
              <a:t>oil</a:t>
            </a:r>
            <a:r>
              <a:rPr lang="sk-SK" dirty="0"/>
              <a:t>, </a:t>
            </a:r>
            <a:r>
              <a:rPr lang="sk-SK" dirty="0" err="1"/>
              <a:t>semi-finished</a:t>
            </a:r>
            <a:r>
              <a:rPr lang="sk-SK" dirty="0"/>
              <a:t> </a:t>
            </a:r>
            <a:r>
              <a:rPr lang="sk-SK" dirty="0" err="1"/>
              <a:t>products</a:t>
            </a:r>
            <a:r>
              <a:rPr lang="sk-SK" dirty="0"/>
              <a:t>, </a:t>
            </a:r>
            <a:r>
              <a:rPr lang="sk-SK" dirty="0" err="1"/>
              <a:t>raw</a:t>
            </a:r>
            <a:r>
              <a:rPr lang="sk-SK" dirty="0"/>
              <a:t> </a:t>
            </a:r>
            <a:r>
              <a:rPr lang="sk-SK" dirty="0" err="1"/>
              <a:t>materials</a:t>
            </a:r>
            <a:endParaRPr lang="sk-SK" dirty="0"/>
          </a:p>
          <a:p>
            <a:pPr lvl="1"/>
            <a:r>
              <a:rPr lang="sk-SK" dirty="0" err="1"/>
              <a:t>Exports</a:t>
            </a:r>
            <a:r>
              <a:rPr lang="sk-SK" dirty="0"/>
              <a:t> </a:t>
            </a:r>
            <a:r>
              <a:rPr lang="sk-SK" dirty="0" err="1"/>
              <a:t>final</a:t>
            </a:r>
            <a:r>
              <a:rPr lang="sk-SK" dirty="0"/>
              <a:t> </a:t>
            </a:r>
            <a:r>
              <a:rPr lang="sk-SK" dirty="0" err="1"/>
              <a:t>products</a:t>
            </a:r>
            <a:r>
              <a:rPr lang="sk-SK" dirty="0"/>
              <a:t> (</a:t>
            </a:r>
            <a:r>
              <a:rPr lang="sk-SK" dirty="0" err="1"/>
              <a:t>petroleum</a:t>
            </a:r>
            <a:r>
              <a:rPr lang="sk-SK" dirty="0"/>
              <a:t>, </a:t>
            </a:r>
            <a:r>
              <a:rPr lang="sk-SK" dirty="0" err="1"/>
              <a:t>electronics</a:t>
            </a:r>
            <a:r>
              <a:rPr lang="sk-SK" dirty="0"/>
              <a:t>...)</a:t>
            </a:r>
          </a:p>
          <a:p>
            <a:pPr lvl="1"/>
            <a:endParaRPr lang="sk-SK" dirty="0"/>
          </a:p>
          <a:p>
            <a:r>
              <a:rPr lang="sk-SK" dirty="0" err="1"/>
              <a:t>Intra-regional</a:t>
            </a:r>
            <a:r>
              <a:rPr lang="sk-SK" dirty="0"/>
              <a:t> </a:t>
            </a:r>
            <a:r>
              <a:rPr lang="sk-SK" dirty="0" err="1"/>
              <a:t>trade</a:t>
            </a:r>
            <a:r>
              <a:rPr lang="sk-SK" dirty="0"/>
              <a:t> </a:t>
            </a:r>
            <a:r>
              <a:rPr lang="sk-SK" dirty="0" err="1"/>
              <a:t>relatively</a:t>
            </a:r>
            <a:r>
              <a:rPr lang="sk-SK" dirty="0"/>
              <a:t> </a:t>
            </a:r>
            <a:r>
              <a:rPr lang="sk-SK" dirty="0" err="1"/>
              <a:t>low</a:t>
            </a:r>
            <a:endParaRPr lang="sk-SK" dirty="0"/>
          </a:p>
          <a:p>
            <a:pPr lvl="1"/>
            <a:r>
              <a:rPr lang="sk-SK" dirty="0"/>
              <a:t>U.S. role?</a:t>
            </a:r>
          </a:p>
          <a:p>
            <a:endParaRPr lang="sk-SK" dirty="0"/>
          </a:p>
          <a:p>
            <a:endParaRPr lang="sk-SK" dirty="0"/>
          </a:p>
          <a:p>
            <a:endParaRPr lang="sk-SK" dirty="0"/>
          </a:p>
        </p:txBody>
      </p:sp>
    </p:spTree>
    <p:extLst>
      <p:ext uri="{BB962C8B-B14F-4D97-AF65-F5344CB8AC3E}">
        <p14:creationId xmlns:p14="http://schemas.microsoft.com/office/powerpoint/2010/main" val="4214295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Current</a:t>
            </a:r>
            <a:r>
              <a:rPr lang="sk-SK" dirty="0"/>
              <a:t> </a:t>
            </a:r>
            <a:r>
              <a:rPr lang="sk-SK" dirty="0" err="1"/>
              <a:t>Developments</a:t>
            </a:r>
            <a:endParaRPr lang="sk-SK" dirty="0"/>
          </a:p>
        </p:txBody>
      </p:sp>
      <p:sp>
        <p:nvSpPr>
          <p:cNvPr id="3" name="Zástupný symbol obsahu 2"/>
          <p:cNvSpPr>
            <a:spLocks noGrp="1"/>
          </p:cNvSpPr>
          <p:nvPr>
            <p:ph idx="1"/>
          </p:nvPr>
        </p:nvSpPr>
        <p:spPr/>
        <p:txBody>
          <a:bodyPr>
            <a:normAutofit/>
          </a:bodyPr>
          <a:lstStyle/>
          <a:p>
            <a:r>
              <a:rPr lang="sk-SK" dirty="0" err="1"/>
              <a:t>Trump</a:t>
            </a:r>
            <a:endParaRPr lang="sk-SK" dirty="0"/>
          </a:p>
          <a:p>
            <a:pPr lvl="1"/>
            <a:r>
              <a:rPr lang="sk-SK" dirty="0" err="1"/>
              <a:t>Withdrawal</a:t>
            </a:r>
            <a:r>
              <a:rPr lang="sk-SK" dirty="0"/>
              <a:t> </a:t>
            </a:r>
            <a:r>
              <a:rPr lang="sk-SK" dirty="0" err="1"/>
              <a:t>from</a:t>
            </a:r>
            <a:r>
              <a:rPr lang="sk-SK" dirty="0"/>
              <a:t> TPP (NAFTA?)</a:t>
            </a:r>
          </a:p>
          <a:p>
            <a:pPr lvl="1"/>
            <a:r>
              <a:rPr lang="sk-SK" dirty="0"/>
              <a:t>LAC </a:t>
            </a:r>
            <a:r>
              <a:rPr lang="sk-SK" dirty="0" err="1"/>
              <a:t>countries</a:t>
            </a:r>
            <a:r>
              <a:rPr lang="sk-SK" dirty="0"/>
              <a:t> </a:t>
            </a:r>
            <a:r>
              <a:rPr lang="sk-SK" dirty="0" err="1"/>
              <a:t>uncertain</a:t>
            </a:r>
            <a:r>
              <a:rPr lang="sk-SK" dirty="0"/>
              <a:t> </a:t>
            </a:r>
            <a:r>
              <a:rPr lang="sk-SK" dirty="0" err="1"/>
              <a:t>about</a:t>
            </a:r>
            <a:r>
              <a:rPr lang="sk-SK" dirty="0"/>
              <a:t> </a:t>
            </a:r>
            <a:r>
              <a:rPr lang="sk-SK" dirty="0" err="1"/>
              <a:t>their</a:t>
            </a:r>
            <a:r>
              <a:rPr lang="sk-SK" dirty="0"/>
              <a:t> </a:t>
            </a:r>
            <a:r>
              <a:rPr lang="sk-SK" dirty="0" err="1"/>
              <a:t>FTAs</a:t>
            </a:r>
            <a:endParaRPr lang="sk-SK" dirty="0"/>
          </a:p>
          <a:p>
            <a:pPr lvl="1"/>
            <a:r>
              <a:rPr lang="en-US" dirty="0"/>
              <a:t>Search for new partners</a:t>
            </a:r>
            <a:endParaRPr lang="sk-SK" dirty="0"/>
          </a:p>
        </p:txBody>
      </p:sp>
      <p:pic>
        <p:nvPicPr>
          <p:cNvPr id="4" name="Zástupný symbol obsahu 3" descr="mexico tweet.png"/>
          <p:cNvPicPr>
            <a:picLocks noChangeAspect="1"/>
          </p:cNvPicPr>
          <p:nvPr/>
        </p:nvPicPr>
        <p:blipFill>
          <a:blip r:embed="rId3" cstate="print"/>
          <a:stretch>
            <a:fillRect/>
          </a:stretch>
        </p:blipFill>
        <p:spPr>
          <a:xfrm>
            <a:off x="4648201" y="3886201"/>
            <a:ext cx="5744377" cy="2152951"/>
          </a:xfrm>
          <a:prstGeom prst="rect">
            <a:avLst/>
          </a:prstGeom>
        </p:spPr>
      </p:pic>
    </p:spTree>
    <p:extLst>
      <p:ext uri="{BB962C8B-B14F-4D97-AF65-F5344CB8AC3E}">
        <p14:creationId xmlns:p14="http://schemas.microsoft.com/office/powerpoint/2010/main" val="1070927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74638"/>
            <a:ext cx="8229600" cy="182562"/>
          </a:xfrm>
        </p:spPr>
        <p:txBody>
          <a:bodyPr>
            <a:normAutofit fontScale="90000"/>
          </a:bodyPr>
          <a:lstStyle/>
          <a:p>
            <a:endParaRPr lang="sk-SK" dirty="0"/>
          </a:p>
        </p:txBody>
      </p:sp>
      <p:sp>
        <p:nvSpPr>
          <p:cNvPr id="3" name="Zástupný symbol obsahu 2"/>
          <p:cNvSpPr>
            <a:spLocks noGrp="1"/>
          </p:cNvSpPr>
          <p:nvPr>
            <p:ph idx="1"/>
          </p:nvPr>
        </p:nvSpPr>
        <p:spPr>
          <a:xfrm>
            <a:off x="1981200" y="838201"/>
            <a:ext cx="8229600" cy="5287963"/>
          </a:xfrm>
        </p:spPr>
        <p:txBody>
          <a:bodyPr>
            <a:normAutofit/>
          </a:bodyPr>
          <a:lstStyle/>
          <a:p>
            <a:endParaRPr lang="en-US" dirty="0"/>
          </a:p>
          <a:p>
            <a:r>
              <a:rPr lang="sk-SK" dirty="0" err="1"/>
              <a:t>Competition</a:t>
            </a:r>
            <a:r>
              <a:rPr lang="sk-SK" dirty="0"/>
              <a:t> </a:t>
            </a:r>
            <a:r>
              <a:rPr lang="sk-SK" dirty="0" err="1"/>
              <a:t>with</a:t>
            </a:r>
            <a:r>
              <a:rPr lang="sk-SK" dirty="0"/>
              <a:t> </a:t>
            </a:r>
            <a:r>
              <a:rPr lang="sk-SK" dirty="0" err="1"/>
              <a:t>China</a:t>
            </a:r>
            <a:endParaRPr lang="sk-SK" dirty="0"/>
          </a:p>
          <a:p>
            <a:pPr lvl="1"/>
            <a:r>
              <a:rPr lang="sk-SK" dirty="0"/>
              <a:t>U.S. </a:t>
            </a:r>
            <a:r>
              <a:rPr lang="sk-SK" dirty="0" err="1"/>
              <a:t>trade</a:t>
            </a:r>
            <a:r>
              <a:rPr lang="sk-SK" dirty="0"/>
              <a:t> </a:t>
            </a:r>
            <a:r>
              <a:rPr lang="sk-SK" dirty="0" err="1"/>
              <a:t>still</a:t>
            </a:r>
            <a:r>
              <a:rPr lang="sk-SK" dirty="0"/>
              <a:t> </a:t>
            </a:r>
            <a:r>
              <a:rPr lang="sk-SK" dirty="0" err="1"/>
              <a:t>larger</a:t>
            </a:r>
            <a:r>
              <a:rPr lang="sk-SK" dirty="0"/>
              <a:t>, </a:t>
            </a:r>
            <a:r>
              <a:rPr lang="sk-SK" dirty="0" err="1"/>
              <a:t>China</a:t>
            </a:r>
            <a:r>
              <a:rPr lang="sk-SK" dirty="0"/>
              <a:t> </a:t>
            </a:r>
            <a:r>
              <a:rPr lang="sk-SK" dirty="0" err="1"/>
              <a:t>catching</a:t>
            </a:r>
            <a:r>
              <a:rPr lang="sk-SK" dirty="0"/>
              <a:t> </a:t>
            </a:r>
            <a:r>
              <a:rPr lang="sk-SK" dirty="0" err="1"/>
              <a:t>up</a:t>
            </a:r>
            <a:endParaRPr lang="sk-SK" dirty="0"/>
          </a:p>
          <a:p>
            <a:pPr lvl="1"/>
            <a:endParaRPr lang="sk-SK" dirty="0"/>
          </a:p>
          <a:p>
            <a:pPr lvl="1"/>
            <a:r>
              <a:rPr lang="en-US" dirty="0"/>
              <a:t>Chinese president on tour days after Trump’s election</a:t>
            </a:r>
          </a:p>
          <a:p>
            <a:pPr lvl="1"/>
            <a:endParaRPr lang="sk-SK" dirty="0"/>
          </a:p>
          <a:p>
            <a:pPr lvl="1"/>
            <a:r>
              <a:rPr lang="sk-SK" dirty="0" err="1"/>
              <a:t>Infrastructure</a:t>
            </a:r>
            <a:r>
              <a:rPr lang="sk-SK" dirty="0"/>
              <a:t>, </a:t>
            </a:r>
            <a:r>
              <a:rPr lang="sk-SK" dirty="0" err="1"/>
              <a:t>energy</a:t>
            </a:r>
            <a:r>
              <a:rPr lang="sk-SK" dirty="0"/>
              <a:t>, defense </a:t>
            </a:r>
            <a:r>
              <a:rPr lang="sk-SK" dirty="0" err="1"/>
              <a:t>projects</a:t>
            </a:r>
            <a:endParaRPr lang="en-US" dirty="0"/>
          </a:p>
          <a:p>
            <a:pPr lvl="1">
              <a:buNone/>
            </a:pPr>
            <a:endParaRPr lang="sk-SK" dirty="0"/>
          </a:p>
          <a:p>
            <a:pPr lvl="1"/>
            <a:r>
              <a:rPr lang="sk-SK" dirty="0" err="1"/>
              <a:t>Nicaraguan</a:t>
            </a:r>
            <a:r>
              <a:rPr lang="sk-SK" dirty="0"/>
              <a:t> </a:t>
            </a:r>
            <a:r>
              <a:rPr lang="sk-SK" dirty="0" err="1"/>
              <a:t>canal</a:t>
            </a:r>
            <a:endParaRPr lang="sk-SK" dirty="0"/>
          </a:p>
          <a:p>
            <a:pPr lvl="1"/>
            <a:endParaRPr lang="sk-SK" dirty="0"/>
          </a:p>
          <a:p>
            <a:endParaRPr lang="sk-SK" dirty="0"/>
          </a:p>
          <a:p>
            <a:endParaRPr lang="sk-SK" dirty="0"/>
          </a:p>
        </p:txBody>
      </p:sp>
    </p:spTree>
    <p:extLst>
      <p:ext uri="{BB962C8B-B14F-4D97-AF65-F5344CB8AC3E}">
        <p14:creationId xmlns:p14="http://schemas.microsoft.com/office/powerpoint/2010/main" val="16038638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Future</a:t>
            </a:r>
            <a:r>
              <a:rPr lang="sk-SK" dirty="0"/>
              <a:t> </a:t>
            </a:r>
            <a:r>
              <a:rPr lang="sk-SK" dirty="0" err="1"/>
              <a:t>of</a:t>
            </a:r>
            <a:r>
              <a:rPr lang="sk-SK" dirty="0"/>
              <a:t> U.S. </a:t>
            </a:r>
            <a:r>
              <a:rPr lang="sk-SK" dirty="0" err="1"/>
              <a:t>Policy</a:t>
            </a:r>
            <a:endParaRPr lang="sk-SK" dirty="0"/>
          </a:p>
        </p:txBody>
      </p:sp>
      <p:sp>
        <p:nvSpPr>
          <p:cNvPr id="3" name="Zástupný symbol obsahu 2"/>
          <p:cNvSpPr>
            <a:spLocks noGrp="1"/>
          </p:cNvSpPr>
          <p:nvPr>
            <p:ph idx="1"/>
          </p:nvPr>
        </p:nvSpPr>
        <p:spPr>
          <a:xfrm>
            <a:off x="1981200" y="1600200"/>
            <a:ext cx="8229600" cy="5029200"/>
          </a:xfrm>
        </p:spPr>
        <p:txBody>
          <a:bodyPr>
            <a:normAutofit/>
          </a:bodyPr>
          <a:lstStyle/>
          <a:p>
            <a:r>
              <a:rPr lang="en-GB" dirty="0"/>
              <a:t>U.S. withdrawal from important trade deals</a:t>
            </a:r>
          </a:p>
          <a:p>
            <a:pPr lvl="1"/>
            <a:r>
              <a:rPr lang="en-GB" dirty="0"/>
              <a:t>China fills the vacuum - Security threat?</a:t>
            </a:r>
          </a:p>
          <a:p>
            <a:pPr lvl="1"/>
            <a:r>
              <a:rPr lang="en-GB" dirty="0"/>
              <a:t>Economic influence = political</a:t>
            </a:r>
          </a:p>
          <a:p>
            <a:endParaRPr lang="en-GB" dirty="0"/>
          </a:p>
          <a:p>
            <a:r>
              <a:rPr lang="en-GB" dirty="0"/>
              <a:t>U.S. leadership</a:t>
            </a:r>
          </a:p>
          <a:p>
            <a:pPr lvl="1"/>
            <a:r>
              <a:rPr lang="en-GB" dirty="0"/>
              <a:t>Unification, liberalization</a:t>
            </a:r>
          </a:p>
          <a:p>
            <a:pPr lvl="1"/>
            <a:r>
              <a:rPr lang="en-GB" dirty="0"/>
              <a:t>Region-wide FTAs</a:t>
            </a:r>
          </a:p>
          <a:p>
            <a:pPr lvl="1"/>
            <a:r>
              <a:rPr lang="en-GB" dirty="0"/>
              <a:t>Friendly, open policy</a:t>
            </a:r>
          </a:p>
          <a:p>
            <a:pPr lvl="1"/>
            <a:r>
              <a:rPr lang="en-GB" dirty="0"/>
              <a:t>Isolate China</a:t>
            </a:r>
          </a:p>
        </p:txBody>
      </p:sp>
    </p:spTree>
    <p:extLst>
      <p:ext uri="{BB962C8B-B14F-4D97-AF65-F5344CB8AC3E}">
        <p14:creationId xmlns:p14="http://schemas.microsoft.com/office/powerpoint/2010/main" val="1662316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a:t>Sources</a:t>
            </a:r>
            <a:endParaRPr lang="sk-SK" dirty="0"/>
          </a:p>
        </p:txBody>
      </p:sp>
      <p:sp>
        <p:nvSpPr>
          <p:cNvPr id="3" name="Zástupný symbol obsahu 2"/>
          <p:cNvSpPr>
            <a:spLocks noGrp="1"/>
          </p:cNvSpPr>
          <p:nvPr>
            <p:ph idx="1"/>
          </p:nvPr>
        </p:nvSpPr>
        <p:spPr/>
        <p:txBody>
          <a:bodyPr>
            <a:normAutofit/>
          </a:bodyPr>
          <a:lstStyle/>
          <a:p>
            <a:r>
              <a:rPr lang="sk-SK" dirty="0"/>
              <a:t>http://www20.iadb.org/intal/catalogo/PE/2014/13718.pdf</a:t>
            </a:r>
          </a:p>
          <a:p>
            <a:r>
              <a:rPr lang="sk-SK" dirty="0"/>
              <a:t>https://www.latlegal.com/2017/02/u-s-and-latin-america-trade-who-could-be-affected-by-a-shift-in-u-s-trade-policies/</a:t>
            </a:r>
          </a:p>
          <a:p>
            <a:pPr fontAlgn="ctr"/>
            <a:r>
              <a:rPr lang="sk-SK" dirty="0"/>
              <a:t>https://www.imf.org/~/media/Files/.../CR/.../cr1766-ap-5.ashx</a:t>
            </a:r>
          </a:p>
          <a:p>
            <a:r>
              <a:rPr lang="sk-SK" dirty="0"/>
              <a:t>https://www.telegraph.co.uk/news/2017/01/17/donald-trumps-trade-policy-driving-latin-america-chinas-arms/</a:t>
            </a:r>
          </a:p>
          <a:p>
            <a:r>
              <a:rPr lang="sk-SK" dirty="0"/>
              <a:t>https://ustr.gov/about-us/policy-offices/press-office/reports-and-publications/2018/2018-trade-policy-agenda-and-2017</a:t>
            </a:r>
            <a:br>
              <a:rPr lang="sk-SK" dirty="0"/>
            </a:br>
            <a:endParaRPr lang="sk-SK" dirty="0"/>
          </a:p>
        </p:txBody>
      </p:sp>
    </p:spTree>
    <p:extLst>
      <p:ext uri="{BB962C8B-B14F-4D97-AF65-F5344CB8AC3E}">
        <p14:creationId xmlns:p14="http://schemas.microsoft.com/office/powerpoint/2010/main" val="1709246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415600" y="785400"/>
            <a:ext cx="11360800" cy="1056800"/>
          </a:xfrm>
          <a:prstGeom prst="rect">
            <a:avLst/>
          </a:prstGeom>
        </p:spPr>
        <p:txBody>
          <a:bodyPr spcFirstLastPara="1" vert="horz" wrap="square" lIns="121900" tIns="121900" rIns="121900" bIns="121900" rtlCol="0" anchor="b" anchorCtr="0">
            <a:noAutofit/>
          </a:bodyPr>
          <a:lstStyle/>
          <a:p>
            <a:pPr>
              <a:spcBef>
                <a:spcPts val="0"/>
              </a:spcBef>
            </a:pPr>
            <a:r>
              <a:rPr lang="cs" dirty="0"/>
              <a:t>Trade balance of US</a:t>
            </a:r>
            <a:br>
              <a:rPr lang="cs" dirty="0"/>
            </a:br>
            <a:r>
              <a:rPr lang="cs" sz="4000" dirty="0"/>
              <a:t>Pavla Pitruchová</a:t>
            </a:r>
            <a:endParaRPr dirty="0"/>
          </a:p>
        </p:txBody>
      </p:sp>
      <p:sp>
        <p:nvSpPr>
          <p:cNvPr id="55" name="Shape 55"/>
          <p:cNvSpPr txBox="1">
            <a:spLocks noGrp="1"/>
          </p:cNvSpPr>
          <p:nvPr>
            <p:ph type="subTitle" idx="1"/>
          </p:nvPr>
        </p:nvSpPr>
        <p:spPr>
          <a:xfrm>
            <a:off x="415600" y="3778833"/>
            <a:ext cx="11360800" cy="1056800"/>
          </a:xfrm>
          <a:prstGeom prst="rect">
            <a:avLst/>
          </a:prstGeom>
        </p:spPr>
        <p:txBody>
          <a:bodyPr spcFirstLastPara="1" vert="horz" wrap="square" lIns="121900" tIns="121900" rIns="121900" bIns="121900" rtlCol="0" anchor="t" anchorCtr="0">
            <a:noAutofit/>
          </a:bodyPr>
          <a:lstStyle/>
          <a:p>
            <a:pPr>
              <a:spcBef>
                <a:spcPts val="0"/>
              </a:spcBef>
            </a:pPr>
            <a:endParaRPr/>
          </a:p>
        </p:txBody>
      </p:sp>
      <p:pic>
        <p:nvPicPr>
          <p:cNvPr id="56" name="Shape 56"/>
          <p:cNvPicPr preferRelativeResize="0"/>
          <p:nvPr/>
        </p:nvPicPr>
        <p:blipFill>
          <a:blip r:embed="rId3">
            <a:alphaModFix/>
          </a:blip>
          <a:stretch>
            <a:fillRect/>
          </a:stretch>
        </p:blipFill>
        <p:spPr>
          <a:xfrm>
            <a:off x="1" y="1727867"/>
            <a:ext cx="12191999" cy="4712468"/>
          </a:xfrm>
          <a:prstGeom prst="rect">
            <a:avLst/>
          </a:prstGeom>
          <a:noFill/>
          <a:ln>
            <a:noFill/>
          </a:ln>
        </p:spPr>
      </p:pic>
    </p:spTree>
    <p:extLst>
      <p:ext uri="{BB962C8B-B14F-4D97-AF65-F5344CB8AC3E}">
        <p14:creationId xmlns:p14="http://schemas.microsoft.com/office/powerpoint/2010/main" val="3180749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endParaRPr/>
          </a:p>
        </p:txBody>
      </p:sp>
      <p:sp>
        <p:nvSpPr>
          <p:cNvPr id="62" name="Shape 62"/>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a:buChar char="-"/>
            </a:pPr>
            <a:r>
              <a:rPr lang="cs"/>
              <a:t>goal of trade politics was : reduce difference between import and export</a:t>
            </a:r>
            <a:endParaRPr/>
          </a:p>
          <a:p>
            <a:pPr>
              <a:buChar char="-"/>
            </a:pPr>
            <a:r>
              <a:rPr lang="cs"/>
              <a:t>strenghtening home economy</a:t>
            </a:r>
            <a:endParaRPr/>
          </a:p>
          <a:p>
            <a:pPr>
              <a:buChar char="-"/>
            </a:pPr>
            <a:r>
              <a:rPr lang="cs"/>
              <a:t>applied globaly</a:t>
            </a:r>
            <a:endParaRPr/>
          </a:p>
          <a:p>
            <a:pPr>
              <a:buChar char="-"/>
            </a:pPr>
            <a:r>
              <a:rPr lang="cs"/>
              <a:t>side damages </a:t>
            </a:r>
            <a:endParaRPr/>
          </a:p>
          <a:p>
            <a:pPr>
              <a:buChar char="-"/>
            </a:pPr>
            <a:r>
              <a:rPr lang="cs"/>
              <a:t>neccesarry effect on EU, although EU region is not main reason</a:t>
            </a:r>
            <a:endParaRPr/>
          </a:p>
        </p:txBody>
      </p:sp>
    </p:spTree>
    <p:extLst>
      <p:ext uri="{BB962C8B-B14F-4D97-AF65-F5344CB8AC3E}">
        <p14:creationId xmlns:p14="http://schemas.microsoft.com/office/powerpoint/2010/main" val="129537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EDD24C-566D-46F7-91C2-9FE9F20E617C}"/>
              </a:ext>
            </a:extLst>
          </p:cNvPr>
          <p:cNvSpPr>
            <a:spLocks noGrp="1"/>
          </p:cNvSpPr>
          <p:nvPr>
            <p:ph type="title"/>
          </p:nvPr>
        </p:nvSpPr>
        <p:spPr/>
        <p:txBody>
          <a:bodyPr/>
          <a:lstStyle/>
          <a:p>
            <a:r>
              <a:rPr lang="sk-SK" dirty="0" err="1"/>
              <a:t>Overview</a:t>
            </a:r>
            <a:endParaRPr lang="en-AU" dirty="0"/>
          </a:p>
        </p:txBody>
      </p:sp>
      <p:sp>
        <p:nvSpPr>
          <p:cNvPr id="3" name="Zástupný symbol pro obsah 2">
            <a:extLst>
              <a:ext uri="{FF2B5EF4-FFF2-40B4-BE49-F238E27FC236}">
                <a16:creationId xmlns:a16="http://schemas.microsoft.com/office/drawing/2014/main" id="{5AF56526-B160-4824-83B9-E8036F1C00FE}"/>
              </a:ext>
            </a:extLst>
          </p:cNvPr>
          <p:cNvSpPr>
            <a:spLocks noGrp="1"/>
          </p:cNvSpPr>
          <p:nvPr>
            <p:ph idx="1"/>
          </p:nvPr>
        </p:nvSpPr>
        <p:spPr/>
        <p:txBody>
          <a:bodyPr/>
          <a:lstStyle/>
          <a:p>
            <a:r>
              <a:rPr lang="sk-SK" dirty="0"/>
              <a:t>U.S </a:t>
            </a:r>
            <a:r>
              <a:rPr lang="sk-SK" dirty="0" err="1"/>
              <a:t>trade</a:t>
            </a:r>
            <a:r>
              <a:rPr lang="sk-SK" dirty="0"/>
              <a:t> </a:t>
            </a:r>
            <a:r>
              <a:rPr lang="sk-SK" dirty="0" err="1"/>
              <a:t>politics</a:t>
            </a:r>
            <a:r>
              <a:rPr lang="sk-SK" dirty="0"/>
              <a:t> to East </a:t>
            </a:r>
            <a:r>
              <a:rPr lang="sk-SK" dirty="0" err="1"/>
              <a:t>Asia</a:t>
            </a:r>
            <a:r>
              <a:rPr lang="sk-SK" dirty="0"/>
              <a:t> – Michal Sojka</a:t>
            </a:r>
          </a:p>
          <a:p>
            <a:endParaRPr lang="sk-SK" dirty="0"/>
          </a:p>
          <a:p>
            <a:r>
              <a:rPr lang="sk-SK" dirty="0"/>
              <a:t>United </a:t>
            </a:r>
            <a:r>
              <a:rPr lang="sk-SK" dirty="0" err="1"/>
              <a:t>States</a:t>
            </a:r>
            <a:r>
              <a:rPr lang="sk-SK" dirty="0"/>
              <a:t> </a:t>
            </a:r>
            <a:r>
              <a:rPr lang="sk-SK" dirty="0" err="1"/>
              <a:t>trade</a:t>
            </a:r>
            <a:r>
              <a:rPr lang="sk-SK" dirty="0"/>
              <a:t> </a:t>
            </a:r>
            <a:r>
              <a:rPr lang="sk-SK" dirty="0" err="1"/>
              <a:t>policy</a:t>
            </a:r>
            <a:r>
              <a:rPr lang="sk-SK" dirty="0"/>
              <a:t> to </a:t>
            </a:r>
            <a:r>
              <a:rPr lang="sk-SK" dirty="0" err="1"/>
              <a:t>Latin</a:t>
            </a:r>
            <a:r>
              <a:rPr lang="sk-SK" dirty="0"/>
              <a:t> </a:t>
            </a:r>
            <a:r>
              <a:rPr lang="sk-SK" dirty="0" err="1"/>
              <a:t>America´s</a:t>
            </a:r>
            <a:r>
              <a:rPr lang="sk-SK" dirty="0"/>
              <a:t> </a:t>
            </a:r>
            <a:r>
              <a:rPr lang="sk-SK" dirty="0" err="1"/>
              <a:t>states</a:t>
            </a:r>
            <a:r>
              <a:rPr lang="sk-SK" dirty="0"/>
              <a:t> – Tomáš </a:t>
            </a:r>
            <a:r>
              <a:rPr lang="sk-SK" dirty="0" err="1"/>
              <a:t>Lalkovič</a:t>
            </a:r>
            <a:endParaRPr lang="sk-SK" dirty="0"/>
          </a:p>
          <a:p>
            <a:endParaRPr lang="sk-SK" dirty="0"/>
          </a:p>
          <a:p>
            <a:r>
              <a:rPr lang="cs" dirty="0"/>
              <a:t>Trade balance of US – </a:t>
            </a:r>
            <a:r>
              <a:rPr lang="sk-SK" dirty="0"/>
              <a:t>Pavla </a:t>
            </a:r>
            <a:r>
              <a:rPr lang="sk-SK" dirty="0" err="1"/>
              <a:t>Pitruchová</a:t>
            </a:r>
            <a:endParaRPr lang="en-AU" dirty="0"/>
          </a:p>
        </p:txBody>
      </p:sp>
    </p:spTree>
    <p:extLst>
      <p:ext uri="{BB962C8B-B14F-4D97-AF65-F5344CB8AC3E}">
        <p14:creationId xmlns:p14="http://schemas.microsoft.com/office/powerpoint/2010/main" val="3155213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US-EU: EU view </a:t>
            </a:r>
            <a:endParaRPr/>
          </a:p>
        </p:txBody>
      </p:sp>
      <p:sp>
        <p:nvSpPr>
          <p:cNvPr id="68" name="Shape 68"/>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cs" sz="4000">
                <a:solidFill>
                  <a:schemeClr val="dk1"/>
                </a:solidFill>
              </a:rPr>
              <a:t>“The European Union and the United States have </a:t>
            </a:r>
            <a:r>
              <a:rPr lang="cs" sz="4000" b="1">
                <a:solidFill>
                  <a:schemeClr val="dk1"/>
                </a:solidFill>
              </a:rPr>
              <a:t>the largest bilateral trade</a:t>
            </a:r>
            <a:r>
              <a:rPr lang="cs" sz="4000">
                <a:solidFill>
                  <a:schemeClr val="dk1"/>
                </a:solidFill>
              </a:rPr>
              <a:t> and investment relationship and enjoy the most integrated economic relationship in the world.”</a:t>
            </a:r>
            <a:endParaRPr sz="4000">
              <a:solidFill>
                <a:schemeClr val="dk1"/>
              </a:solidFill>
            </a:endParaRPr>
          </a:p>
          <a:p>
            <a:pPr marL="0" indent="0">
              <a:buClr>
                <a:schemeClr val="dk1"/>
              </a:buClr>
              <a:buSzPts val="1100"/>
              <a:buNone/>
            </a:pPr>
            <a:r>
              <a:rPr lang="cs" sz="4000">
                <a:solidFill>
                  <a:schemeClr val="dk1"/>
                </a:solidFill>
              </a:rPr>
              <a:t> (European Committee)</a:t>
            </a:r>
            <a:endParaRPr sz="4000"/>
          </a:p>
        </p:txBody>
      </p:sp>
    </p:spTree>
    <p:extLst>
      <p:ext uri="{BB962C8B-B14F-4D97-AF65-F5344CB8AC3E}">
        <p14:creationId xmlns:p14="http://schemas.microsoft.com/office/powerpoint/2010/main" val="1719799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Us-EU: US view </a:t>
            </a:r>
            <a:endParaRPr/>
          </a:p>
        </p:txBody>
      </p:sp>
      <p:sp>
        <p:nvSpPr>
          <p:cNvPr id="74" name="Shape 74"/>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spcAft>
                <a:spcPts val="2133"/>
              </a:spcAft>
              <a:buNone/>
            </a:pPr>
            <a:endParaRPr/>
          </a:p>
        </p:txBody>
      </p:sp>
      <p:pic>
        <p:nvPicPr>
          <p:cNvPr id="75" name="Shape 75"/>
          <p:cNvPicPr preferRelativeResize="0"/>
          <p:nvPr/>
        </p:nvPicPr>
        <p:blipFill>
          <a:blip r:embed="rId3">
            <a:alphaModFix/>
          </a:blip>
          <a:stretch>
            <a:fillRect/>
          </a:stretch>
        </p:blipFill>
        <p:spPr>
          <a:xfrm>
            <a:off x="1" y="1072767"/>
            <a:ext cx="12191999" cy="4712468"/>
          </a:xfrm>
          <a:prstGeom prst="rect">
            <a:avLst/>
          </a:prstGeom>
          <a:noFill/>
          <a:ln>
            <a:noFill/>
          </a:ln>
        </p:spPr>
      </p:pic>
    </p:spTree>
    <p:extLst>
      <p:ext uri="{BB962C8B-B14F-4D97-AF65-F5344CB8AC3E}">
        <p14:creationId xmlns:p14="http://schemas.microsoft.com/office/powerpoint/2010/main" val="1426307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Import Export Balance</a:t>
            </a:r>
            <a:endParaRPr/>
          </a:p>
          <a:p>
            <a:r>
              <a:rPr lang="cs"/>
              <a:t>In Goods  - millions of dollar</a:t>
            </a:r>
            <a:endParaRPr/>
          </a:p>
        </p:txBody>
      </p:sp>
      <p:sp>
        <p:nvSpPr>
          <p:cNvPr id="81" name="Shape 81"/>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spcAft>
                <a:spcPts val="2133"/>
              </a:spcAft>
              <a:buNone/>
            </a:pPr>
            <a:endParaRPr/>
          </a:p>
        </p:txBody>
      </p:sp>
      <p:graphicFrame>
        <p:nvGraphicFramePr>
          <p:cNvPr id="82" name="Shape 82"/>
          <p:cNvGraphicFramePr/>
          <p:nvPr/>
        </p:nvGraphicFramePr>
        <p:xfrm>
          <a:off x="939067" y="1857427"/>
          <a:ext cx="4000000" cy="4000000"/>
        </p:xfrm>
        <a:graphic>
          <a:graphicData uri="http://schemas.openxmlformats.org/drawingml/2006/table">
            <a:tbl>
              <a:tblPr>
                <a:noFill/>
              </a:tblPr>
              <a:tblGrid>
                <a:gridCol w="2661167">
                  <a:extLst>
                    <a:ext uri="{9D8B030D-6E8A-4147-A177-3AD203B41FA5}">
                      <a16:colId xmlns:a16="http://schemas.microsoft.com/office/drawing/2014/main" val="20000"/>
                    </a:ext>
                  </a:extLst>
                </a:gridCol>
                <a:gridCol w="2661167">
                  <a:extLst>
                    <a:ext uri="{9D8B030D-6E8A-4147-A177-3AD203B41FA5}">
                      <a16:colId xmlns:a16="http://schemas.microsoft.com/office/drawing/2014/main" val="20001"/>
                    </a:ext>
                  </a:extLst>
                </a:gridCol>
                <a:gridCol w="2661167">
                  <a:extLst>
                    <a:ext uri="{9D8B030D-6E8A-4147-A177-3AD203B41FA5}">
                      <a16:colId xmlns:a16="http://schemas.microsoft.com/office/drawing/2014/main" val="20002"/>
                    </a:ext>
                  </a:extLst>
                </a:gridCol>
                <a:gridCol w="2661167">
                  <a:extLst>
                    <a:ext uri="{9D8B030D-6E8A-4147-A177-3AD203B41FA5}">
                      <a16:colId xmlns:a16="http://schemas.microsoft.com/office/drawing/2014/main" val="20003"/>
                    </a:ext>
                  </a:extLst>
                </a:gridCol>
              </a:tblGrid>
              <a:tr h="609560">
                <a:tc>
                  <a:txBody>
                    <a:bodyPr/>
                    <a:lstStyle/>
                    <a:p>
                      <a:pPr marL="0" lvl="0" indent="0">
                        <a:spcBef>
                          <a:spcPts val="0"/>
                        </a:spcBef>
                        <a:spcAft>
                          <a:spcPts val="0"/>
                        </a:spcAft>
                        <a:buNone/>
                      </a:pPr>
                      <a:r>
                        <a:rPr lang="cs" sz="2400"/>
                        <a:t>Years</a:t>
                      </a:r>
                      <a:endParaRPr sz="2400"/>
                    </a:p>
                  </a:txBody>
                  <a:tcPr marL="121900" marR="121900" marT="121900" marB="121900"/>
                </a:tc>
                <a:tc>
                  <a:txBody>
                    <a:bodyPr/>
                    <a:lstStyle/>
                    <a:p>
                      <a:pPr marL="0" lvl="0" indent="0">
                        <a:spcBef>
                          <a:spcPts val="0"/>
                        </a:spcBef>
                        <a:spcAft>
                          <a:spcPts val="0"/>
                        </a:spcAft>
                        <a:buNone/>
                      </a:pPr>
                      <a:r>
                        <a:rPr lang="cs" sz="2400"/>
                        <a:t>Exports</a:t>
                      </a:r>
                      <a:endParaRPr sz="2400"/>
                    </a:p>
                  </a:txBody>
                  <a:tcPr marL="121900" marR="121900" marT="121900" marB="121900"/>
                </a:tc>
                <a:tc>
                  <a:txBody>
                    <a:bodyPr/>
                    <a:lstStyle/>
                    <a:p>
                      <a:pPr marL="0" lvl="0" indent="0">
                        <a:spcBef>
                          <a:spcPts val="0"/>
                        </a:spcBef>
                        <a:spcAft>
                          <a:spcPts val="0"/>
                        </a:spcAft>
                        <a:buNone/>
                      </a:pPr>
                      <a:r>
                        <a:rPr lang="cs" sz="2400"/>
                        <a:t>Imports</a:t>
                      </a:r>
                      <a:endParaRPr sz="2400"/>
                    </a:p>
                  </a:txBody>
                  <a:tcPr marL="121900" marR="121900" marT="121900" marB="121900"/>
                </a:tc>
                <a:tc>
                  <a:txBody>
                    <a:bodyPr/>
                    <a:lstStyle/>
                    <a:p>
                      <a:pPr marL="0" lvl="0" indent="0">
                        <a:spcBef>
                          <a:spcPts val="0"/>
                        </a:spcBef>
                        <a:spcAft>
                          <a:spcPts val="0"/>
                        </a:spcAft>
                        <a:buNone/>
                      </a:pPr>
                      <a:r>
                        <a:rPr lang="cs" sz="2400"/>
                        <a:t>Balance </a:t>
                      </a:r>
                      <a:endParaRPr sz="2400"/>
                    </a:p>
                  </a:txBody>
                  <a:tcPr marL="121900" marR="121900" marT="121900" marB="121900"/>
                </a:tc>
                <a:extLst>
                  <a:ext uri="{0D108BD9-81ED-4DB2-BD59-A6C34878D82A}">
                    <a16:rowId xmlns:a16="http://schemas.microsoft.com/office/drawing/2014/main" val="10000"/>
                  </a:ext>
                </a:extLst>
              </a:tr>
              <a:tr h="609560">
                <a:tc>
                  <a:txBody>
                    <a:bodyPr/>
                    <a:lstStyle/>
                    <a:p>
                      <a:pPr marL="0" lvl="0" indent="0">
                        <a:spcBef>
                          <a:spcPts val="0"/>
                        </a:spcBef>
                        <a:spcAft>
                          <a:spcPts val="0"/>
                        </a:spcAft>
                        <a:buNone/>
                      </a:pPr>
                      <a:r>
                        <a:rPr lang="cs" sz="2400"/>
                        <a:t>2017</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283,517.4 </a:t>
                      </a:r>
                      <a:endParaRPr sz="2400"/>
                    </a:p>
                  </a:txBody>
                  <a:tcPr marL="121900" marR="121900" marT="121900" marB="121900"/>
                </a:tc>
                <a:tc>
                  <a:txBody>
                    <a:bodyPr/>
                    <a:lstStyle/>
                    <a:p>
                      <a:pPr marL="0" lvl="0" indent="0" algn="l" rtl="0">
                        <a:lnSpc>
                          <a:spcPct val="115000"/>
                        </a:lnSpc>
                        <a:spcBef>
                          <a:spcPts val="0"/>
                        </a:spcBef>
                        <a:spcAft>
                          <a:spcPts val="0"/>
                        </a:spcAft>
                        <a:buNone/>
                      </a:pPr>
                      <a:r>
                        <a:rPr lang="cs" sz="1500" b="1">
                          <a:solidFill>
                            <a:schemeClr val="dk1"/>
                          </a:solidFill>
                        </a:rPr>
                        <a:t>434,933.1</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-151,415.6</a:t>
                      </a:r>
                      <a:endParaRPr sz="2400"/>
                    </a:p>
                  </a:txBody>
                  <a:tcPr marL="121900" marR="121900" marT="121900" marB="121900"/>
                </a:tc>
                <a:extLst>
                  <a:ext uri="{0D108BD9-81ED-4DB2-BD59-A6C34878D82A}">
                    <a16:rowId xmlns:a16="http://schemas.microsoft.com/office/drawing/2014/main" val="10001"/>
                  </a:ext>
                </a:extLst>
              </a:tr>
              <a:tr h="609560">
                <a:tc>
                  <a:txBody>
                    <a:bodyPr/>
                    <a:lstStyle/>
                    <a:p>
                      <a:pPr marL="0" lvl="0" indent="0">
                        <a:spcBef>
                          <a:spcPts val="0"/>
                        </a:spcBef>
                        <a:spcAft>
                          <a:spcPts val="0"/>
                        </a:spcAft>
                        <a:buNone/>
                      </a:pPr>
                      <a:r>
                        <a:rPr lang="cs" sz="2400"/>
                        <a:t>2016</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269,616.6</a:t>
                      </a:r>
                      <a:r>
                        <a:rPr lang="cs" sz="1500">
                          <a:solidFill>
                            <a:schemeClr val="dk1"/>
                          </a:solidFill>
                        </a:rPr>
                        <a:t> </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416,376.9</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-146,760.3</a:t>
                      </a:r>
                      <a:endParaRPr sz="2400"/>
                    </a:p>
                  </a:txBody>
                  <a:tcPr marL="121900" marR="121900" marT="121900" marB="121900"/>
                </a:tc>
                <a:extLst>
                  <a:ext uri="{0D108BD9-81ED-4DB2-BD59-A6C34878D82A}">
                    <a16:rowId xmlns:a16="http://schemas.microsoft.com/office/drawing/2014/main" val="10002"/>
                  </a:ext>
                </a:extLst>
              </a:tr>
              <a:tr h="609560">
                <a:tc>
                  <a:txBody>
                    <a:bodyPr/>
                    <a:lstStyle/>
                    <a:p>
                      <a:pPr marL="0" lvl="0" indent="0">
                        <a:spcBef>
                          <a:spcPts val="0"/>
                        </a:spcBef>
                        <a:spcAft>
                          <a:spcPts val="0"/>
                        </a:spcAft>
                        <a:buNone/>
                      </a:pPr>
                      <a:r>
                        <a:rPr lang="cs" sz="2400"/>
                        <a:t>2015</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271,879.5</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427,536.7</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-155,657.3</a:t>
                      </a:r>
                      <a:endParaRPr sz="2400"/>
                    </a:p>
                  </a:txBody>
                  <a:tcPr marL="121900" marR="121900" marT="121900" marB="121900"/>
                </a:tc>
                <a:extLst>
                  <a:ext uri="{0D108BD9-81ED-4DB2-BD59-A6C34878D82A}">
                    <a16:rowId xmlns:a16="http://schemas.microsoft.com/office/drawing/2014/main" val="10003"/>
                  </a:ext>
                </a:extLst>
              </a:tr>
              <a:tr h="609560">
                <a:tc>
                  <a:txBody>
                    <a:bodyPr/>
                    <a:lstStyle/>
                    <a:p>
                      <a:pPr marL="0" lvl="0" indent="0">
                        <a:spcBef>
                          <a:spcPts val="0"/>
                        </a:spcBef>
                        <a:spcAft>
                          <a:spcPts val="0"/>
                        </a:spcAft>
                        <a:buNone/>
                      </a:pPr>
                      <a:r>
                        <a:rPr lang="cs" sz="2400"/>
                        <a:t>2014</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276,274.4</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420,608.8</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-144,334.4</a:t>
                      </a:r>
                      <a:r>
                        <a:rPr lang="cs" sz="1500">
                          <a:solidFill>
                            <a:schemeClr val="dk1"/>
                          </a:solidFill>
                        </a:rPr>
                        <a:t> </a:t>
                      </a:r>
                      <a:endParaRPr sz="2400"/>
                    </a:p>
                  </a:txBody>
                  <a:tcPr marL="121900" marR="121900" marT="121900" marB="121900"/>
                </a:tc>
                <a:extLst>
                  <a:ext uri="{0D108BD9-81ED-4DB2-BD59-A6C34878D82A}">
                    <a16:rowId xmlns:a16="http://schemas.microsoft.com/office/drawing/2014/main" val="10004"/>
                  </a:ext>
                </a:extLst>
              </a:tr>
              <a:tr h="609560">
                <a:tc>
                  <a:txBody>
                    <a:bodyPr/>
                    <a:lstStyle/>
                    <a:p>
                      <a:pPr marL="0" lvl="0" indent="0">
                        <a:spcBef>
                          <a:spcPts val="0"/>
                        </a:spcBef>
                        <a:spcAft>
                          <a:spcPts val="0"/>
                        </a:spcAft>
                        <a:buNone/>
                      </a:pPr>
                      <a:r>
                        <a:rPr lang="cs" sz="2400"/>
                        <a:t>2013</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262,095.3</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387,510.4</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-125,415.0</a:t>
                      </a:r>
                      <a:endParaRPr sz="2400"/>
                    </a:p>
                  </a:txBody>
                  <a:tcPr marL="121900" marR="121900" marT="121900" marB="121900"/>
                </a:tc>
                <a:extLst>
                  <a:ext uri="{0D108BD9-81ED-4DB2-BD59-A6C34878D82A}">
                    <a16:rowId xmlns:a16="http://schemas.microsoft.com/office/drawing/2014/main" val="10005"/>
                  </a:ext>
                </a:extLst>
              </a:tr>
              <a:tr h="609560">
                <a:tc>
                  <a:txBody>
                    <a:bodyPr/>
                    <a:lstStyle/>
                    <a:p>
                      <a:pPr marL="0" lvl="0" indent="0">
                        <a:spcBef>
                          <a:spcPts val="0"/>
                        </a:spcBef>
                        <a:spcAft>
                          <a:spcPts val="0"/>
                        </a:spcAft>
                        <a:buNone/>
                      </a:pPr>
                      <a:r>
                        <a:rPr lang="cs" sz="2400"/>
                        <a:t>2012</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265,372.5</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381,755.4</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-116,382.9</a:t>
                      </a:r>
                      <a:endParaRPr sz="2400"/>
                    </a:p>
                  </a:txBody>
                  <a:tcPr marL="121900" marR="121900" marT="121900" marB="121900"/>
                </a:tc>
                <a:extLst>
                  <a:ext uri="{0D108BD9-81ED-4DB2-BD59-A6C34878D82A}">
                    <a16:rowId xmlns:a16="http://schemas.microsoft.com/office/drawing/2014/main" val="10006"/>
                  </a:ext>
                </a:extLst>
              </a:tr>
              <a:tr h="609560">
                <a:tc>
                  <a:txBody>
                    <a:bodyPr/>
                    <a:lstStyle/>
                    <a:p>
                      <a:pPr marL="0" lvl="0" indent="0">
                        <a:spcBef>
                          <a:spcPts val="0"/>
                        </a:spcBef>
                        <a:spcAft>
                          <a:spcPts val="0"/>
                        </a:spcAft>
                        <a:buNone/>
                      </a:pPr>
                      <a:r>
                        <a:rPr lang="cs" sz="2400"/>
                        <a:t>2011</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269,068.7</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368,463.9</a:t>
                      </a:r>
                      <a:r>
                        <a:rPr lang="cs" sz="1500">
                          <a:solidFill>
                            <a:schemeClr val="dk1"/>
                          </a:solidFill>
                        </a:rPr>
                        <a:t> </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-99,395.2</a:t>
                      </a:r>
                      <a:endParaRPr sz="2400"/>
                    </a:p>
                  </a:txBody>
                  <a:tcPr marL="121900" marR="121900" marT="121900" marB="121900"/>
                </a:tc>
                <a:extLst>
                  <a:ext uri="{0D108BD9-81ED-4DB2-BD59-A6C34878D82A}">
                    <a16:rowId xmlns:a16="http://schemas.microsoft.com/office/drawing/2014/main" val="10007"/>
                  </a:ext>
                </a:extLst>
              </a:tr>
              <a:tr h="609560">
                <a:tc>
                  <a:txBody>
                    <a:bodyPr/>
                    <a:lstStyle/>
                    <a:p>
                      <a:pPr marL="0" lvl="0" indent="0">
                        <a:spcBef>
                          <a:spcPts val="0"/>
                        </a:spcBef>
                        <a:spcAft>
                          <a:spcPts val="0"/>
                        </a:spcAft>
                        <a:buNone/>
                      </a:pPr>
                      <a:r>
                        <a:rPr lang="cs" sz="2400"/>
                        <a:t>2010</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239,591.0</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319,263.8</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-79,672.9</a:t>
                      </a:r>
                      <a:endParaRPr sz="2400"/>
                    </a:p>
                  </a:txBody>
                  <a:tcPr marL="121900" marR="121900" marT="121900" marB="121900"/>
                </a:tc>
                <a:extLst>
                  <a:ext uri="{0D108BD9-81ED-4DB2-BD59-A6C34878D82A}">
                    <a16:rowId xmlns:a16="http://schemas.microsoft.com/office/drawing/2014/main" val="10008"/>
                  </a:ext>
                </a:extLst>
              </a:tr>
              <a:tr h="609560">
                <a:tc>
                  <a:txBody>
                    <a:bodyPr/>
                    <a:lstStyle/>
                    <a:p>
                      <a:pPr marL="0" lvl="0" indent="0">
                        <a:spcBef>
                          <a:spcPts val="0"/>
                        </a:spcBef>
                        <a:spcAft>
                          <a:spcPts val="0"/>
                        </a:spcAft>
                        <a:buNone/>
                      </a:pPr>
                      <a:r>
                        <a:rPr lang="cs" sz="2400"/>
                        <a:t>(2018)</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48,235.0</a:t>
                      </a:r>
                      <a:r>
                        <a:rPr lang="cs" sz="1500">
                          <a:solidFill>
                            <a:schemeClr val="dk1"/>
                          </a:solidFill>
                        </a:rPr>
                        <a:t> </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73,898.6</a:t>
                      </a:r>
                      <a:r>
                        <a:rPr lang="cs" sz="1500">
                          <a:solidFill>
                            <a:schemeClr val="dk1"/>
                          </a:solidFill>
                        </a:rPr>
                        <a:t> </a:t>
                      </a:r>
                      <a:endParaRPr sz="2400"/>
                    </a:p>
                  </a:txBody>
                  <a:tcPr marL="121900" marR="121900" marT="121900" marB="121900"/>
                </a:tc>
                <a:tc>
                  <a:txBody>
                    <a:bodyPr/>
                    <a:lstStyle/>
                    <a:p>
                      <a:pPr marL="0" lvl="0" indent="0">
                        <a:spcBef>
                          <a:spcPts val="0"/>
                        </a:spcBef>
                        <a:spcAft>
                          <a:spcPts val="0"/>
                        </a:spcAft>
                        <a:buNone/>
                      </a:pPr>
                      <a:r>
                        <a:rPr lang="cs" sz="1500" b="1">
                          <a:solidFill>
                            <a:schemeClr val="dk1"/>
                          </a:solidFill>
                        </a:rPr>
                        <a:t>-25,663.6</a:t>
                      </a:r>
                      <a:r>
                        <a:rPr lang="cs" sz="1500">
                          <a:solidFill>
                            <a:schemeClr val="dk1"/>
                          </a:solidFill>
                        </a:rPr>
                        <a:t> </a:t>
                      </a:r>
                      <a:endParaRPr sz="2400"/>
                    </a:p>
                  </a:txBody>
                  <a:tcPr marL="121900" marR="121900" marT="121900" marB="12190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066991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endParaRPr/>
          </a:p>
        </p:txBody>
      </p:sp>
      <p:sp>
        <p:nvSpPr>
          <p:cNvPr id="88" name="Shape 88"/>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a:buChar char="-"/>
            </a:pPr>
            <a:r>
              <a:rPr lang="cs"/>
              <a:t>without important changes in balance</a:t>
            </a:r>
            <a:endParaRPr/>
          </a:p>
          <a:p>
            <a:pPr>
              <a:buChar char="-"/>
            </a:pPr>
            <a:r>
              <a:rPr lang="cs"/>
              <a:t>slowly growing trends</a:t>
            </a:r>
            <a:endParaRPr/>
          </a:p>
          <a:p>
            <a:pPr>
              <a:buChar char="-"/>
            </a:pPr>
            <a:r>
              <a:rPr lang="cs"/>
              <a:t>US- EU trade like more diplomatic than economic issue</a:t>
            </a:r>
            <a:endParaRPr/>
          </a:p>
          <a:p>
            <a:pPr>
              <a:buChar char="-"/>
            </a:pPr>
            <a:r>
              <a:rPr lang="cs"/>
              <a:t>Is it possible to win trade war? Peartnership vs. Business</a:t>
            </a:r>
            <a:endParaRPr/>
          </a:p>
          <a:p>
            <a:pPr marL="0" indent="0">
              <a:spcBef>
                <a:spcPts val="2133"/>
              </a:spcBef>
              <a:buNone/>
            </a:pPr>
            <a:endParaRPr/>
          </a:p>
          <a:p>
            <a:pPr>
              <a:spcBef>
                <a:spcPts val="2133"/>
              </a:spcBef>
              <a:buChar char="-"/>
            </a:pPr>
            <a:r>
              <a:rPr lang="cs"/>
              <a:t>both positions aren’t equal</a:t>
            </a:r>
            <a:endParaRPr/>
          </a:p>
          <a:p>
            <a:pPr>
              <a:buChar char="-"/>
            </a:pPr>
            <a:r>
              <a:rPr lang="cs"/>
              <a:t>importance of import for US</a:t>
            </a:r>
            <a:endParaRPr/>
          </a:p>
          <a:p>
            <a:pPr>
              <a:buChar char="-"/>
            </a:pPr>
            <a:r>
              <a:rPr lang="cs"/>
              <a:t>Eu profit, but dependency is obvious</a:t>
            </a:r>
            <a:endParaRPr/>
          </a:p>
          <a:p>
            <a:pPr marL="0" indent="0">
              <a:spcBef>
                <a:spcPts val="2133"/>
              </a:spcBef>
              <a:spcAft>
                <a:spcPts val="2133"/>
              </a:spcAft>
              <a:buNone/>
            </a:pPr>
            <a:endParaRPr/>
          </a:p>
        </p:txBody>
      </p:sp>
    </p:spTree>
    <p:extLst>
      <p:ext uri="{BB962C8B-B14F-4D97-AF65-F5344CB8AC3E}">
        <p14:creationId xmlns:p14="http://schemas.microsoft.com/office/powerpoint/2010/main" val="125424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Obama</a:t>
            </a:r>
            <a:endParaRPr/>
          </a:p>
        </p:txBody>
      </p:sp>
      <p:sp>
        <p:nvSpPr>
          <p:cNvPr id="94" name="Shape 94"/>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spcBef>
                <a:spcPts val="3200"/>
              </a:spcBef>
              <a:buClr>
                <a:schemeClr val="dk1"/>
              </a:buClr>
              <a:buSzPts val="1100"/>
              <a:buNone/>
            </a:pPr>
            <a:r>
              <a:rPr lang="cs" sz="3067" b="1">
                <a:solidFill>
                  <a:schemeClr val="dk1"/>
                </a:solidFill>
              </a:rPr>
              <a:t>American Recovery and Reinvestment Act of 2009</a:t>
            </a:r>
            <a:endParaRPr sz="3067" b="1">
              <a:solidFill>
                <a:schemeClr val="dk1"/>
              </a:solidFill>
            </a:endParaRPr>
          </a:p>
          <a:p>
            <a:pPr>
              <a:spcBef>
                <a:spcPts val="800"/>
              </a:spcBef>
              <a:buChar char="-"/>
            </a:pPr>
            <a:r>
              <a:rPr lang="cs"/>
              <a:t>primary objective was to save existing jobs and create new ones as soon as possible</a:t>
            </a:r>
            <a:endParaRPr/>
          </a:p>
          <a:p>
            <a:pPr>
              <a:buChar char="-"/>
            </a:pPr>
            <a:r>
              <a:rPr lang="cs"/>
              <a:t>“Buy American” again </a:t>
            </a:r>
            <a:endParaRPr/>
          </a:p>
          <a:p>
            <a:pPr>
              <a:buChar char="-"/>
            </a:pPr>
            <a:r>
              <a:rPr lang="cs"/>
              <a:t>idea 1933, Hoover</a:t>
            </a:r>
            <a:endParaRPr/>
          </a:p>
          <a:p>
            <a:pPr marL="0" indent="0">
              <a:spcBef>
                <a:spcPts val="2133"/>
              </a:spcBef>
              <a:buNone/>
            </a:pPr>
            <a:endParaRPr/>
          </a:p>
          <a:p>
            <a:pPr>
              <a:spcBef>
                <a:spcPts val="2133"/>
              </a:spcBef>
              <a:buChar char="-"/>
            </a:pPr>
            <a:r>
              <a:rPr lang="cs"/>
              <a:t>crisis was global, not only US problems</a:t>
            </a:r>
            <a:endParaRPr/>
          </a:p>
        </p:txBody>
      </p:sp>
    </p:spTree>
    <p:extLst>
      <p:ext uri="{BB962C8B-B14F-4D97-AF65-F5344CB8AC3E}">
        <p14:creationId xmlns:p14="http://schemas.microsoft.com/office/powerpoint/2010/main" val="3751063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Transatlantic Trade and Investment Partnership</a:t>
            </a:r>
            <a:endParaRPr/>
          </a:p>
        </p:txBody>
      </p:sp>
      <p:sp>
        <p:nvSpPr>
          <p:cNvPr id="100" name="Shape 100"/>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Clr>
                <a:schemeClr val="dk1"/>
              </a:buClr>
              <a:buSzPts val="1100"/>
              <a:buNone/>
            </a:pPr>
            <a:r>
              <a:rPr lang="cs" sz="3200" b="1"/>
              <a:t>TTIP</a:t>
            </a:r>
            <a:r>
              <a:rPr lang="cs"/>
              <a:t> </a:t>
            </a:r>
            <a:endParaRPr/>
          </a:p>
          <a:p>
            <a:pPr>
              <a:spcBef>
                <a:spcPts val="2133"/>
              </a:spcBef>
              <a:buChar char="-"/>
            </a:pPr>
            <a:r>
              <a:rPr lang="cs"/>
              <a:t>“</a:t>
            </a:r>
            <a:r>
              <a:rPr lang="cs">
                <a:solidFill>
                  <a:schemeClr val="dk1"/>
                </a:solidFill>
              </a:rPr>
              <a:t>“The EU and the US would like to inform the WTO Secretariat that on 8 july 2013 we started the negotiations for the EU-US Transatlantic Trade and Investment Partnership (TTIP). “</a:t>
            </a:r>
            <a:endParaRPr>
              <a:solidFill>
                <a:schemeClr val="dk1"/>
              </a:solidFill>
            </a:endParaRPr>
          </a:p>
          <a:p>
            <a:pPr>
              <a:buClr>
                <a:schemeClr val="dk1"/>
              </a:buClr>
              <a:buChar char="-"/>
            </a:pPr>
            <a:r>
              <a:rPr lang="cs">
                <a:solidFill>
                  <a:schemeClr val="dk1"/>
                </a:solidFill>
              </a:rPr>
              <a:t>2016 : “Obama says EU and U.S. must move forward with TTIP”</a:t>
            </a:r>
            <a:endParaRPr>
              <a:solidFill>
                <a:schemeClr val="dk1"/>
              </a:solidFill>
            </a:endParaRPr>
          </a:p>
          <a:p>
            <a:pPr>
              <a:buClr>
                <a:schemeClr val="dk1"/>
              </a:buClr>
              <a:buChar char="-"/>
            </a:pPr>
            <a:r>
              <a:rPr lang="cs">
                <a:solidFill>
                  <a:schemeClr val="dk1"/>
                </a:solidFill>
              </a:rPr>
              <a:t>2018: under negotiations...</a:t>
            </a:r>
            <a:endParaRPr>
              <a:solidFill>
                <a:schemeClr val="dk1"/>
              </a:solidFill>
            </a:endParaRPr>
          </a:p>
          <a:p>
            <a:pPr marL="0" indent="0">
              <a:spcBef>
                <a:spcPts val="2133"/>
              </a:spcBef>
              <a:buNone/>
            </a:pPr>
            <a:endParaRPr>
              <a:solidFill>
                <a:schemeClr val="dk1"/>
              </a:solidFill>
            </a:endParaRPr>
          </a:p>
          <a:p>
            <a:pPr>
              <a:spcBef>
                <a:spcPts val="2133"/>
              </a:spcBef>
              <a:buClr>
                <a:schemeClr val="dk1"/>
              </a:buClr>
              <a:buChar char="-"/>
            </a:pPr>
            <a:r>
              <a:rPr lang="cs">
                <a:solidFill>
                  <a:schemeClr val="dk1"/>
                </a:solidFill>
              </a:rPr>
              <a:t>first priority is protection US economic, then relations with EU</a:t>
            </a:r>
            <a:endParaRPr>
              <a:solidFill>
                <a:schemeClr val="dk1"/>
              </a:solidFill>
            </a:endParaRPr>
          </a:p>
          <a:p>
            <a:pPr marL="0" indent="0">
              <a:spcBef>
                <a:spcPts val="2133"/>
              </a:spcBef>
              <a:spcAft>
                <a:spcPts val="2133"/>
              </a:spcAft>
              <a:buNone/>
            </a:pPr>
            <a:endParaRPr/>
          </a:p>
        </p:txBody>
      </p:sp>
    </p:spTree>
    <p:extLst>
      <p:ext uri="{BB962C8B-B14F-4D97-AF65-F5344CB8AC3E}">
        <p14:creationId xmlns:p14="http://schemas.microsoft.com/office/powerpoint/2010/main" val="23279898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Trump</a:t>
            </a:r>
            <a:endParaRPr/>
          </a:p>
        </p:txBody>
      </p:sp>
      <p:sp>
        <p:nvSpPr>
          <p:cNvPr id="106" name="Shape 106"/>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a:buChar char="-"/>
            </a:pPr>
            <a:r>
              <a:rPr lang="cs"/>
              <a:t>duty, import restriction, trade barriers (steel 25% and 10% aluminium)</a:t>
            </a:r>
            <a:endParaRPr/>
          </a:p>
          <a:p>
            <a:pPr>
              <a:buChar char="-"/>
            </a:pPr>
            <a:r>
              <a:rPr lang="cs"/>
              <a:t>"Today I'm defending America's national security by placing tariffs on foreign imports of steel and aluminium," he said in the White House on Thursday (8 March) surrounded by US steel workers.</a:t>
            </a:r>
            <a:endParaRPr/>
          </a:p>
          <a:p>
            <a:pPr>
              <a:buChar char="-"/>
            </a:pPr>
            <a:r>
              <a:rPr lang="cs"/>
              <a:t>before 23 March exception</a:t>
            </a:r>
            <a:endParaRPr/>
          </a:p>
          <a:p>
            <a:pPr>
              <a:buChar char="-"/>
            </a:pPr>
            <a:r>
              <a:rPr lang="cs"/>
              <a:t>negative effect on both (economic laws work under expectations, home production is expensive)</a:t>
            </a:r>
            <a:endParaRPr/>
          </a:p>
          <a:p>
            <a:pPr>
              <a:buChar char="-"/>
            </a:pPr>
            <a:r>
              <a:rPr lang="cs"/>
              <a:t>EU is close ally</a:t>
            </a:r>
            <a:endParaRPr/>
          </a:p>
          <a:p>
            <a:pPr>
              <a:buChar char="-"/>
            </a:pPr>
            <a:r>
              <a:rPr lang="cs"/>
              <a:t>risk of losing strategic industry (EU- Germany, Italy, Sweden)</a:t>
            </a:r>
            <a:endParaRPr/>
          </a:p>
        </p:txBody>
      </p:sp>
    </p:spTree>
    <p:extLst>
      <p:ext uri="{BB962C8B-B14F-4D97-AF65-F5344CB8AC3E}">
        <p14:creationId xmlns:p14="http://schemas.microsoft.com/office/powerpoint/2010/main" val="3712738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endParaRPr/>
          </a:p>
        </p:txBody>
      </p:sp>
      <p:sp>
        <p:nvSpPr>
          <p:cNvPr id="112" name="Shape 112"/>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cs"/>
              <a:t>Protection of domestic market vs. benefits of free market?</a:t>
            </a:r>
            <a:endParaRPr/>
          </a:p>
          <a:p>
            <a:pPr marL="0" indent="0">
              <a:spcBef>
                <a:spcPts val="2133"/>
              </a:spcBef>
              <a:buNone/>
            </a:pPr>
            <a:r>
              <a:rPr lang="cs"/>
              <a:t>Support home production vs. partnership and cooperation?</a:t>
            </a:r>
            <a:endParaRPr/>
          </a:p>
          <a:p>
            <a:pPr marL="0" indent="0" algn="ctr">
              <a:spcBef>
                <a:spcPts val="2133"/>
              </a:spcBef>
              <a:spcAft>
                <a:spcPts val="2133"/>
              </a:spcAft>
              <a:buNone/>
            </a:pPr>
            <a:r>
              <a:rPr lang="cs" b="1"/>
              <a:t>“YES”</a:t>
            </a:r>
            <a:endParaRPr b="1"/>
          </a:p>
        </p:txBody>
      </p:sp>
    </p:spTree>
    <p:extLst>
      <p:ext uri="{BB962C8B-B14F-4D97-AF65-F5344CB8AC3E}">
        <p14:creationId xmlns:p14="http://schemas.microsoft.com/office/powerpoint/2010/main" val="3220210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What should be?</a:t>
            </a:r>
            <a:endParaRPr/>
          </a:p>
        </p:txBody>
      </p:sp>
      <p:sp>
        <p:nvSpPr>
          <p:cNvPr id="118" name="Shape 118"/>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a:buChar char="-"/>
            </a:pPr>
            <a:r>
              <a:rPr lang="cs"/>
              <a:t>Succesfull finishing of treaty</a:t>
            </a:r>
            <a:endParaRPr/>
          </a:p>
          <a:p>
            <a:pPr>
              <a:buChar char="-"/>
            </a:pPr>
            <a:r>
              <a:rPr lang="cs"/>
              <a:t>Leave ad hoc negotiations with EU, find long term partnership</a:t>
            </a:r>
            <a:endParaRPr/>
          </a:p>
          <a:p>
            <a:pPr>
              <a:buChar char="-"/>
            </a:pPr>
            <a:r>
              <a:rPr lang="cs"/>
              <a:t>Support US-EU Transatlantic trade area (and its importance) with bigger obligation than just speaches.</a:t>
            </a:r>
            <a:endParaRPr/>
          </a:p>
          <a:p>
            <a:pPr marL="0" indent="0">
              <a:spcBef>
                <a:spcPts val="2133"/>
              </a:spcBef>
              <a:buNone/>
            </a:pPr>
            <a:r>
              <a:rPr lang="cs"/>
              <a:t>Why?</a:t>
            </a:r>
            <a:endParaRPr/>
          </a:p>
          <a:p>
            <a:pPr marL="0" indent="0">
              <a:spcBef>
                <a:spcPts val="2133"/>
              </a:spcBef>
              <a:buNone/>
            </a:pPr>
            <a:r>
              <a:rPr lang="cs"/>
              <a:t>-Trade wars doesn’t work, it isn’t possible be a winner</a:t>
            </a:r>
            <a:endParaRPr/>
          </a:p>
          <a:p>
            <a:pPr marL="0" indent="0">
              <a:spcBef>
                <a:spcPts val="2133"/>
              </a:spcBef>
              <a:buNone/>
            </a:pPr>
            <a:r>
              <a:rPr lang="cs"/>
              <a:t>- EU import is important, not threatening</a:t>
            </a:r>
            <a:endParaRPr/>
          </a:p>
          <a:p>
            <a:pPr marL="0" indent="0">
              <a:spcBef>
                <a:spcPts val="2133"/>
              </a:spcBef>
              <a:spcAft>
                <a:spcPts val="2133"/>
              </a:spcAft>
              <a:buNone/>
            </a:pPr>
            <a:r>
              <a:rPr lang="cs"/>
              <a:t>- It is useful to have a partner (in competition with China)</a:t>
            </a:r>
            <a:endParaRPr/>
          </a:p>
        </p:txBody>
      </p:sp>
    </p:spTree>
    <p:extLst>
      <p:ext uri="{BB962C8B-B14F-4D97-AF65-F5344CB8AC3E}">
        <p14:creationId xmlns:p14="http://schemas.microsoft.com/office/powerpoint/2010/main" val="2516410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r>
              <a:rPr lang="cs"/>
              <a:t>Sources</a:t>
            </a:r>
            <a:endParaRPr/>
          </a:p>
        </p:txBody>
      </p:sp>
      <p:sp>
        <p:nvSpPr>
          <p:cNvPr id="124" name="Shape 124"/>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marL="0" indent="0">
              <a:buNone/>
            </a:pPr>
            <a:r>
              <a:rPr lang="cs" sz="1467" u="sng" dirty="0">
                <a:solidFill>
                  <a:srgbClr val="1155CC"/>
                </a:solidFill>
                <a:hlinkClick r:id="rId3"/>
              </a:rPr>
              <a:t>http://rtais.wto.org/UI/PublicShowMemberRTAIDCard.aspx?rtaid=865</a:t>
            </a:r>
            <a:endParaRPr dirty="0"/>
          </a:p>
          <a:p>
            <a:pPr marL="0" indent="0">
              <a:buNone/>
            </a:pPr>
            <a:r>
              <a:rPr lang="cs" sz="1467" u="sng" dirty="0">
                <a:solidFill>
                  <a:srgbClr val="1155CC"/>
                </a:solidFill>
                <a:hlinkClick r:id="rId4"/>
              </a:rPr>
              <a:t>https://roklen24.cz/a/SmgNh/trump-se-myli-obchodni-valky-nelze-vyhrat</a:t>
            </a:r>
            <a:endParaRPr dirty="0"/>
          </a:p>
          <a:p>
            <a:pPr marL="0" indent="0">
              <a:buNone/>
            </a:pPr>
            <a:r>
              <a:rPr lang="cs" sz="1467" u="sng" dirty="0">
                <a:solidFill>
                  <a:srgbClr val="1155CC"/>
                </a:solidFill>
                <a:hlinkClick r:id="rId5"/>
              </a:rPr>
              <a:t>http://ec.europa.eu/trade/policy/countries-and-regions/countries/united-states/</a:t>
            </a:r>
            <a:endParaRPr dirty="0"/>
          </a:p>
          <a:p>
            <a:pPr marL="0" indent="0">
              <a:buNone/>
            </a:pPr>
            <a:r>
              <a:rPr lang="cs" sz="1467" u="sng" dirty="0">
                <a:solidFill>
                  <a:srgbClr val="1155CC"/>
                </a:solidFill>
                <a:hlinkClick r:id="rId6"/>
              </a:rPr>
              <a:t>https://www.census.gov/foreign-trade/balance/c0003.html</a:t>
            </a:r>
            <a:endParaRPr dirty="0"/>
          </a:p>
          <a:p>
            <a:pPr marL="0" indent="0">
              <a:buNone/>
            </a:pPr>
            <a:r>
              <a:rPr lang="cs" u="sng" dirty="0">
                <a:solidFill>
                  <a:schemeClr val="hlink"/>
                </a:solidFill>
                <a:hlinkClick r:id="rId7"/>
              </a:rPr>
              <a:t>http://trade.ec.europa.eu/doclib/docs/2011/december/tradoc_148391.pdf</a:t>
            </a:r>
            <a:endParaRPr dirty="0"/>
          </a:p>
          <a:p>
            <a:pPr marL="0" indent="0">
              <a:buNone/>
            </a:pPr>
            <a:r>
              <a:rPr lang="cs" u="sng" dirty="0">
                <a:solidFill>
                  <a:schemeClr val="hlink"/>
                </a:solidFill>
                <a:hlinkClick r:id="rId8"/>
              </a:rPr>
              <a:t>https://atlas.media.mit.edu/en/profile/country/usa/#Trade_Balance</a:t>
            </a:r>
            <a:endParaRPr dirty="0"/>
          </a:p>
          <a:p>
            <a:pPr marL="0" indent="0">
              <a:buNone/>
            </a:pPr>
            <a:r>
              <a:rPr lang="cs" u="sng" dirty="0">
                <a:solidFill>
                  <a:schemeClr val="hlink"/>
                </a:solidFill>
                <a:hlinkClick r:id="rId9"/>
              </a:rPr>
              <a:t>http://www.businessinfo.cz/cs/clanky/eu-ziskala-docasnou-vyjimku-z-cel-usa-na-dovoz-105210.html</a:t>
            </a:r>
            <a:endParaRPr dirty="0"/>
          </a:p>
          <a:p>
            <a:pPr marL="0" indent="0">
              <a:buNone/>
            </a:pPr>
            <a:r>
              <a:rPr lang="cs" u="sng" dirty="0">
                <a:solidFill>
                  <a:schemeClr val="hlink"/>
                </a:solidFill>
                <a:hlinkClick r:id="rId10"/>
              </a:rPr>
              <a:t>https://www.reuters.com/article/us-europe-usa-trade/merkel-obama-say-eu-u-s-free-trade-deal-would-benefit-both-sides-idUSKCN0XK09Q</a:t>
            </a:r>
            <a:endParaRPr dirty="0"/>
          </a:p>
          <a:p>
            <a:pPr marL="0" indent="0">
              <a:buNone/>
            </a:pPr>
            <a:r>
              <a:rPr lang="cs" u="sng" dirty="0">
                <a:solidFill>
                  <a:schemeClr val="hlink"/>
                </a:solidFill>
                <a:hlinkClick r:id="rId11"/>
              </a:rPr>
              <a:t>https://www.reuters.com/article/us-usa-germany-obama-trade/obama-says-eu-and-u-s-must-move-forward-with-ttip-idUSKCN0XL0O7</a:t>
            </a:r>
            <a:endParaRPr dirty="0"/>
          </a:p>
          <a:p>
            <a:pPr marL="0" indent="0">
              <a:buNone/>
            </a:pPr>
            <a:endParaRPr dirty="0"/>
          </a:p>
          <a:p>
            <a:pPr marL="0" indent="0">
              <a:buNone/>
            </a:pPr>
            <a:r>
              <a:rPr lang="cs" u="sng" dirty="0">
                <a:solidFill>
                  <a:schemeClr val="hlink"/>
                </a:solidFill>
                <a:hlinkClick r:id="rId12"/>
              </a:rPr>
              <a:t>https://www.politico.eu/article/donald-trump-slams-eu-trade/</a:t>
            </a:r>
            <a:endParaRPr dirty="0"/>
          </a:p>
          <a:p>
            <a:pPr marL="0" indent="0">
              <a:buNone/>
            </a:pPr>
            <a:r>
              <a:rPr lang="cs" u="sng" dirty="0">
                <a:solidFill>
                  <a:schemeClr val="hlink"/>
                </a:solidFill>
                <a:hlinkClick r:id="rId13"/>
              </a:rPr>
              <a:t>https://euobserver.com/economic/141261</a:t>
            </a:r>
            <a:endParaRPr dirty="0"/>
          </a:p>
          <a:p>
            <a:pPr marL="0" indent="0">
              <a:buNone/>
            </a:pPr>
            <a:endParaRPr dirty="0"/>
          </a:p>
          <a:p>
            <a:pPr marL="0" indent="0">
              <a:buNone/>
            </a:pPr>
            <a:endParaRPr dirty="0"/>
          </a:p>
          <a:p>
            <a:pPr marL="0" indent="0">
              <a:buNone/>
            </a:pPr>
            <a:endParaRPr dirty="0"/>
          </a:p>
          <a:p>
            <a:pPr marL="0" indent="0">
              <a:buClr>
                <a:schemeClr val="dk1"/>
              </a:buClr>
              <a:buSzPts val="1100"/>
              <a:buNone/>
            </a:pPr>
            <a:endParaRPr dirty="0"/>
          </a:p>
        </p:txBody>
      </p:sp>
    </p:spTree>
    <p:extLst>
      <p:ext uri="{BB962C8B-B14F-4D97-AF65-F5344CB8AC3E}">
        <p14:creationId xmlns:p14="http://schemas.microsoft.com/office/powerpoint/2010/main" val="173204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FE733-16F7-4827-B879-4A5173C7F008}"/>
              </a:ext>
            </a:extLst>
          </p:cNvPr>
          <p:cNvSpPr>
            <a:spLocks noGrp="1"/>
          </p:cNvSpPr>
          <p:nvPr>
            <p:ph type="ctrTitle"/>
          </p:nvPr>
        </p:nvSpPr>
        <p:spPr>
          <a:xfrm>
            <a:off x="1067909" y="1408176"/>
            <a:ext cx="9418320" cy="4041648"/>
          </a:xfrm>
        </p:spPr>
        <p:txBody>
          <a:bodyPr/>
          <a:lstStyle/>
          <a:p>
            <a:r>
              <a:rPr lang="sk-SK" dirty="0"/>
              <a:t>U.S </a:t>
            </a:r>
            <a:r>
              <a:rPr lang="sk-SK" dirty="0" err="1"/>
              <a:t>trade</a:t>
            </a:r>
            <a:r>
              <a:rPr lang="sk-SK" dirty="0"/>
              <a:t> </a:t>
            </a:r>
            <a:r>
              <a:rPr lang="sk-SK" dirty="0" err="1"/>
              <a:t>politics</a:t>
            </a:r>
            <a:r>
              <a:rPr lang="sk-SK" dirty="0"/>
              <a:t> to South-East </a:t>
            </a:r>
            <a:r>
              <a:rPr lang="sk-SK" dirty="0" err="1"/>
              <a:t>Asia</a:t>
            </a:r>
            <a:endParaRPr lang="sk-SK" dirty="0"/>
          </a:p>
        </p:txBody>
      </p:sp>
      <p:sp>
        <p:nvSpPr>
          <p:cNvPr id="3" name="Podnadpis 2">
            <a:extLst>
              <a:ext uri="{FF2B5EF4-FFF2-40B4-BE49-F238E27FC236}">
                <a16:creationId xmlns:a16="http://schemas.microsoft.com/office/drawing/2014/main" id="{F6267943-DE2A-4ABF-84A9-88102CF6926F}"/>
              </a:ext>
            </a:extLst>
          </p:cNvPr>
          <p:cNvSpPr>
            <a:spLocks noGrp="1"/>
          </p:cNvSpPr>
          <p:nvPr>
            <p:ph type="subTitle" idx="1"/>
          </p:nvPr>
        </p:nvSpPr>
        <p:spPr>
          <a:xfrm>
            <a:off x="1067909" y="5449824"/>
            <a:ext cx="9418320" cy="1691640"/>
          </a:xfrm>
        </p:spPr>
        <p:txBody>
          <a:bodyPr/>
          <a:lstStyle/>
          <a:p>
            <a:r>
              <a:rPr lang="sk-SK" dirty="0"/>
              <a:t>Michal Sojka</a:t>
            </a:r>
          </a:p>
        </p:txBody>
      </p:sp>
      <p:pic>
        <p:nvPicPr>
          <p:cNvPr id="2050" name="Picture 2" descr="Image result for south east asia">
            <a:extLst>
              <a:ext uri="{FF2B5EF4-FFF2-40B4-BE49-F238E27FC236}">
                <a16:creationId xmlns:a16="http://schemas.microsoft.com/office/drawing/2014/main" id="{7D7EAB6D-03A0-4DF3-9C55-38666E20A8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7621" y="96548"/>
            <a:ext cx="3810000" cy="336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2207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E720E2-378F-4857-95E5-E9FA5D50B356}"/>
              </a:ext>
            </a:extLst>
          </p:cNvPr>
          <p:cNvSpPr>
            <a:spLocks noGrp="1"/>
          </p:cNvSpPr>
          <p:nvPr>
            <p:ph type="title"/>
          </p:nvPr>
        </p:nvSpPr>
        <p:spPr/>
        <p:txBody>
          <a:bodyPr>
            <a:normAutofit fontScale="90000"/>
          </a:bodyPr>
          <a:lstStyle/>
          <a:p>
            <a:r>
              <a:rPr lang="sk-SK" dirty="0" err="1"/>
              <a:t>Thank´s</a:t>
            </a:r>
            <a:r>
              <a:rPr lang="sk-SK" dirty="0"/>
              <a:t> </a:t>
            </a:r>
            <a:r>
              <a:rPr lang="sk-SK" dirty="0" err="1"/>
              <a:t>for</a:t>
            </a:r>
            <a:r>
              <a:rPr lang="sk-SK" dirty="0"/>
              <a:t> </a:t>
            </a:r>
            <a:r>
              <a:rPr lang="sk-SK" dirty="0" err="1"/>
              <a:t>your</a:t>
            </a:r>
            <a:r>
              <a:rPr lang="sk-SK" dirty="0"/>
              <a:t> </a:t>
            </a:r>
            <a:r>
              <a:rPr lang="sk-SK" dirty="0" err="1"/>
              <a:t>attention</a:t>
            </a:r>
            <a:endParaRPr lang="en-AU" dirty="0"/>
          </a:p>
        </p:txBody>
      </p:sp>
      <p:sp>
        <p:nvSpPr>
          <p:cNvPr id="3" name="Zástupný symbol pro text 2">
            <a:extLst>
              <a:ext uri="{FF2B5EF4-FFF2-40B4-BE49-F238E27FC236}">
                <a16:creationId xmlns:a16="http://schemas.microsoft.com/office/drawing/2014/main" id="{06413870-6AA8-49DA-B82D-6740819111EA}"/>
              </a:ext>
            </a:extLst>
          </p:cNvPr>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16124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5E3D44-0FD7-4D5A-A69A-FCD36E4D659A}"/>
              </a:ext>
            </a:extLst>
          </p:cNvPr>
          <p:cNvSpPr>
            <a:spLocks noGrp="1"/>
          </p:cNvSpPr>
          <p:nvPr>
            <p:ph type="title"/>
          </p:nvPr>
        </p:nvSpPr>
        <p:spPr/>
        <p:txBody>
          <a:bodyPr/>
          <a:lstStyle/>
          <a:p>
            <a:r>
              <a:rPr lang="sk-SK" dirty="0" err="1"/>
              <a:t>Overview</a:t>
            </a:r>
            <a:endParaRPr lang="sk-SK" dirty="0"/>
          </a:p>
        </p:txBody>
      </p:sp>
      <p:sp>
        <p:nvSpPr>
          <p:cNvPr id="3" name="Zástupný symbol pro obsah 2">
            <a:extLst>
              <a:ext uri="{FF2B5EF4-FFF2-40B4-BE49-F238E27FC236}">
                <a16:creationId xmlns:a16="http://schemas.microsoft.com/office/drawing/2014/main" id="{4AF948B2-D951-4517-91E4-3C43A55901CF}"/>
              </a:ext>
            </a:extLst>
          </p:cNvPr>
          <p:cNvSpPr>
            <a:spLocks noGrp="1"/>
          </p:cNvSpPr>
          <p:nvPr>
            <p:ph idx="1"/>
          </p:nvPr>
        </p:nvSpPr>
        <p:spPr/>
        <p:txBody>
          <a:bodyPr/>
          <a:lstStyle/>
          <a:p>
            <a:r>
              <a:rPr lang="sk-SK" dirty="0" err="1"/>
              <a:t>Past</a:t>
            </a:r>
            <a:r>
              <a:rPr lang="sk-SK" dirty="0"/>
              <a:t> and </a:t>
            </a:r>
            <a:r>
              <a:rPr lang="sk-SK" dirty="0" err="1"/>
              <a:t>evolution</a:t>
            </a:r>
            <a:r>
              <a:rPr lang="sk-SK" dirty="0"/>
              <a:t> </a:t>
            </a:r>
            <a:r>
              <a:rPr lang="sk-SK" dirty="0" err="1"/>
              <a:t>up</a:t>
            </a:r>
            <a:r>
              <a:rPr lang="sk-SK" dirty="0"/>
              <a:t> to </a:t>
            </a:r>
            <a:r>
              <a:rPr lang="sk-SK" dirty="0" err="1"/>
              <a:t>recent</a:t>
            </a:r>
            <a:r>
              <a:rPr lang="sk-SK" dirty="0"/>
              <a:t> </a:t>
            </a:r>
            <a:r>
              <a:rPr lang="sk-SK" dirty="0" err="1"/>
              <a:t>time</a:t>
            </a:r>
            <a:endParaRPr lang="sk-SK" dirty="0"/>
          </a:p>
          <a:p>
            <a:r>
              <a:rPr lang="sk-SK" dirty="0" err="1"/>
              <a:t>Current</a:t>
            </a:r>
            <a:r>
              <a:rPr lang="sk-SK" dirty="0"/>
              <a:t> </a:t>
            </a:r>
            <a:r>
              <a:rPr lang="sk-SK" dirty="0" err="1"/>
              <a:t>development</a:t>
            </a:r>
            <a:endParaRPr lang="sk-SK" dirty="0"/>
          </a:p>
          <a:p>
            <a:r>
              <a:rPr lang="sk-SK" dirty="0" err="1"/>
              <a:t>Possible</a:t>
            </a:r>
            <a:r>
              <a:rPr lang="sk-SK" dirty="0"/>
              <a:t> </a:t>
            </a:r>
            <a:r>
              <a:rPr lang="sk-SK" dirty="0" err="1"/>
              <a:t>future</a:t>
            </a:r>
            <a:r>
              <a:rPr lang="sk-SK" dirty="0"/>
              <a:t> </a:t>
            </a:r>
            <a:r>
              <a:rPr lang="sk-SK" dirty="0" err="1"/>
              <a:t>development</a:t>
            </a:r>
            <a:endParaRPr lang="sk-SK" dirty="0"/>
          </a:p>
          <a:p>
            <a:r>
              <a:rPr lang="sk-SK" dirty="0" err="1"/>
              <a:t>How</a:t>
            </a:r>
            <a:r>
              <a:rPr lang="sk-SK" dirty="0"/>
              <a:t> </a:t>
            </a:r>
            <a:r>
              <a:rPr lang="sk-SK" dirty="0" err="1"/>
              <a:t>should</a:t>
            </a:r>
            <a:r>
              <a:rPr lang="sk-SK" dirty="0"/>
              <a:t> U.S. </a:t>
            </a:r>
            <a:r>
              <a:rPr lang="sk-SK" dirty="0" err="1"/>
              <a:t>act</a:t>
            </a:r>
            <a:r>
              <a:rPr lang="sk-SK" dirty="0"/>
              <a:t>?</a:t>
            </a:r>
          </a:p>
        </p:txBody>
      </p:sp>
    </p:spTree>
    <p:extLst>
      <p:ext uri="{BB962C8B-B14F-4D97-AF65-F5344CB8AC3E}">
        <p14:creationId xmlns:p14="http://schemas.microsoft.com/office/powerpoint/2010/main" val="252034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B2041-0D8D-4B9D-94D9-69EA6591CD6F}"/>
              </a:ext>
            </a:extLst>
          </p:cNvPr>
          <p:cNvSpPr>
            <a:spLocks noGrp="1"/>
          </p:cNvSpPr>
          <p:nvPr>
            <p:ph type="title"/>
          </p:nvPr>
        </p:nvSpPr>
        <p:spPr/>
        <p:txBody>
          <a:bodyPr/>
          <a:lstStyle/>
          <a:p>
            <a:r>
              <a:rPr lang="sk-SK" dirty="0" err="1"/>
              <a:t>Past</a:t>
            </a:r>
            <a:r>
              <a:rPr lang="sk-SK" dirty="0"/>
              <a:t> and </a:t>
            </a:r>
            <a:r>
              <a:rPr lang="sk-SK" dirty="0" err="1"/>
              <a:t>evolution</a:t>
            </a:r>
            <a:r>
              <a:rPr lang="sk-SK" dirty="0"/>
              <a:t> </a:t>
            </a:r>
            <a:r>
              <a:rPr lang="sk-SK" dirty="0" err="1"/>
              <a:t>up</a:t>
            </a:r>
            <a:r>
              <a:rPr lang="sk-SK" dirty="0"/>
              <a:t> to </a:t>
            </a:r>
            <a:r>
              <a:rPr lang="sk-SK" dirty="0" err="1"/>
              <a:t>recent</a:t>
            </a:r>
            <a:r>
              <a:rPr lang="sk-SK" dirty="0"/>
              <a:t> </a:t>
            </a:r>
            <a:r>
              <a:rPr lang="sk-SK" dirty="0" err="1"/>
              <a:t>time</a:t>
            </a:r>
            <a:endParaRPr lang="sk-SK" dirty="0"/>
          </a:p>
        </p:txBody>
      </p:sp>
      <p:sp>
        <p:nvSpPr>
          <p:cNvPr id="3" name="Zástupný symbol pro obsah 2">
            <a:extLst>
              <a:ext uri="{FF2B5EF4-FFF2-40B4-BE49-F238E27FC236}">
                <a16:creationId xmlns:a16="http://schemas.microsoft.com/office/drawing/2014/main" id="{6445D35C-9AF4-41B9-BA13-AE35B1E5ECE9}"/>
              </a:ext>
            </a:extLst>
          </p:cNvPr>
          <p:cNvSpPr>
            <a:spLocks noGrp="1"/>
          </p:cNvSpPr>
          <p:nvPr>
            <p:ph idx="1"/>
          </p:nvPr>
        </p:nvSpPr>
        <p:spPr/>
        <p:txBody>
          <a:bodyPr>
            <a:normAutofit/>
          </a:bodyPr>
          <a:lstStyle/>
          <a:p>
            <a:r>
              <a:rPr lang="en-AU" dirty="0"/>
              <a:t>False assumptions about Chinese economic development </a:t>
            </a:r>
          </a:p>
          <a:p>
            <a:pPr lvl="1"/>
            <a:r>
              <a:rPr lang="en-AU" dirty="0"/>
              <a:t>X </a:t>
            </a:r>
            <a:r>
              <a:rPr lang="en-AU" dirty="0" err="1"/>
              <a:t>contin</a:t>
            </a:r>
            <a:r>
              <a:rPr lang="sk-SK" dirty="0"/>
              <a:t>u</a:t>
            </a:r>
            <a:r>
              <a:rPr lang="en-AU" dirty="0" err="1"/>
              <a:t>ed</a:t>
            </a:r>
            <a:r>
              <a:rPr lang="en-AU" dirty="0"/>
              <a:t> market reform</a:t>
            </a:r>
          </a:p>
          <a:p>
            <a:pPr lvl="1"/>
            <a:r>
              <a:rPr lang="en-AU" dirty="0"/>
              <a:t>X opening its </a:t>
            </a:r>
            <a:r>
              <a:rPr lang="en-AU" dirty="0" err="1"/>
              <a:t>marke</a:t>
            </a:r>
            <a:r>
              <a:rPr lang="sk-SK" dirty="0"/>
              <a:t>t</a:t>
            </a:r>
          </a:p>
          <a:p>
            <a:pPr lvl="1"/>
            <a:r>
              <a:rPr lang="sk-SK" dirty="0"/>
              <a:t>U.S. </a:t>
            </a:r>
            <a:r>
              <a:rPr lang="sk-SK" dirty="0" err="1"/>
              <a:t>did</a:t>
            </a:r>
            <a:r>
              <a:rPr lang="sk-SK" dirty="0"/>
              <a:t> </a:t>
            </a:r>
            <a:r>
              <a:rPr lang="sk-SK" dirty="0" err="1"/>
              <a:t>not</a:t>
            </a:r>
            <a:r>
              <a:rPr lang="sk-SK" dirty="0"/>
              <a:t> </a:t>
            </a:r>
            <a:r>
              <a:rPr lang="sk-SK" dirty="0" err="1"/>
              <a:t>anticipate</a:t>
            </a:r>
            <a:r>
              <a:rPr lang="sk-SK" dirty="0"/>
              <a:t> </a:t>
            </a:r>
            <a:r>
              <a:rPr lang="sk-SK" dirty="0" err="1"/>
              <a:t>China</a:t>
            </a:r>
            <a:r>
              <a:rPr lang="sk-SK" dirty="0"/>
              <a:t> to </a:t>
            </a:r>
            <a:r>
              <a:rPr lang="sk-SK" dirty="0" err="1"/>
              <a:t>become</a:t>
            </a:r>
            <a:r>
              <a:rPr lang="sk-SK" dirty="0"/>
              <a:t> </a:t>
            </a:r>
            <a:r>
              <a:rPr lang="sk-SK" dirty="0" err="1"/>
              <a:t>trade</a:t>
            </a:r>
            <a:r>
              <a:rPr lang="sk-SK" dirty="0"/>
              <a:t> </a:t>
            </a:r>
            <a:r>
              <a:rPr lang="sk-SK" dirty="0" err="1"/>
              <a:t>power</a:t>
            </a:r>
            <a:r>
              <a:rPr lang="sk-SK" dirty="0"/>
              <a:t> so </a:t>
            </a:r>
            <a:r>
              <a:rPr lang="sk-SK" dirty="0" err="1"/>
              <a:t>rapidly</a:t>
            </a:r>
            <a:endParaRPr lang="sk-SK" dirty="0"/>
          </a:p>
          <a:p>
            <a:r>
              <a:rPr lang="en-US" dirty="0"/>
              <a:t>China</a:t>
            </a:r>
            <a:r>
              <a:rPr lang="sk-SK" dirty="0"/>
              <a:t>:</a:t>
            </a:r>
            <a:r>
              <a:rPr lang="en-US" dirty="0"/>
              <a:t> </a:t>
            </a:r>
            <a:r>
              <a:rPr lang="sk-SK" dirty="0" err="1"/>
              <a:t>U.S.´s</a:t>
            </a:r>
            <a:r>
              <a:rPr lang="en-US" dirty="0"/>
              <a:t> largest merchandise trading partner</a:t>
            </a:r>
            <a:r>
              <a:rPr lang="sk-SK" dirty="0"/>
              <a:t>;</a:t>
            </a:r>
            <a:r>
              <a:rPr lang="en-US" dirty="0"/>
              <a:t> third-largest export market</a:t>
            </a:r>
            <a:r>
              <a:rPr lang="sk-SK" dirty="0"/>
              <a:t>;</a:t>
            </a:r>
            <a:r>
              <a:rPr lang="en-US" dirty="0"/>
              <a:t> biggest source of imports</a:t>
            </a:r>
            <a:endParaRPr lang="sk-SK" dirty="0"/>
          </a:p>
          <a:p>
            <a:r>
              <a:rPr lang="sk-SK" dirty="0" err="1"/>
              <a:t>Globalisation</a:t>
            </a:r>
            <a:r>
              <a:rPr lang="sk-SK" dirty="0"/>
              <a:t>: </a:t>
            </a:r>
            <a:r>
              <a:rPr lang="sk-SK" dirty="0" err="1"/>
              <a:t>interconnected</a:t>
            </a:r>
            <a:r>
              <a:rPr lang="sk-SK" dirty="0"/>
              <a:t> </a:t>
            </a:r>
            <a:r>
              <a:rPr lang="sk-SK" dirty="0" err="1"/>
              <a:t>economies</a:t>
            </a:r>
            <a:endParaRPr lang="sk-SK" dirty="0"/>
          </a:p>
          <a:p>
            <a:pPr lvl="1"/>
            <a:r>
              <a:rPr lang="sk-SK" dirty="0" err="1"/>
              <a:t>Sequential</a:t>
            </a:r>
            <a:r>
              <a:rPr lang="sk-SK" dirty="0"/>
              <a:t> </a:t>
            </a:r>
            <a:r>
              <a:rPr lang="sk-SK" dirty="0" err="1"/>
              <a:t>manufacturing</a:t>
            </a:r>
            <a:r>
              <a:rPr lang="sk-SK" dirty="0"/>
              <a:t> </a:t>
            </a:r>
            <a:r>
              <a:rPr lang="sk-SK" dirty="0" err="1"/>
              <a:t>processes</a:t>
            </a:r>
            <a:endParaRPr lang="sk-SK" dirty="0"/>
          </a:p>
          <a:p>
            <a:pPr lvl="1"/>
            <a:r>
              <a:rPr lang="sk-SK" dirty="0" err="1"/>
              <a:t>Multidimensionality</a:t>
            </a:r>
            <a:r>
              <a:rPr lang="sk-SK" dirty="0"/>
              <a:t> – </a:t>
            </a:r>
            <a:r>
              <a:rPr lang="sk-SK" dirty="0" err="1"/>
              <a:t>beside</a:t>
            </a:r>
            <a:r>
              <a:rPr lang="sk-SK" dirty="0"/>
              <a:t> </a:t>
            </a:r>
            <a:r>
              <a:rPr lang="sk-SK" dirty="0" err="1"/>
              <a:t>merchandise</a:t>
            </a:r>
            <a:r>
              <a:rPr lang="sk-SK" dirty="0"/>
              <a:t> </a:t>
            </a:r>
            <a:r>
              <a:rPr lang="sk-SK" dirty="0" err="1"/>
              <a:t>trade</a:t>
            </a:r>
            <a:r>
              <a:rPr lang="sk-SK" dirty="0"/>
              <a:t> </a:t>
            </a:r>
            <a:r>
              <a:rPr lang="sk-SK" dirty="0" err="1"/>
              <a:t>also</a:t>
            </a:r>
            <a:r>
              <a:rPr lang="sk-SK" dirty="0"/>
              <a:t> </a:t>
            </a:r>
            <a:r>
              <a:rPr lang="sk-SK" dirty="0" err="1"/>
              <a:t>possible</a:t>
            </a:r>
            <a:r>
              <a:rPr lang="sk-SK" dirty="0"/>
              <a:t> </a:t>
            </a:r>
            <a:r>
              <a:rPr lang="sk-SK" dirty="0" err="1"/>
              <a:t>investments</a:t>
            </a:r>
            <a:r>
              <a:rPr lang="sk-SK" dirty="0"/>
              <a:t> </a:t>
            </a:r>
            <a:r>
              <a:rPr lang="sk-SK" dirty="0" err="1"/>
              <a:t>into</a:t>
            </a:r>
            <a:r>
              <a:rPr lang="sk-SK" dirty="0"/>
              <a:t> </a:t>
            </a:r>
            <a:r>
              <a:rPr lang="en-US" dirty="0"/>
              <a:t>trust companies, financial leasing, auto finance and consumer finance</a:t>
            </a:r>
            <a:endParaRPr lang="sk-SK" dirty="0"/>
          </a:p>
          <a:p>
            <a:endParaRPr lang="sk-SK" dirty="0"/>
          </a:p>
        </p:txBody>
      </p:sp>
    </p:spTree>
    <p:extLst>
      <p:ext uri="{BB962C8B-B14F-4D97-AF65-F5344CB8AC3E}">
        <p14:creationId xmlns:p14="http://schemas.microsoft.com/office/powerpoint/2010/main" val="29134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Obrázek 10">
            <a:extLst>
              <a:ext uri="{FF2B5EF4-FFF2-40B4-BE49-F238E27FC236}">
                <a16:creationId xmlns:a16="http://schemas.microsoft.com/office/drawing/2014/main" id="{B555B2FD-1CC7-487A-A15A-1E1E4252A0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58287" y="157162"/>
            <a:ext cx="2890837" cy="2574987"/>
          </a:xfrm>
          <a:prstGeom prst="rect">
            <a:avLst/>
          </a:prstGeom>
        </p:spPr>
      </p:pic>
      <p:sp>
        <p:nvSpPr>
          <p:cNvPr id="2" name="Nadpis 1">
            <a:extLst>
              <a:ext uri="{FF2B5EF4-FFF2-40B4-BE49-F238E27FC236}">
                <a16:creationId xmlns:a16="http://schemas.microsoft.com/office/drawing/2014/main" id="{1551C5F7-9B9D-489E-9734-1E1B49CA8CE0}"/>
              </a:ext>
            </a:extLst>
          </p:cNvPr>
          <p:cNvSpPr>
            <a:spLocks noGrp="1"/>
          </p:cNvSpPr>
          <p:nvPr>
            <p:ph type="title"/>
          </p:nvPr>
        </p:nvSpPr>
        <p:spPr/>
        <p:txBody>
          <a:bodyPr/>
          <a:lstStyle/>
          <a:p>
            <a:r>
              <a:rPr lang="sk-SK" dirty="0" err="1"/>
              <a:t>Current</a:t>
            </a:r>
            <a:r>
              <a:rPr lang="sk-SK" dirty="0"/>
              <a:t> </a:t>
            </a:r>
            <a:r>
              <a:rPr lang="sk-SK" dirty="0" err="1"/>
              <a:t>development</a:t>
            </a:r>
            <a:endParaRPr lang="sk-SK" dirty="0"/>
          </a:p>
        </p:txBody>
      </p:sp>
      <p:sp>
        <p:nvSpPr>
          <p:cNvPr id="3" name="Zástupný symbol pro obsah 2">
            <a:extLst>
              <a:ext uri="{FF2B5EF4-FFF2-40B4-BE49-F238E27FC236}">
                <a16:creationId xmlns:a16="http://schemas.microsoft.com/office/drawing/2014/main" id="{585E7A04-D584-4855-A766-D286D3CA336A}"/>
              </a:ext>
            </a:extLst>
          </p:cNvPr>
          <p:cNvSpPr>
            <a:spLocks noGrp="1"/>
          </p:cNvSpPr>
          <p:nvPr>
            <p:ph idx="1"/>
          </p:nvPr>
        </p:nvSpPr>
        <p:spPr>
          <a:xfrm>
            <a:off x="838200" y="1853334"/>
            <a:ext cx="8462963" cy="4847504"/>
          </a:xfrm>
        </p:spPr>
        <p:txBody>
          <a:bodyPr>
            <a:normAutofit/>
          </a:bodyPr>
          <a:lstStyle/>
          <a:p>
            <a:r>
              <a:rPr lang="en-US" dirty="0"/>
              <a:t>Trump’s sharp reversal of the historical U.S. role</a:t>
            </a:r>
            <a:r>
              <a:rPr lang="sk-SK" dirty="0"/>
              <a:t> in </a:t>
            </a:r>
            <a:r>
              <a:rPr lang="en-GB" dirty="0"/>
              <a:t>trade</a:t>
            </a:r>
            <a:r>
              <a:rPr lang="sk-SK" dirty="0"/>
              <a:t> </a:t>
            </a:r>
            <a:r>
              <a:rPr lang="en-GB" dirty="0"/>
              <a:t>area</a:t>
            </a:r>
            <a:endParaRPr lang="sk-SK" dirty="0"/>
          </a:p>
          <a:p>
            <a:pPr lvl="1"/>
            <a:r>
              <a:rPr lang="sk-SK" dirty="0" err="1"/>
              <a:t>Rejection</a:t>
            </a:r>
            <a:r>
              <a:rPr lang="sk-SK" dirty="0"/>
              <a:t> of TPP - (</a:t>
            </a:r>
            <a:r>
              <a:rPr lang="sk-SK" dirty="0" err="1"/>
              <a:t>Trans-Pacific</a:t>
            </a:r>
            <a:r>
              <a:rPr lang="sk-SK" dirty="0"/>
              <a:t> </a:t>
            </a:r>
            <a:r>
              <a:rPr lang="sk-SK" dirty="0" err="1"/>
              <a:t>Partnership</a:t>
            </a:r>
            <a:r>
              <a:rPr lang="sk-SK" dirty="0"/>
              <a:t>) and </a:t>
            </a:r>
            <a:r>
              <a:rPr lang="sk-SK" dirty="0" err="1"/>
              <a:t>renegiotation</a:t>
            </a:r>
            <a:r>
              <a:rPr lang="sk-SK" dirty="0"/>
              <a:t> of KORUS - (</a:t>
            </a:r>
            <a:r>
              <a:rPr lang="en-US" dirty="0"/>
              <a:t>U</a:t>
            </a:r>
            <a:r>
              <a:rPr lang="sk-SK" dirty="0"/>
              <a:t>.S.-</a:t>
            </a:r>
            <a:r>
              <a:rPr lang="en-US" dirty="0"/>
              <a:t>Korea Free Trade Agreement</a:t>
            </a:r>
            <a:r>
              <a:rPr lang="sk-SK" dirty="0"/>
              <a:t>)</a:t>
            </a:r>
          </a:p>
          <a:p>
            <a:r>
              <a:rPr lang="sk-SK" dirty="0" err="1"/>
              <a:t>D.Trump´s</a:t>
            </a:r>
            <a:r>
              <a:rPr lang="sk-SK" dirty="0"/>
              <a:t> </a:t>
            </a:r>
            <a:r>
              <a:rPr lang="sk-SK" dirty="0" err="1"/>
              <a:t>interest</a:t>
            </a:r>
            <a:r>
              <a:rPr lang="sk-SK" dirty="0"/>
              <a:t> to </a:t>
            </a:r>
            <a:r>
              <a:rPr lang="sk-SK" dirty="0" err="1"/>
              <a:t>reach</a:t>
            </a:r>
            <a:r>
              <a:rPr lang="sk-SK" dirty="0"/>
              <a:t> </a:t>
            </a:r>
            <a:r>
              <a:rPr lang="sk-SK" dirty="0" err="1"/>
              <a:t>bilanced</a:t>
            </a:r>
            <a:r>
              <a:rPr lang="sk-SK" dirty="0"/>
              <a:t> deficit</a:t>
            </a:r>
          </a:p>
          <a:p>
            <a:r>
              <a:rPr lang="sk-SK" dirty="0" err="1"/>
              <a:t>Trade</a:t>
            </a:r>
            <a:r>
              <a:rPr lang="sk-SK" dirty="0"/>
              <a:t> </a:t>
            </a:r>
            <a:r>
              <a:rPr lang="sk-SK" dirty="0" err="1"/>
              <a:t>policy</a:t>
            </a:r>
            <a:r>
              <a:rPr lang="sk-SK" dirty="0"/>
              <a:t>: </a:t>
            </a:r>
          </a:p>
          <a:p>
            <a:pPr lvl="2"/>
            <a:r>
              <a:rPr lang="sk-SK" dirty="0" err="1"/>
              <a:t>Negotiating</a:t>
            </a:r>
            <a:r>
              <a:rPr lang="sk-SK" dirty="0"/>
              <a:t> </a:t>
            </a:r>
            <a:r>
              <a:rPr lang="sk-SK" dirty="0" err="1"/>
              <a:t>Better</a:t>
            </a:r>
            <a:r>
              <a:rPr lang="sk-SK" dirty="0"/>
              <a:t> </a:t>
            </a:r>
            <a:r>
              <a:rPr lang="sk-SK" dirty="0" err="1"/>
              <a:t>Trade</a:t>
            </a:r>
            <a:r>
              <a:rPr lang="sk-SK" dirty="0"/>
              <a:t> </a:t>
            </a:r>
            <a:r>
              <a:rPr lang="sk-SK" dirty="0" err="1"/>
              <a:t>Deals</a:t>
            </a:r>
            <a:endParaRPr lang="sk-SK" dirty="0"/>
          </a:p>
          <a:p>
            <a:pPr lvl="2"/>
            <a:r>
              <a:rPr lang="en-US" dirty="0"/>
              <a:t>Aggressive Enforcement of U.S. Trade La</a:t>
            </a:r>
            <a:r>
              <a:rPr lang="sk-SK" dirty="0"/>
              <a:t>w</a:t>
            </a:r>
            <a:r>
              <a:rPr lang="en-US" dirty="0"/>
              <a:t>s</a:t>
            </a:r>
            <a:endParaRPr lang="sk-SK" dirty="0"/>
          </a:p>
          <a:p>
            <a:pPr lvl="2"/>
            <a:r>
              <a:rPr lang="en-US" dirty="0"/>
              <a:t>Reforming the Multilateral Trading System</a:t>
            </a:r>
            <a:r>
              <a:rPr lang="sk-SK" dirty="0"/>
              <a:t>: </a:t>
            </a:r>
            <a:r>
              <a:rPr lang="sk-SK" dirty="0" err="1"/>
              <a:t>China</a:t>
            </a:r>
            <a:r>
              <a:rPr lang="sk-SK" dirty="0"/>
              <a:t> </a:t>
            </a:r>
            <a:r>
              <a:rPr lang="sk-SK" dirty="0" err="1"/>
              <a:t>described</a:t>
            </a:r>
            <a:r>
              <a:rPr lang="sk-SK" dirty="0"/>
              <a:t> as a </a:t>
            </a:r>
            <a:r>
              <a:rPr lang="sk-SK" dirty="0" err="1"/>
              <a:t>marked</a:t>
            </a:r>
            <a:r>
              <a:rPr lang="sk-SK" dirty="0"/>
              <a:t> </a:t>
            </a:r>
            <a:r>
              <a:rPr lang="sk-SK" dirty="0" err="1"/>
              <a:t>distorting</a:t>
            </a:r>
            <a:r>
              <a:rPr lang="sk-SK" dirty="0"/>
              <a:t> country</a:t>
            </a:r>
          </a:p>
          <a:p>
            <a:pPr lvl="1"/>
            <a:r>
              <a:rPr lang="sk-SK" dirty="0" err="1"/>
              <a:t>Main</a:t>
            </a:r>
            <a:r>
              <a:rPr lang="sk-SK" dirty="0"/>
              <a:t> </a:t>
            </a:r>
            <a:r>
              <a:rPr lang="sk-SK" dirty="0" err="1"/>
              <a:t>principle</a:t>
            </a:r>
            <a:r>
              <a:rPr lang="sk-SK" dirty="0"/>
              <a:t>: </a:t>
            </a:r>
            <a:r>
              <a:rPr lang="sk-SK" dirty="0" err="1"/>
              <a:t>America</a:t>
            </a:r>
            <a:r>
              <a:rPr lang="sk-SK" dirty="0"/>
              <a:t> </a:t>
            </a:r>
            <a:r>
              <a:rPr lang="sk-SK" dirty="0" err="1"/>
              <a:t>first</a:t>
            </a:r>
            <a:r>
              <a:rPr lang="sk-SK" dirty="0"/>
              <a:t>, </a:t>
            </a:r>
            <a:r>
              <a:rPr lang="sk-SK" dirty="0" err="1"/>
              <a:t>but</a:t>
            </a:r>
            <a:r>
              <a:rPr lang="sk-SK" dirty="0"/>
              <a:t> </a:t>
            </a:r>
            <a:r>
              <a:rPr lang="sk-SK" dirty="0" err="1"/>
              <a:t>expressing</a:t>
            </a:r>
            <a:r>
              <a:rPr lang="sk-SK" dirty="0"/>
              <a:t> </a:t>
            </a:r>
            <a:r>
              <a:rPr lang="sk-SK" dirty="0" err="1"/>
              <a:t>willingness</a:t>
            </a:r>
            <a:r>
              <a:rPr lang="sk-SK" dirty="0"/>
              <a:t> to </a:t>
            </a:r>
            <a:r>
              <a:rPr lang="sk-SK" dirty="0" err="1"/>
              <a:t>cooperate</a:t>
            </a:r>
            <a:r>
              <a:rPr lang="sk-SK" dirty="0"/>
              <a:t> </a:t>
            </a:r>
            <a:r>
              <a:rPr lang="sk-SK" dirty="0" err="1"/>
              <a:t>with</a:t>
            </a:r>
            <a:r>
              <a:rPr lang="sk-SK" dirty="0"/>
              <a:t> </a:t>
            </a:r>
            <a:r>
              <a:rPr lang="sk-SK" dirty="0" err="1"/>
              <a:t>like-minded</a:t>
            </a:r>
            <a:r>
              <a:rPr lang="sk-SK" dirty="0"/>
              <a:t> </a:t>
            </a:r>
            <a:r>
              <a:rPr lang="sk-SK" dirty="0" err="1"/>
              <a:t>countries</a:t>
            </a:r>
            <a:r>
              <a:rPr lang="sk-SK" dirty="0"/>
              <a:t> in </a:t>
            </a:r>
            <a:r>
              <a:rPr lang="sk-SK" dirty="0" err="1"/>
              <a:t>order</a:t>
            </a:r>
            <a:r>
              <a:rPr lang="sk-SK" dirty="0"/>
              <a:t> to </a:t>
            </a:r>
            <a:r>
              <a:rPr lang="sk-SK" dirty="0" err="1"/>
              <a:t>build</a:t>
            </a:r>
            <a:r>
              <a:rPr lang="sk-SK" dirty="0"/>
              <a:t> </a:t>
            </a:r>
            <a:r>
              <a:rPr lang="sk-SK" dirty="0" err="1"/>
              <a:t>an</a:t>
            </a:r>
            <a:r>
              <a:rPr lang="sk-SK" dirty="0"/>
              <a:t> </a:t>
            </a:r>
            <a:r>
              <a:rPr lang="sk-SK" dirty="0" err="1"/>
              <a:t>prosperious</a:t>
            </a:r>
            <a:r>
              <a:rPr lang="sk-SK" dirty="0"/>
              <a:t> </a:t>
            </a:r>
            <a:r>
              <a:rPr lang="sk-SK" dirty="0" err="1"/>
              <a:t>global</a:t>
            </a:r>
            <a:r>
              <a:rPr lang="sk-SK" dirty="0"/>
              <a:t> </a:t>
            </a:r>
            <a:r>
              <a:rPr lang="sk-SK" dirty="0" err="1"/>
              <a:t>economic</a:t>
            </a:r>
            <a:r>
              <a:rPr lang="sk-SK" dirty="0"/>
              <a:t> </a:t>
            </a:r>
            <a:r>
              <a:rPr lang="sk-SK" dirty="0" err="1"/>
              <a:t>system</a:t>
            </a:r>
            <a:endParaRPr lang="sk-SK" dirty="0"/>
          </a:p>
          <a:p>
            <a:r>
              <a:rPr lang="sk-SK" dirty="0" err="1"/>
              <a:t>Risks</a:t>
            </a:r>
            <a:r>
              <a:rPr lang="sk-SK" dirty="0"/>
              <a:t> of </a:t>
            </a:r>
            <a:r>
              <a:rPr lang="sk-SK" dirty="0" err="1"/>
              <a:t>bicameral</a:t>
            </a:r>
            <a:r>
              <a:rPr lang="sk-SK" dirty="0"/>
              <a:t> </a:t>
            </a:r>
            <a:r>
              <a:rPr lang="sk-SK" dirty="0" err="1"/>
              <a:t>agrements</a:t>
            </a:r>
            <a:r>
              <a:rPr lang="sk-SK" dirty="0"/>
              <a:t> – </a:t>
            </a:r>
            <a:r>
              <a:rPr lang="sk-SK" dirty="0" err="1"/>
              <a:t>e.g</a:t>
            </a:r>
            <a:r>
              <a:rPr lang="sk-SK" dirty="0"/>
              <a:t>. </a:t>
            </a:r>
            <a:r>
              <a:rPr lang="sk-SK" dirty="0" err="1"/>
              <a:t>Indonesian</a:t>
            </a:r>
            <a:r>
              <a:rPr lang="sk-SK" dirty="0"/>
              <a:t> pal </a:t>
            </a:r>
            <a:r>
              <a:rPr lang="sk-SK" dirty="0" err="1"/>
              <a:t>oil</a:t>
            </a:r>
            <a:r>
              <a:rPr lang="sk-SK" dirty="0"/>
              <a:t>, </a:t>
            </a:r>
            <a:r>
              <a:rPr lang="sk-SK" dirty="0" err="1"/>
              <a:t>decrease</a:t>
            </a:r>
            <a:r>
              <a:rPr lang="sk-SK" dirty="0"/>
              <a:t> of U.S. </a:t>
            </a:r>
            <a:r>
              <a:rPr lang="sk-SK" dirty="0" err="1"/>
              <a:t>working</a:t>
            </a:r>
            <a:r>
              <a:rPr lang="sk-SK" dirty="0"/>
              <a:t> </a:t>
            </a:r>
            <a:r>
              <a:rPr lang="sk-SK" dirty="0" err="1"/>
              <a:t>places</a:t>
            </a:r>
            <a:endParaRPr lang="en-AU" dirty="0"/>
          </a:p>
          <a:p>
            <a:pPr marL="0" indent="0">
              <a:buNone/>
            </a:pPr>
            <a:endParaRPr lang="sk-SK" dirty="0"/>
          </a:p>
        </p:txBody>
      </p:sp>
    </p:spTree>
    <p:extLst>
      <p:ext uri="{BB962C8B-B14F-4D97-AF65-F5344CB8AC3E}">
        <p14:creationId xmlns:p14="http://schemas.microsoft.com/office/powerpoint/2010/main" val="2208934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50CC0-A6C3-4D58-931E-94A6E3E7D6BC}"/>
              </a:ext>
            </a:extLst>
          </p:cNvPr>
          <p:cNvSpPr>
            <a:spLocks noGrp="1"/>
          </p:cNvSpPr>
          <p:nvPr>
            <p:ph type="title"/>
          </p:nvPr>
        </p:nvSpPr>
        <p:spPr/>
        <p:txBody>
          <a:bodyPr/>
          <a:lstStyle/>
          <a:p>
            <a:r>
              <a:rPr lang="sk-SK" dirty="0" err="1"/>
              <a:t>Possible</a:t>
            </a:r>
            <a:r>
              <a:rPr lang="sk-SK" dirty="0"/>
              <a:t> </a:t>
            </a:r>
            <a:r>
              <a:rPr lang="sk-SK" dirty="0" err="1"/>
              <a:t>future</a:t>
            </a:r>
            <a:r>
              <a:rPr lang="sk-SK" dirty="0"/>
              <a:t> </a:t>
            </a:r>
            <a:r>
              <a:rPr lang="sk-SK" dirty="0" err="1"/>
              <a:t>development</a:t>
            </a:r>
            <a:endParaRPr lang="en-AU" dirty="0"/>
          </a:p>
        </p:txBody>
      </p:sp>
      <p:sp>
        <p:nvSpPr>
          <p:cNvPr id="3" name="Zástupný symbol pro obsah 2">
            <a:extLst>
              <a:ext uri="{FF2B5EF4-FFF2-40B4-BE49-F238E27FC236}">
                <a16:creationId xmlns:a16="http://schemas.microsoft.com/office/drawing/2014/main" id="{8DD301E1-72B9-4082-90BE-D07E730ABE9E}"/>
              </a:ext>
            </a:extLst>
          </p:cNvPr>
          <p:cNvSpPr>
            <a:spLocks noGrp="1"/>
          </p:cNvSpPr>
          <p:nvPr>
            <p:ph idx="1"/>
          </p:nvPr>
        </p:nvSpPr>
        <p:spPr/>
        <p:txBody>
          <a:bodyPr/>
          <a:lstStyle/>
          <a:p>
            <a:r>
              <a:rPr lang="en-AU" dirty="0"/>
              <a:t>D. Trump´s trade policy effects to</a:t>
            </a:r>
            <a:r>
              <a:rPr lang="sk-SK" dirty="0"/>
              <a:t>:</a:t>
            </a:r>
          </a:p>
          <a:p>
            <a:pPr lvl="1"/>
            <a:r>
              <a:rPr lang="en-AU" dirty="0"/>
              <a:t> U.S. economy -) societal response</a:t>
            </a:r>
            <a:r>
              <a:rPr lang="sk-SK" dirty="0"/>
              <a:t>:</a:t>
            </a:r>
          </a:p>
          <a:p>
            <a:pPr lvl="2"/>
            <a:r>
              <a:rPr lang="en-AU" dirty="0"/>
              <a:t>Positive</a:t>
            </a:r>
            <a:r>
              <a:rPr lang="sk-SK" dirty="0"/>
              <a:t>: </a:t>
            </a:r>
            <a:r>
              <a:rPr lang="sk-SK" dirty="0" err="1"/>
              <a:t>societal</a:t>
            </a:r>
            <a:r>
              <a:rPr lang="sk-SK" dirty="0"/>
              <a:t> </a:t>
            </a:r>
            <a:r>
              <a:rPr lang="sk-SK" dirty="0" err="1"/>
              <a:t>support</a:t>
            </a:r>
            <a:r>
              <a:rPr lang="sk-SK" dirty="0"/>
              <a:t> </a:t>
            </a:r>
            <a:r>
              <a:rPr lang="sk-SK" dirty="0" err="1"/>
              <a:t>for</a:t>
            </a:r>
            <a:r>
              <a:rPr lang="sk-SK" dirty="0"/>
              <a:t> </a:t>
            </a:r>
            <a:r>
              <a:rPr lang="sk-SK" dirty="0" err="1"/>
              <a:t>such</a:t>
            </a:r>
            <a:r>
              <a:rPr lang="sk-SK" dirty="0"/>
              <a:t> </a:t>
            </a:r>
            <a:r>
              <a:rPr lang="sk-SK" dirty="0" err="1"/>
              <a:t>approach</a:t>
            </a:r>
            <a:r>
              <a:rPr lang="sk-SK" dirty="0"/>
              <a:t> -) </a:t>
            </a:r>
            <a:r>
              <a:rPr lang="sk-SK" dirty="0" err="1"/>
              <a:t>possible</a:t>
            </a:r>
            <a:r>
              <a:rPr lang="sk-SK" dirty="0"/>
              <a:t> re-</a:t>
            </a:r>
            <a:r>
              <a:rPr lang="sk-SK" dirty="0" err="1"/>
              <a:t>election</a:t>
            </a:r>
            <a:r>
              <a:rPr lang="sk-SK" dirty="0"/>
              <a:t> -) </a:t>
            </a:r>
            <a:r>
              <a:rPr lang="sk-SK" dirty="0" err="1"/>
              <a:t>continuity</a:t>
            </a:r>
            <a:r>
              <a:rPr lang="sk-SK" dirty="0"/>
              <a:t> -) </a:t>
            </a:r>
            <a:r>
              <a:rPr lang="sk-SK" dirty="0" err="1"/>
              <a:t>creating</a:t>
            </a:r>
            <a:r>
              <a:rPr lang="sk-SK" dirty="0"/>
              <a:t> </a:t>
            </a:r>
            <a:r>
              <a:rPr lang="sk-SK" dirty="0" err="1"/>
              <a:t>functioning</a:t>
            </a:r>
            <a:r>
              <a:rPr lang="sk-SK" dirty="0"/>
              <a:t> ,,new </a:t>
            </a:r>
            <a:r>
              <a:rPr lang="sk-SK" dirty="0" err="1"/>
              <a:t>normal</a:t>
            </a:r>
            <a:r>
              <a:rPr lang="sk-SK" dirty="0"/>
              <a:t>“ or </a:t>
            </a:r>
            <a:r>
              <a:rPr lang="sk-SK" dirty="0" err="1"/>
              <a:t>semi-anarchy</a:t>
            </a:r>
            <a:endParaRPr lang="sk-SK" dirty="0"/>
          </a:p>
          <a:p>
            <a:pPr lvl="2"/>
            <a:r>
              <a:rPr lang="sk-SK" dirty="0" err="1"/>
              <a:t>Negative</a:t>
            </a:r>
            <a:r>
              <a:rPr lang="sk-SK" dirty="0"/>
              <a:t>: </a:t>
            </a:r>
            <a:r>
              <a:rPr lang="sk-SK" dirty="0" err="1"/>
              <a:t>societal</a:t>
            </a:r>
            <a:r>
              <a:rPr lang="sk-SK" dirty="0"/>
              <a:t> </a:t>
            </a:r>
            <a:r>
              <a:rPr lang="sk-SK" dirty="0" err="1"/>
              <a:t>upport</a:t>
            </a:r>
            <a:r>
              <a:rPr lang="sk-SK" dirty="0"/>
              <a:t> </a:t>
            </a:r>
            <a:r>
              <a:rPr lang="sk-SK" dirty="0" err="1"/>
              <a:t>dependent</a:t>
            </a:r>
            <a:r>
              <a:rPr lang="sk-SK" dirty="0"/>
              <a:t> on </a:t>
            </a:r>
            <a:r>
              <a:rPr lang="sk-SK" dirty="0" err="1"/>
              <a:t>interpretation</a:t>
            </a:r>
            <a:r>
              <a:rPr lang="sk-SK" dirty="0"/>
              <a:t> -) </a:t>
            </a:r>
            <a:r>
              <a:rPr lang="sk-SK" dirty="0" err="1"/>
              <a:t>possible</a:t>
            </a:r>
            <a:r>
              <a:rPr lang="sk-SK" dirty="0"/>
              <a:t> re-</a:t>
            </a:r>
            <a:r>
              <a:rPr lang="sk-SK" dirty="0" err="1"/>
              <a:t>election</a:t>
            </a:r>
            <a:r>
              <a:rPr lang="sk-SK" dirty="0"/>
              <a:t> or D.T. </a:t>
            </a:r>
            <a:r>
              <a:rPr lang="sk-SK" dirty="0" err="1"/>
              <a:t>leave</a:t>
            </a:r>
            <a:r>
              <a:rPr lang="sk-SK" dirty="0"/>
              <a:t> -) </a:t>
            </a:r>
            <a:r>
              <a:rPr lang="sk-SK" dirty="0" err="1"/>
              <a:t>any</a:t>
            </a:r>
            <a:r>
              <a:rPr lang="sk-SK" dirty="0"/>
              <a:t> </a:t>
            </a:r>
            <a:r>
              <a:rPr lang="sk-SK" dirty="0" err="1"/>
              <a:t>option</a:t>
            </a:r>
            <a:r>
              <a:rPr lang="sk-SK" dirty="0"/>
              <a:t> </a:t>
            </a:r>
            <a:r>
              <a:rPr lang="sk-SK" dirty="0">
                <a:sym typeface="Wingdings" panose="05000000000000000000" pitchFamily="2" charset="2"/>
              </a:rPr>
              <a:t></a:t>
            </a:r>
            <a:endParaRPr lang="en-AU" dirty="0"/>
          </a:p>
          <a:p>
            <a:pPr lvl="1"/>
            <a:r>
              <a:rPr lang="en-AU" dirty="0"/>
              <a:t>East-Asian trade architecture -) implications for E-A trade relations:</a:t>
            </a:r>
          </a:p>
          <a:p>
            <a:pPr lvl="2"/>
            <a:r>
              <a:rPr lang="en-AU" dirty="0"/>
              <a:t>China and its neighbours: Japan, Korea, Vietnam, Indonesia etc.</a:t>
            </a:r>
            <a:endParaRPr lang="sk-SK" dirty="0"/>
          </a:p>
          <a:p>
            <a:pPr lvl="2"/>
            <a:r>
              <a:rPr lang="en-AU" dirty="0"/>
              <a:t>Long-term horizon: advantage, or disadvantage for EU, Russia</a:t>
            </a:r>
            <a:r>
              <a:rPr lang="sk-SK" dirty="0"/>
              <a:t> etc.</a:t>
            </a:r>
            <a:r>
              <a:rPr lang="en-AU" dirty="0"/>
              <a:t>? -) declining or strengthening position of U.S. in the region</a:t>
            </a:r>
            <a:endParaRPr lang="sk-SK" dirty="0"/>
          </a:p>
        </p:txBody>
      </p:sp>
    </p:spTree>
    <p:extLst>
      <p:ext uri="{BB962C8B-B14F-4D97-AF65-F5344CB8AC3E}">
        <p14:creationId xmlns:p14="http://schemas.microsoft.com/office/powerpoint/2010/main" val="3894591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406E32-94D5-4E9F-9F2C-AC083897B9B0}"/>
              </a:ext>
            </a:extLst>
          </p:cNvPr>
          <p:cNvSpPr>
            <a:spLocks noGrp="1"/>
          </p:cNvSpPr>
          <p:nvPr>
            <p:ph type="title"/>
          </p:nvPr>
        </p:nvSpPr>
        <p:spPr/>
        <p:txBody>
          <a:bodyPr/>
          <a:lstStyle/>
          <a:p>
            <a:r>
              <a:rPr lang="sk-SK" dirty="0" err="1"/>
              <a:t>How</a:t>
            </a:r>
            <a:r>
              <a:rPr lang="sk-SK" dirty="0"/>
              <a:t> </a:t>
            </a:r>
            <a:r>
              <a:rPr lang="sk-SK" dirty="0" err="1"/>
              <a:t>should</a:t>
            </a:r>
            <a:r>
              <a:rPr lang="sk-SK" dirty="0"/>
              <a:t> U.S. </a:t>
            </a:r>
            <a:r>
              <a:rPr lang="sk-SK" dirty="0" err="1"/>
              <a:t>act</a:t>
            </a:r>
            <a:r>
              <a:rPr lang="sk-SK" dirty="0"/>
              <a:t>?</a:t>
            </a:r>
            <a:endParaRPr lang="en-AU" dirty="0"/>
          </a:p>
        </p:txBody>
      </p:sp>
      <p:sp>
        <p:nvSpPr>
          <p:cNvPr id="3" name="Zástupný symbol pro obsah 2">
            <a:extLst>
              <a:ext uri="{FF2B5EF4-FFF2-40B4-BE49-F238E27FC236}">
                <a16:creationId xmlns:a16="http://schemas.microsoft.com/office/drawing/2014/main" id="{60B8D2FA-3343-4D58-A284-FB9DC8CA7A75}"/>
              </a:ext>
            </a:extLst>
          </p:cNvPr>
          <p:cNvSpPr>
            <a:spLocks noGrp="1"/>
          </p:cNvSpPr>
          <p:nvPr>
            <p:ph idx="1"/>
          </p:nvPr>
        </p:nvSpPr>
        <p:spPr/>
        <p:txBody>
          <a:bodyPr/>
          <a:lstStyle/>
          <a:p>
            <a:r>
              <a:rPr lang="sk-SK" dirty="0" err="1"/>
              <a:t>According</a:t>
            </a:r>
            <a:r>
              <a:rPr lang="sk-SK" dirty="0"/>
              <a:t> to </a:t>
            </a:r>
            <a:r>
              <a:rPr lang="sk-SK" dirty="0" err="1"/>
              <a:t>an</a:t>
            </a:r>
            <a:r>
              <a:rPr lang="sk-SK" dirty="0"/>
              <a:t> </a:t>
            </a:r>
            <a:r>
              <a:rPr lang="sk-SK" dirty="0" err="1"/>
              <a:t>aim</a:t>
            </a:r>
            <a:r>
              <a:rPr lang="sk-SK" dirty="0"/>
              <a:t> – </a:t>
            </a:r>
            <a:r>
              <a:rPr lang="sk-SK" dirty="0" err="1"/>
              <a:t>whether</a:t>
            </a:r>
            <a:r>
              <a:rPr lang="sk-SK" dirty="0"/>
              <a:t> </a:t>
            </a:r>
            <a:r>
              <a:rPr lang="sk-SK" dirty="0" err="1"/>
              <a:t>would</a:t>
            </a:r>
            <a:r>
              <a:rPr lang="sk-SK" dirty="0"/>
              <a:t> (or </a:t>
            </a:r>
            <a:r>
              <a:rPr lang="sk-SK" dirty="0" err="1"/>
              <a:t>should</a:t>
            </a:r>
            <a:r>
              <a:rPr lang="sk-SK" dirty="0"/>
              <a:t>) </a:t>
            </a:r>
            <a:r>
              <a:rPr lang="sk-SK" dirty="0" err="1"/>
              <a:t>be</a:t>
            </a:r>
            <a:r>
              <a:rPr lang="sk-SK" dirty="0"/>
              <a:t> </a:t>
            </a:r>
            <a:r>
              <a:rPr lang="sk-SK" dirty="0" err="1"/>
              <a:t>relevant</a:t>
            </a:r>
            <a:r>
              <a:rPr lang="sk-SK" dirty="0"/>
              <a:t> ,,</a:t>
            </a:r>
            <a:r>
              <a:rPr lang="sk-SK" dirty="0" err="1"/>
              <a:t>America</a:t>
            </a:r>
            <a:r>
              <a:rPr lang="sk-SK" dirty="0"/>
              <a:t> </a:t>
            </a:r>
            <a:r>
              <a:rPr lang="sk-SK" dirty="0" err="1"/>
              <a:t>first</a:t>
            </a:r>
            <a:r>
              <a:rPr lang="sk-SK" dirty="0"/>
              <a:t>“ </a:t>
            </a:r>
            <a:r>
              <a:rPr lang="sk-SK" dirty="0" err="1"/>
              <a:t>approach</a:t>
            </a:r>
            <a:r>
              <a:rPr lang="sk-SK" dirty="0"/>
              <a:t> or </a:t>
            </a:r>
            <a:r>
              <a:rPr lang="sk-SK" dirty="0" err="1"/>
              <a:t>extended</a:t>
            </a:r>
            <a:r>
              <a:rPr lang="sk-SK" dirty="0"/>
              <a:t> ,,U.S. National </a:t>
            </a:r>
            <a:r>
              <a:rPr lang="sk-SK" dirty="0" err="1"/>
              <a:t>interest</a:t>
            </a:r>
            <a:r>
              <a:rPr lang="sk-SK" dirty="0"/>
              <a:t>“ </a:t>
            </a:r>
          </a:p>
          <a:p>
            <a:pPr lvl="1"/>
            <a:r>
              <a:rPr lang="en-AU" dirty="0"/>
              <a:t>If „America First“ approach</a:t>
            </a:r>
            <a:r>
              <a:rPr lang="sk-SK" dirty="0"/>
              <a:t>:</a:t>
            </a:r>
            <a:r>
              <a:rPr lang="en-AU" dirty="0"/>
              <a:t> to ensure stable, strong and beneficial position in the E-A trade area -) either diplomacy (consensus) or power</a:t>
            </a:r>
            <a:r>
              <a:rPr lang="sk-SK" dirty="0"/>
              <a:t> </a:t>
            </a:r>
          </a:p>
          <a:p>
            <a:pPr lvl="2"/>
            <a:r>
              <a:rPr lang="sk-SK" dirty="0" err="1"/>
              <a:t>If</a:t>
            </a:r>
            <a:r>
              <a:rPr lang="sk-SK" dirty="0"/>
              <a:t> </a:t>
            </a:r>
            <a:r>
              <a:rPr lang="sk-SK" dirty="0" err="1"/>
              <a:t>power</a:t>
            </a:r>
            <a:r>
              <a:rPr lang="sk-SK" dirty="0"/>
              <a:t> = no </a:t>
            </a:r>
            <a:r>
              <a:rPr lang="sk-SK" dirty="0" err="1"/>
              <a:t>leadership</a:t>
            </a:r>
            <a:endParaRPr lang="sk-SK" dirty="0"/>
          </a:p>
          <a:p>
            <a:pPr lvl="1"/>
            <a:r>
              <a:rPr lang="sk-SK" dirty="0" err="1"/>
              <a:t>If</a:t>
            </a:r>
            <a:r>
              <a:rPr lang="sk-SK" dirty="0"/>
              <a:t> </a:t>
            </a:r>
            <a:r>
              <a:rPr lang="sk-SK" dirty="0" err="1"/>
              <a:t>extended</a:t>
            </a:r>
            <a:r>
              <a:rPr lang="sk-SK" dirty="0"/>
              <a:t> ,,U.S. National </a:t>
            </a:r>
            <a:r>
              <a:rPr lang="sk-SK" dirty="0" err="1"/>
              <a:t>interest</a:t>
            </a:r>
            <a:r>
              <a:rPr lang="sk-SK" dirty="0"/>
              <a:t>“: </a:t>
            </a:r>
            <a:r>
              <a:rPr lang="sk-SK" dirty="0" err="1"/>
              <a:t>leadership</a:t>
            </a:r>
            <a:r>
              <a:rPr lang="sk-SK" dirty="0"/>
              <a:t> </a:t>
            </a:r>
            <a:r>
              <a:rPr lang="sk-SK" dirty="0" err="1"/>
              <a:t>based</a:t>
            </a:r>
            <a:r>
              <a:rPr lang="sk-SK" dirty="0"/>
              <a:t> on </a:t>
            </a:r>
            <a:r>
              <a:rPr lang="sk-SK" dirty="0" err="1"/>
              <a:t>generally-beneficial</a:t>
            </a:r>
            <a:r>
              <a:rPr lang="sk-SK" dirty="0"/>
              <a:t> </a:t>
            </a:r>
            <a:r>
              <a:rPr lang="sk-SK" dirty="0" err="1"/>
              <a:t>values</a:t>
            </a:r>
            <a:r>
              <a:rPr lang="sk-SK" dirty="0"/>
              <a:t> BUT </a:t>
            </a:r>
            <a:r>
              <a:rPr lang="sk-SK" dirty="0" err="1"/>
              <a:t>fixing</a:t>
            </a:r>
            <a:r>
              <a:rPr lang="sk-SK" dirty="0"/>
              <a:t> </a:t>
            </a:r>
            <a:r>
              <a:rPr lang="sk-SK" dirty="0" err="1"/>
              <a:t>current</a:t>
            </a:r>
            <a:r>
              <a:rPr lang="sk-SK" dirty="0"/>
              <a:t> </a:t>
            </a:r>
            <a:r>
              <a:rPr lang="sk-SK" dirty="0" err="1"/>
              <a:t>issues</a:t>
            </a:r>
            <a:r>
              <a:rPr lang="sk-SK" dirty="0"/>
              <a:t> and </a:t>
            </a:r>
            <a:r>
              <a:rPr lang="sk-SK" dirty="0" err="1"/>
              <a:t>preventing</a:t>
            </a:r>
            <a:r>
              <a:rPr lang="sk-SK" dirty="0"/>
              <a:t> </a:t>
            </a:r>
            <a:r>
              <a:rPr lang="sk-SK" dirty="0" err="1"/>
              <a:t>others</a:t>
            </a:r>
            <a:endParaRPr lang="sk-SK" dirty="0"/>
          </a:p>
          <a:p>
            <a:r>
              <a:rPr lang="sk-SK" dirty="0" err="1"/>
              <a:t>Depends</a:t>
            </a:r>
            <a:r>
              <a:rPr lang="sk-SK" dirty="0"/>
              <a:t> on </a:t>
            </a:r>
            <a:r>
              <a:rPr lang="sk-SK" dirty="0" err="1"/>
              <a:t>position</a:t>
            </a:r>
            <a:r>
              <a:rPr lang="sk-SK" dirty="0"/>
              <a:t> of </a:t>
            </a:r>
            <a:r>
              <a:rPr lang="sk-SK" dirty="0" err="1"/>
              <a:t>three</a:t>
            </a:r>
            <a:r>
              <a:rPr lang="sk-SK" dirty="0"/>
              <a:t> </a:t>
            </a:r>
            <a:r>
              <a:rPr lang="sk-SK" dirty="0" err="1"/>
              <a:t>combining</a:t>
            </a:r>
            <a:r>
              <a:rPr lang="sk-SK" dirty="0"/>
              <a:t> </a:t>
            </a:r>
            <a:r>
              <a:rPr lang="sk-SK" dirty="0" err="1"/>
              <a:t>dimensions</a:t>
            </a:r>
            <a:r>
              <a:rPr lang="sk-SK" dirty="0"/>
              <a:t>: </a:t>
            </a:r>
            <a:r>
              <a:rPr lang="sk-SK" dirty="0" err="1"/>
              <a:t>altruism-egoism</a:t>
            </a:r>
            <a:r>
              <a:rPr lang="sk-SK" dirty="0"/>
              <a:t>, </a:t>
            </a:r>
            <a:r>
              <a:rPr lang="sk-SK" dirty="0" err="1"/>
              <a:t>rationality-irationality</a:t>
            </a:r>
            <a:r>
              <a:rPr lang="sk-SK" dirty="0"/>
              <a:t> and </a:t>
            </a:r>
            <a:r>
              <a:rPr lang="sk-SK" dirty="0" err="1"/>
              <a:t>limited</a:t>
            </a:r>
            <a:r>
              <a:rPr lang="sk-SK" dirty="0"/>
              <a:t> A1.– </a:t>
            </a:r>
            <a:r>
              <a:rPr lang="sk-SK" dirty="0" err="1"/>
              <a:t>enlightened</a:t>
            </a:r>
            <a:r>
              <a:rPr lang="sk-SK" dirty="0"/>
              <a:t> A1.</a:t>
            </a:r>
            <a:endParaRPr lang="en-AU" dirty="0"/>
          </a:p>
        </p:txBody>
      </p:sp>
    </p:spTree>
    <p:extLst>
      <p:ext uri="{BB962C8B-B14F-4D97-AF65-F5344CB8AC3E}">
        <p14:creationId xmlns:p14="http://schemas.microsoft.com/office/powerpoint/2010/main" val="404721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A6F7AE-660A-4687-AD33-27EEDA67215F}"/>
              </a:ext>
            </a:extLst>
          </p:cNvPr>
          <p:cNvSpPr>
            <a:spLocks noGrp="1"/>
          </p:cNvSpPr>
          <p:nvPr>
            <p:ph type="title"/>
          </p:nvPr>
        </p:nvSpPr>
        <p:spPr/>
        <p:txBody>
          <a:bodyPr/>
          <a:lstStyle/>
          <a:p>
            <a:r>
              <a:rPr lang="sk-SK" dirty="0" err="1"/>
              <a:t>Sources</a:t>
            </a:r>
            <a:r>
              <a:rPr lang="sk-SK" dirty="0"/>
              <a:t>:</a:t>
            </a:r>
            <a:endParaRPr lang="en-AU" dirty="0"/>
          </a:p>
        </p:txBody>
      </p:sp>
      <p:sp>
        <p:nvSpPr>
          <p:cNvPr id="3" name="Zástupný symbol pro obsah 2">
            <a:extLst>
              <a:ext uri="{FF2B5EF4-FFF2-40B4-BE49-F238E27FC236}">
                <a16:creationId xmlns:a16="http://schemas.microsoft.com/office/drawing/2014/main" id="{DBB1BA49-37E9-4EB8-9C67-A6750D635479}"/>
              </a:ext>
            </a:extLst>
          </p:cNvPr>
          <p:cNvSpPr>
            <a:spLocks noGrp="1"/>
          </p:cNvSpPr>
          <p:nvPr>
            <p:ph idx="1"/>
          </p:nvPr>
        </p:nvSpPr>
        <p:spPr/>
        <p:txBody>
          <a:bodyPr>
            <a:normAutofit lnSpcReduction="10000"/>
          </a:bodyPr>
          <a:lstStyle/>
          <a:p>
            <a:r>
              <a:rPr lang="en-AU" dirty="0"/>
              <a:t>https://www.reuters.com/article/us-china-boao-pboc/china-pledges-to-allow-more-foreign-investment-in-financial-sector-by-year-end-idUSKBN1HI074?utm_campaign=trueAnthem%3A+Trending+Content&amp;utm_content=5acda5a204d3015525bc5c88&amp;utm_medium=trueAnthem&amp;utm_source=facebook</a:t>
            </a:r>
            <a:endParaRPr lang="sk-SK" dirty="0"/>
          </a:p>
          <a:p>
            <a:r>
              <a:rPr lang="sk-SK" dirty="0"/>
              <a:t>https://ustr.gov/sites/default/files/files/Press/Reports/2018/AR/2018%20Annual%20Report%20I.pdf </a:t>
            </a:r>
          </a:p>
          <a:p>
            <a:r>
              <a:rPr lang="en-AU" dirty="0"/>
              <a:t>http://foreignpolicy.com/2018/01/05/will-global-trade-survive-2018/</a:t>
            </a:r>
            <a:endParaRPr lang="sk-SK" dirty="0"/>
          </a:p>
          <a:p>
            <a:r>
              <a:rPr lang="en-AU" dirty="0"/>
              <a:t>https://www.everycrsreport.com/reports/RL33536.html</a:t>
            </a:r>
            <a:endParaRPr lang="sk-SK" dirty="0"/>
          </a:p>
          <a:p>
            <a:r>
              <a:rPr lang="sk-SK" dirty="0"/>
              <a:t>https://www.thebalance.com/u-s-china-trade-deficit-causes-effects-and-solutions-3306277 </a:t>
            </a:r>
          </a:p>
          <a:p>
            <a:r>
              <a:rPr lang="en-AU" dirty="0"/>
              <a:t>https://www.thebalance.com/u-s-trade-deficit-causes-effects-trade-partners-3306276</a:t>
            </a:r>
            <a:r>
              <a:rPr lang="sk-SK" dirty="0"/>
              <a:t> </a:t>
            </a:r>
          </a:p>
          <a:p>
            <a:endParaRPr lang="en-AU" dirty="0"/>
          </a:p>
        </p:txBody>
      </p:sp>
    </p:spTree>
    <p:extLst>
      <p:ext uri="{BB962C8B-B14F-4D97-AF65-F5344CB8AC3E}">
        <p14:creationId xmlns:p14="http://schemas.microsoft.com/office/powerpoint/2010/main" val="2683050403"/>
      </p:ext>
    </p:extLst>
  </p:cSld>
  <p:clrMapOvr>
    <a:masterClrMapping/>
  </p:clrMapOvr>
</p:sld>
</file>

<file path=ppt/theme/theme1.xml><?xml version="1.0" encoding="utf-8"?>
<a:theme xmlns:a="http://schemas.openxmlformats.org/drawingml/2006/main" name="Zobrazení">
  <a:themeElements>
    <a:clrScheme name="Zobrazení">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Zobrazení">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obrazení">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TM03457515[[fn=Pohled]]</Template>
  <TotalTime>288</TotalTime>
  <Words>1579</Words>
  <Application>Microsoft Office PowerPoint</Application>
  <PresentationFormat>Širokoúhlá obrazovka</PresentationFormat>
  <Paragraphs>230</Paragraphs>
  <Slides>30</Slides>
  <Notes>15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Arial</vt:lpstr>
      <vt:lpstr>Calibri</vt:lpstr>
      <vt:lpstr>Century Schoolbook</vt:lpstr>
      <vt:lpstr>Wingdings</vt:lpstr>
      <vt:lpstr>Wingdings 2</vt:lpstr>
      <vt:lpstr>Zobrazení</vt:lpstr>
      <vt:lpstr>America´s Changing Global Role     Trade policy</vt:lpstr>
      <vt:lpstr>Overview</vt:lpstr>
      <vt:lpstr>U.S trade politics to South-East Asia</vt:lpstr>
      <vt:lpstr>Overview</vt:lpstr>
      <vt:lpstr>Past and evolution up to recent time</vt:lpstr>
      <vt:lpstr>Current development</vt:lpstr>
      <vt:lpstr>Possible future development</vt:lpstr>
      <vt:lpstr>How should U.S. act?</vt:lpstr>
      <vt:lpstr>Sources:</vt:lpstr>
      <vt:lpstr>United States trade policy to Latin America´s states</vt:lpstr>
      <vt:lpstr>Overview</vt:lpstr>
      <vt:lpstr>Historical Role of the U.S.</vt:lpstr>
      <vt:lpstr>Trade with Latin America</vt:lpstr>
      <vt:lpstr>Current Developments</vt:lpstr>
      <vt:lpstr>Prezentace aplikace PowerPoint</vt:lpstr>
      <vt:lpstr>Future of U.S. Policy</vt:lpstr>
      <vt:lpstr>Sources</vt:lpstr>
      <vt:lpstr>Trade balance of US Pavla Pitruchová</vt:lpstr>
      <vt:lpstr>Prezentace aplikace PowerPoint</vt:lpstr>
      <vt:lpstr>US-EU: EU view </vt:lpstr>
      <vt:lpstr>Us-EU: US view </vt:lpstr>
      <vt:lpstr>Import Export Balance In Goods  - millions of dollar</vt:lpstr>
      <vt:lpstr>Prezentace aplikace PowerPoint</vt:lpstr>
      <vt:lpstr>Obama</vt:lpstr>
      <vt:lpstr>Transatlantic Trade and Investment Partnership</vt:lpstr>
      <vt:lpstr>Trump</vt:lpstr>
      <vt:lpstr>Prezentace aplikace PowerPoint</vt:lpstr>
      <vt:lpstr>What should be?</vt:lpstr>
      <vt:lpstr>Sources</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trade politics to East-Asia</dc:title>
  <dc:creator>Michal Sojka</dc:creator>
  <cp:lastModifiedBy>Michal Sojka</cp:lastModifiedBy>
  <cp:revision>46</cp:revision>
  <dcterms:created xsi:type="dcterms:W3CDTF">2018-04-11T10:56:22Z</dcterms:created>
  <dcterms:modified xsi:type="dcterms:W3CDTF">2018-04-11T16:22:22Z</dcterms:modified>
</cp:coreProperties>
</file>