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2571744"/>
            <a:ext cx="8696356" cy="3295656"/>
          </a:xfrm>
        </p:spPr>
        <p:txBody>
          <a:bodyPr>
            <a:noAutofit/>
          </a:bodyPr>
          <a:lstStyle/>
          <a:p>
            <a:pPr algn="r"/>
            <a:r>
              <a:rPr lang="cs-CZ" sz="6600" b="1" dirty="0"/>
              <a:t>US ROLE</a:t>
            </a:r>
            <a:br>
              <a:rPr lang="cs-CZ" sz="6600" b="1" dirty="0"/>
            </a:br>
            <a:r>
              <a:rPr lang="cs-CZ" sz="6600" b="1" dirty="0"/>
              <a:t> IN </a:t>
            </a:r>
            <a:br>
              <a:rPr lang="cs-CZ" sz="6600" b="1" dirty="0"/>
            </a:br>
            <a:r>
              <a:rPr lang="cs-CZ" sz="6600" b="1" dirty="0"/>
              <a:t>YUGOSLAV WARS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Terézia</a:t>
            </a:r>
            <a:r>
              <a:rPr lang="cs-CZ" dirty="0"/>
              <a:t> </a:t>
            </a:r>
            <a:r>
              <a:rPr lang="cs-CZ" dirty="0" err="1"/>
              <a:t>Rekšáková</a:t>
            </a:r>
            <a:r>
              <a:rPr lang="cs-CZ" dirty="0"/>
              <a:t>, Peter Koles, Kryštof Šír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0" y="6143644"/>
            <a:ext cx="2357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BSS 187/487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VANCE-OVEN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3200" dirty="0"/>
              <a:t>UN arms embargo --- disarm all sides of the conflict</a:t>
            </a:r>
            <a:endParaRPr lang="cs-CZ" sz="2800" dirty="0"/>
          </a:p>
          <a:p>
            <a:pPr lvl="0"/>
            <a:r>
              <a:rPr lang="en-US" sz="3200" dirty="0"/>
              <a:t>Hard to reach an international agreement about ethnic war; many critics</a:t>
            </a:r>
            <a:endParaRPr lang="cs-CZ" sz="2800" dirty="0"/>
          </a:p>
          <a:p>
            <a:pPr lvl="0"/>
            <a:r>
              <a:rPr lang="en-US" sz="3200" dirty="0"/>
              <a:t>Main obstacles:</a:t>
            </a:r>
            <a:endParaRPr lang="cs-CZ" sz="2800" dirty="0"/>
          </a:p>
          <a:p>
            <a:pPr lvl="1"/>
            <a:r>
              <a:rPr lang="en-US" sz="2800" dirty="0"/>
              <a:t>taking away guns discontent ethnic majority, but also from self-defending minority</a:t>
            </a:r>
            <a:endParaRPr lang="cs-CZ" sz="2400" dirty="0"/>
          </a:p>
          <a:p>
            <a:pPr lvl="1"/>
            <a:r>
              <a:rPr lang="en-US" sz="2800" dirty="0"/>
              <a:t>Muslims in Bosnia should have surrendered and possessed no weapons for their defense against mostly Serbian aggression and ethnic cleansing</a:t>
            </a:r>
            <a:endParaRPr lang="cs-CZ" sz="2400" dirty="0"/>
          </a:p>
          <a:p>
            <a:pPr lvl="1"/>
            <a:r>
              <a:rPr lang="en-US" sz="2800" dirty="0"/>
              <a:t>Difficulties with moral principles + Incoherence of international actors --- Conflict management troubles</a:t>
            </a:r>
            <a:endParaRPr lang="cs-CZ" sz="2400" dirty="0"/>
          </a:p>
          <a:p>
            <a:r>
              <a:rPr lang="en-US" sz="3200" dirty="0"/>
              <a:t>Dayton agreement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VANCE-OVEN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3200" dirty="0"/>
              <a:t>Its initial aim was not to end the war in Bosnia, but to look after heavy weapons on the international scene and thus reduce friction among international actors</a:t>
            </a:r>
            <a:endParaRPr lang="cs-CZ" sz="2800" dirty="0"/>
          </a:p>
          <a:p>
            <a:pPr lvl="0"/>
            <a:r>
              <a:rPr lang="en-US" sz="3200" dirty="0"/>
              <a:t>Plan was than modified to stop the war, prevent Serbs from establishing contiguous territories and avoid ethnic purification</a:t>
            </a:r>
            <a:endParaRPr lang="cs-CZ" sz="2800" dirty="0"/>
          </a:p>
          <a:p>
            <a:pPr lvl="0"/>
            <a:r>
              <a:rPr lang="en-US" sz="3200" dirty="0"/>
              <a:t>HOWEVER, this plan was primarily not designed for Yugoslav recovery</a:t>
            </a:r>
            <a:endParaRPr lang="cs-CZ" sz="2800" dirty="0"/>
          </a:p>
          <a:p>
            <a:pPr lvl="1"/>
            <a:r>
              <a:rPr lang="en-US" sz="2800" dirty="0"/>
              <a:t>The main obstacle of application</a:t>
            </a:r>
            <a:endParaRPr lang="cs-CZ" sz="2400" dirty="0"/>
          </a:p>
          <a:p>
            <a:pPr lvl="1"/>
            <a:r>
              <a:rPr lang="en-US" sz="2800" dirty="0"/>
              <a:t>New plan should have been created, obtaining main points of struggle and ideas for transformation </a:t>
            </a:r>
            <a:endParaRPr lang="cs-CZ" sz="2400" dirty="0"/>
          </a:p>
          <a:p>
            <a:pPr lvl="1"/>
            <a:r>
              <a:rPr lang="en-US" sz="2800" dirty="0"/>
              <a:t>Dayton 1995 – 3 more years of war and casualties because of the lack of coherence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Conflict</a:t>
            </a:r>
            <a:r>
              <a:rPr lang="cs-CZ" dirty="0"/>
              <a:t> management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points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/>
              <a:t>Key results concerning the end of Bosnian war would have arrived earlier in time, if major contributing states would have acted differently than the way they actually did</a:t>
            </a:r>
            <a:endParaRPr lang="cs-CZ" sz="1800" dirty="0"/>
          </a:p>
          <a:p>
            <a:pPr lvl="0"/>
            <a:r>
              <a:rPr lang="en-US" sz="2000" dirty="0"/>
              <a:t>Approach of the USA as major power --- confusion within international actors</a:t>
            </a:r>
            <a:endParaRPr lang="cs-CZ" sz="1800" dirty="0"/>
          </a:p>
          <a:p>
            <a:pPr lvl="0"/>
            <a:r>
              <a:rPr lang="en-US" sz="2000" dirty="0"/>
              <a:t>Reluctance of Clinton´s Administration towards the use of force</a:t>
            </a:r>
            <a:endParaRPr lang="cs-CZ" sz="1800" dirty="0"/>
          </a:p>
          <a:p>
            <a:pPr lvl="1"/>
            <a:r>
              <a:rPr lang="en-US" sz="1800" dirty="0"/>
              <a:t>Change in administrations during most critical period of Bosnian civil war</a:t>
            </a:r>
            <a:endParaRPr lang="cs-CZ" sz="1400" dirty="0"/>
          </a:p>
          <a:p>
            <a:pPr lvl="1"/>
            <a:r>
              <a:rPr lang="en-US" sz="1800" dirty="0"/>
              <a:t>Against ethnic cleansing as well as weapons embargo, at the same time as he was new in the presidency and focused primarily on domestic development</a:t>
            </a:r>
            <a:endParaRPr lang="cs-CZ" sz="1400" dirty="0"/>
          </a:p>
          <a:p>
            <a:pPr lvl="0"/>
            <a:r>
              <a:rPr lang="en-US" sz="2000" dirty="0"/>
              <a:t>Resulted into UK – France cooperation in air forces, under the management of the US</a:t>
            </a:r>
            <a:endParaRPr lang="cs-CZ" sz="1800" dirty="0"/>
          </a:p>
          <a:p>
            <a:pPr lvl="1"/>
            <a:r>
              <a:rPr lang="en-US" sz="1800" dirty="0"/>
              <a:t>Preserve a chief position in decision making</a:t>
            </a:r>
            <a:endParaRPr lang="cs-CZ" sz="1400" dirty="0"/>
          </a:p>
          <a:p>
            <a:pPr lvl="0"/>
            <a:r>
              <a:rPr lang="en-US" sz="2000" dirty="0"/>
              <a:t>Example of great ambitions, but the frailty of common policy and an absence of common understanding</a:t>
            </a:r>
            <a:endParaRPr lang="cs-CZ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current role of the US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AU" sz="3600" dirty="0"/>
              <a:t>US less dominant than in 1990’s</a:t>
            </a:r>
            <a:endParaRPr lang="cs-CZ" sz="3600" dirty="0"/>
          </a:p>
          <a:p>
            <a:pPr lvl="0"/>
            <a:r>
              <a:rPr lang="en-AU" sz="3600" dirty="0"/>
              <a:t>The role of the leader was overtaken by the EU</a:t>
            </a:r>
            <a:endParaRPr lang="cs-CZ" sz="3600" dirty="0"/>
          </a:p>
          <a:p>
            <a:pPr lvl="0"/>
            <a:r>
              <a:rPr lang="en-AU" sz="3600" dirty="0"/>
              <a:t>US still engaged</a:t>
            </a:r>
            <a:endParaRPr lang="sk-SK" sz="3600" dirty="0"/>
          </a:p>
          <a:p>
            <a:pPr lvl="1"/>
            <a:r>
              <a:rPr lang="sk-SK" sz="3300" dirty="0"/>
              <a:t>NATO</a:t>
            </a:r>
          </a:p>
          <a:p>
            <a:pPr lvl="1"/>
            <a:r>
              <a:rPr lang="en-AU" sz="3300" dirty="0"/>
              <a:t>Financial aid</a:t>
            </a:r>
          </a:p>
          <a:p>
            <a:r>
              <a:rPr lang="en-AU" sz="3600" dirty="0"/>
              <a:t>„We will continue to stand with you as you </a:t>
            </a:r>
            <a:r>
              <a:rPr lang="en-AU" sz="3600" dirty="0" err="1"/>
              <a:t>persue</a:t>
            </a:r>
            <a:r>
              <a:rPr lang="en-AU" sz="3600" dirty="0"/>
              <a:t> your European future </a:t>
            </a:r>
            <a:r>
              <a:rPr lang="en-AU" sz="3600" dirty="0" err="1"/>
              <a:t>togather</a:t>
            </a:r>
            <a:r>
              <a:rPr lang="sk-SK" sz="3600" dirty="0"/>
              <a:t>“ </a:t>
            </a:r>
            <a:r>
              <a:rPr lang="en-AU" sz="3600" dirty="0"/>
              <a:t>Mike Pence</a:t>
            </a:r>
            <a:r>
              <a:rPr lang="sk-SK" sz="3600" dirty="0"/>
              <a:t>,</a:t>
            </a:r>
            <a:r>
              <a:rPr lang="en-AU" sz="3600" dirty="0"/>
              <a:t> august 2017 </a:t>
            </a:r>
            <a:endParaRPr lang="sk-SK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FUTURE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AU" sz="3200" dirty="0"/>
              <a:t>Strategic importance of the region for the EU and US </a:t>
            </a:r>
            <a:endParaRPr lang="cs-CZ" sz="3200" dirty="0"/>
          </a:p>
          <a:p>
            <a:pPr lvl="0"/>
            <a:r>
              <a:rPr lang="en-AU" sz="3200" dirty="0"/>
              <a:t>Challenges</a:t>
            </a:r>
            <a:r>
              <a:rPr lang="sk-SK" sz="3200" dirty="0"/>
              <a:t> </a:t>
            </a:r>
            <a:r>
              <a:rPr lang="sk-SK" sz="3200" dirty="0" err="1"/>
              <a:t>for</a:t>
            </a:r>
            <a:r>
              <a:rPr lang="sk-SK" sz="3200" dirty="0"/>
              <a:t> </a:t>
            </a:r>
            <a:r>
              <a:rPr lang="sk-SK" sz="3200" dirty="0" err="1"/>
              <a:t>the</a:t>
            </a:r>
            <a:r>
              <a:rPr lang="sk-SK" sz="3200" dirty="0"/>
              <a:t> </a:t>
            </a:r>
            <a:r>
              <a:rPr lang="sk-SK" sz="3200" dirty="0" err="1"/>
              <a:t>region</a:t>
            </a:r>
            <a:r>
              <a:rPr lang="sk-SK" sz="3200" dirty="0"/>
              <a:t> </a:t>
            </a:r>
            <a:endParaRPr lang="cs-CZ" sz="3200" dirty="0"/>
          </a:p>
          <a:p>
            <a:pPr lvl="1"/>
            <a:r>
              <a:rPr lang="en-AU" sz="2800" dirty="0"/>
              <a:t> </a:t>
            </a:r>
            <a:r>
              <a:rPr lang="en-AU" sz="2800" dirty="0" err="1"/>
              <a:t>spillover</a:t>
            </a:r>
            <a:r>
              <a:rPr lang="en-AU" sz="2800" dirty="0"/>
              <a:t> </a:t>
            </a:r>
            <a:r>
              <a:rPr lang="sk-SK" sz="2800" dirty="0"/>
              <a:t>of </a:t>
            </a:r>
            <a:r>
              <a:rPr lang="sk-SK" sz="2800" dirty="0" err="1"/>
              <a:t>the</a:t>
            </a:r>
            <a:r>
              <a:rPr lang="sk-SK" sz="2800" dirty="0"/>
              <a:t> </a:t>
            </a:r>
            <a:r>
              <a:rPr lang="sk-SK" sz="2800" dirty="0" err="1"/>
              <a:t>conflicts</a:t>
            </a:r>
            <a:r>
              <a:rPr lang="sk-SK" sz="2800" dirty="0"/>
              <a:t> in</a:t>
            </a:r>
            <a:r>
              <a:rPr lang="en-AU" sz="2800" dirty="0"/>
              <a:t> North Africa, Middle East</a:t>
            </a:r>
            <a:endParaRPr lang="cs-CZ" sz="2800" dirty="0"/>
          </a:p>
          <a:p>
            <a:pPr lvl="1"/>
            <a:r>
              <a:rPr lang="en-AU" sz="2800" dirty="0"/>
              <a:t> propaganda and radicalization </a:t>
            </a:r>
            <a:endParaRPr lang="cs-CZ" sz="2800" dirty="0"/>
          </a:p>
          <a:p>
            <a:pPr lvl="1"/>
            <a:r>
              <a:rPr lang="en-AU" sz="2800" dirty="0"/>
              <a:t> migration </a:t>
            </a:r>
            <a:r>
              <a:rPr lang="sk-SK" sz="2800" dirty="0" err="1"/>
              <a:t>crisis</a:t>
            </a:r>
            <a:r>
              <a:rPr lang="sk-SK" sz="2800" dirty="0"/>
              <a:t> </a:t>
            </a:r>
            <a:endParaRPr lang="cs-CZ" sz="2800" dirty="0"/>
          </a:p>
          <a:p>
            <a:pPr lvl="1"/>
            <a:r>
              <a:rPr lang="en-AU" sz="2800" dirty="0"/>
              <a:t>Russian influence </a:t>
            </a:r>
            <a:endParaRPr lang="cs-CZ" sz="2800" dirty="0"/>
          </a:p>
          <a:p>
            <a:pPr lvl="0"/>
            <a:r>
              <a:rPr lang="en-AU" sz="3200" dirty="0"/>
              <a:t>Cooperation with the EU</a:t>
            </a:r>
            <a:endParaRPr lang="sk-SK" sz="3200" dirty="0"/>
          </a:p>
          <a:p>
            <a:pPr lvl="0"/>
            <a:endParaRPr lang="cs-CZ" sz="32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THANK YOU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For</a:t>
            </a:r>
            <a:r>
              <a:rPr lang="cs-CZ" dirty="0"/>
              <a:t> ATTENTION!</a:t>
            </a:r>
          </a:p>
          <a:p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topics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About</a:t>
            </a:r>
            <a:r>
              <a:rPr lang="cs-CZ" sz="4000" dirty="0"/>
              <a:t> </a:t>
            </a:r>
            <a:r>
              <a:rPr lang="cs-CZ" sz="4000" dirty="0" err="1"/>
              <a:t>Yugoslav</a:t>
            </a:r>
            <a:r>
              <a:rPr lang="cs-CZ" sz="4000" dirty="0"/>
              <a:t> </a:t>
            </a:r>
            <a:r>
              <a:rPr lang="cs-CZ" sz="4000" dirty="0" err="1"/>
              <a:t>wars</a:t>
            </a:r>
            <a:endParaRPr lang="cs-CZ" sz="4000" dirty="0"/>
          </a:p>
          <a:p>
            <a:r>
              <a:rPr lang="en-US" sz="4000" dirty="0"/>
              <a:t>Role of the USA in conflict management</a:t>
            </a:r>
            <a:endParaRPr lang="cs-CZ" sz="4000" dirty="0"/>
          </a:p>
          <a:p>
            <a:r>
              <a:rPr lang="cs-CZ" sz="4000" dirty="0" err="1"/>
              <a:t>Political</a:t>
            </a:r>
            <a:r>
              <a:rPr lang="cs-CZ" sz="4000" dirty="0"/>
              <a:t> </a:t>
            </a:r>
            <a:r>
              <a:rPr lang="cs-CZ" sz="4000" dirty="0" err="1"/>
              <a:t>situation</a:t>
            </a:r>
            <a:r>
              <a:rPr lang="cs-CZ" sz="4000" dirty="0"/>
              <a:t> in USA</a:t>
            </a:r>
          </a:p>
          <a:p>
            <a:r>
              <a:rPr lang="en-AU" sz="4000" dirty="0"/>
              <a:t>The current role of the US</a:t>
            </a:r>
            <a:r>
              <a:rPr lang="cs-CZ" sz="4000" dirty="0"/>
              <a:t>A</a:t>
            </a:r>
          </a:p>
          <a:p>
            <a:r>
              <a:rPr lang="en-AU" sz="4000" dirty="0"/>
              <a:t>Future</a:t>
            </a:r>
            <a:endParaRPr lang="cs-CZ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Little</a:t>
            </a:r>
            <a:r>
              <a:rPr lang="cs-CZ" dirty="0"/>
              <a:t> intermezzo: 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experience</a:t>
            </a:r>
            <a:endParaRPr lang="cs-CZ" dirty="0"/>
          </a:p>
        </p:txBody>
      </p:sp>
      <p:pic>
        <p:nvPicPr>
          <p:cNvPr id="1028" name="Picture 4" descr="C:\Users\Chrys\Desktop\US prezentace\Fotografie7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179098"/>
            <a:ext cx="3571868" cy="2678901"/>
          </a:xfrm>
          <a:prstGeom prst="rect">
            <a:avLst/>
          </a:prstGeom>
          <a:noFill/>
        </p:spPr>
      </p:pic>
      <p:pic>
        <p:nvPicPr>
          <p:cNvPr id="1029" name="Picture 5" descr="C:\Users\Chrys\Desktop\US prezentace\12190072_10205285101392533_599644192870912386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50471"/>
            <a:ext cx="4143372" cy="3107529"/>
          </a:xfrm>
          <a:prstGeom prst="rect">
            <a:avLst/>
          </a:prstGeom>
          <a:noFill/>
        </p:spPr>
      </p:pic>
      <p:pic>
        <p:nvPicPr>
          <p:cNvPr id="1030" name="Picture 6" descr="C:\Users\Chrys\Desktop\US prezentace\vukovar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4590" y="1571612"/>
            <a:ext cx="1839410" cy="2571768"/>
          </a:xfrm>
          <a:prstGeom prst="rect">
            <a:avLst/>
          </a:prstGeom>
          <a:noFill/>
        </p:spPr>
      </p:pic>
      <p:pic>
        <p:nvPicPr>
          <p:cNvPr id="1026" name="Picture 2" descr="C:\Users\Chrys\Desktop\US prezentace\dp_2015_502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1571612"/>
            <a:ext cx="3857652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Yugoslav</a:t>
            </a:r>
            <a:r>
              <a:rPr lang="cs-CZ" dirty="0"/>
              <a:t> </a:t>
            </a:r>
            <a:r>
              <a:rPr lang="cs-CZ" dirty="0" err="1"/>
              <a:t>wars</a:t>
            </a:r>
            <a:r>
              <a:rPr lang="cs-CZ" dirty="0"/>
              <a:t>: </a:t>
            </a:r>
            <a:r>
              <a:rPr lang="cs-CZ" dirty="0" err="1"/>
              <a:t>Roots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43050"/>
            <a:ext cx="8153400" cy="4495800"/>
          </a:xfrm>
        </p:spPr>
        <p:txBody>
          <a:bodyPr>
            <a:normAutofit/>
          </a:bodyPr>
          <a:lstStyle/>
          <a:p>
            <a:r>
              <a:rPr lang="cs-CZ" dirty="0" err="1"/>
              <a:t>Yugoslavia</a:t>
            </a:r>
            <a:endParaRPr lang="cs-CZ" dirty="0"/>
          </a:p>
          <a:p>
            <a:pPr lvl="1"/>
            <a:r>
              <a:rPr lang="cs-CZ" dirty="0" err="1"/>
              <a:t>Established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WWI</a:t>
            </a:r>
          </a:p>
          <a:p>
            <a:pPr lvl="1"/>
            <a:r>
              <a:rPr lang="cs-CZ" dirty="0" err="1"/>
              <a:t>Multi</a:t>
            </a:r>
            <a:r>
              <a:rPr lang="cs-CZ" dirty="0"/>
              <a:t>-</a:t>
            </a:r>
            <a:r>
              <a:rPr lang="cs-CZ" dirty="0" err="1"/>
              <a:t>ethnic</a:t>
            </a:r>
            <a:r>
              <a:rPr lang="cs-CZ" dirty="0"/>
              <a:t> country</a:t>
            </a:r>
          </a:p>
          <a:p>
            <a:pPr lvl="1"/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religions</a:t>
            </a:r>
            <a:r>
              <a:rPr lang="cs-CZ" dirty="0"/>
              <a:t>, </a:t>
            </a:r>
            <a:r>
              <a:rPr lang="cs-CZ" dirty="0" err="1"/>
              <a:t>languages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areas</a:t>
            </a:r>
            <a:r>
              <a:rPr lang="cs-CZ" dirty="0"/>
              <a:t> …</a:t>
            </a:r>
            <a:br>
              <a:rPr lang="cs-CZ" dirty="0"/>
            </a:br>
            <a:endParaRPr lang="cs-CZ" dirty="0"/>
          </a:p>
          <a:p>
            <a:pPr lvl="1"/>
            <a:endParaRPr lang="cs-CZ" dirty="0"/>
          </a:p>
        </p:txBody>
      </p:sp>
      <p:pic>
        <p:nvPicPr>
          <p:cNvPr id="2052" name="Picture 4" descr="C:\Users\Chrys\Desktop\US prezentace\yugoslav_aefacb4d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9815" y="1571612"/>
            <a:ext cx="4504185" cy="5286388"/>
          </a:xfrm>
          <a:prstGeom prst="rect">
            <a:avLst/>
          </a:prstGeom>
          <a:noFill/>
        </p:spPr>
      </p:pic>
      <p:pic>
        <p:nvPicPr>
          <p:cNvPr id="2051" name="Picture 3" descr="C:\Users\Chrys\Desktop\US prezentace\Čuvajte_Jugoslavij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214794"/>
            <a:ext cx="3524274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Yugoslav</a:t>
            </a:r>
            <a:r>
              <a:rPr lang="cs-CZ" dirty="0"/>
              <a:t> </a:t>
            </a:r>
            <a:r>
              <a:rPr lang="cs-CZ" dirty="0" err="1"/>
              <a:t>wars</a:t>
            </a:r>
            <a:r>
              <a:rPr lang="cs-CZ" dirty="0"/>
              <a:t>: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Reasons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situation</a:t>
            </a:r>
            <a:endParaRPr lang="cs-CZ" dirty="0"/>
          </a:p>
          <a:p>
            <a:pPr lvl="1"/>
            <a:r>
              <a:rPr lang="cs-CZ" dirty="0" err="1"/>
              <a:t>Marshall</a:t>
            </a:r>
            <a:r>
              <a:rPr lang="cs-CZ" dirty="0"/>
              <a:t> Tito‘s </a:t>
            </a:r>
            <a:r>
              <a:rPr lang="cs-CZ" dirty="0" err="1"/>
              <a:t>dead</a:t>
            </a:r>
            <a:endParaRPr lang="cs-CZ" dirty="0"/>
          </a:p>
          <a:p>
            <a:pPr lvl="2"/>
            <a:r>
              <a:rPr lang="cs-CZ" dirty="0"/>
              <a:t>His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leadership</a:t>
            </a:r>
            <a:r>
              <a:rPr lang="cs-CZ" dirty="0"/>
              <a:t> </a:t>
            </a:r>
            <a:r>
              <a:rPr lang="cs-CZ" dirty="0" err="1"/>
              <a:t>suppressed</a:t>
            </a:r>
            <a:r>
              <a:rPr lang="cs-CZ" dirty="0"/>
              <a:t> </a:t>
            </a:r>
            <a:r>
              <a:rPr lang="cs-CZ" dirty="0" err="1"/>
              <a:t>nationalist</a:t>
            </a:r>
            <a:endParaRPr lang="cs-CZ" dirty="0"/>
          </a:p>
          <a:p>
            <a:pPr lvl="1"/>
            <a:r>
              <a:rPr lang="cs-CZ" dirty="0" err="1"/>
              <a:t>Nationalism</a:t>
            </a:r>
            <a:r>
              <a:rPr lang="cs-CZ" dirty="0"/>
              <a:t> </a:t>
            </a:r>
          </a:p>
          <a:p>
            <a:r>
              <a:rPr lang="cs-CZ" dirty="0"/>
              <a:t>1990 - </a:t>
            </a:r>
            <a:r>
              <a:rPr lang="en-US" dirty="0"/>
              <a:t>14th Extraordinary Congress of the League of Communists of Yugoslavia</a:t>
            </a:r>
            <a:endParaRPr lang="cs-CZ" dirty="0"/>
          </a:p>
          <a:p>
            <a:pPr lvl="1"/>
            <a:r>
              <a:rPr lang="cs-CZ" dirty="0" err="1"/>
              <a:t>Milošević</a:t>
            </a:r>
            <a:r>
              <a:rPr lang="cs-CZ" dirty="0"/>
              <a:t> – </a:t>
            </a:r>
            <a:r>
              <a:rPr lang="cs-CZ" dirty="0" err="1"/>
              <a:t>Serbia</a:t>
            </a:r>
            <a:r>
              <a:rPr lang="cs-CZ" dirty="0"/>
              <a:t> – more </a:t>
            </a:r>
            <a:r>
              <a:rPr lang="cs-CZ" dirty="0" err="1"/>
              <a:t>centralized</a:t>
            </a:r>
            <a:endParaRPr lang="cs-CZ" dirty="0"/>
          </a:p>
          <a:p>
            <a:pPr lvl="1"/>
            <a:r>
              <a:rPr lang="cs-CZ" dirty="0" err="1"/>
              <a:t>Croatia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Slovenia</a:t>
            </a:r>
            <a:r>
              <a:rPr lang="cs-CZ" dirty="0"/>
              <a:t> – more </a:t>
            </a:r>
            <a:r>
              <a:rPr lang="cs-CZ" dirty="0" err="1"/>
              <a:t>federalization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3075" name="Picture 3" descr="C:\Users\Chrys\Desktop\US prezentace\9348a05efafce919c55ad033608aee8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2805" y="1000108"/>
            <a:ext cx="2331195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Yugoslav</a:t>
            </a:r>
            <a:r>
              <a:rPr lang="cs-CZ" dirty="0"/>
              <a:t> </a:t>
            </a:r>
            <a:r>
              <a:rPr lang="cs-CZ" dirty="0" err="1"/>
              <a:t>wars</a:t>
            </a:r>
            <a:r>
              <a:rPr lang="cs-CZ" dirty="0"/>
              <a:t>: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Conflicts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1991 </a:t>
            </a:r>
            <a:r>
              <a:rPr lang="cs-CZ" dirty="0"/>
              <a:t>- </a:t>
            </a:r>
            <a:r>
              <a:rPr lang="en-US" dirty="0"/>
              <a:t>Croatia and Slovenia declaring independence</a:t>
            </a:r>
            <a:endParaRPr lang="cs-CZ" dirty="0"/>
          </a:p>
          <a:p>
            <a:r>
              <a:rPr lang="cs-CZ" dirty="0"/>
              <a:t>1991 – Ten-</a:t>
            </a:r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: </a:t>
            </a:r>
            <a:r>
              <a:rPr lang="cs-CZ" dirty="0" err="1"/>
              <a:t>Slovenia</a:t>
            </a:r>
            <a:r>
              <a:rPr lang="cs-CZ" dirty="0"/>
              <a:t> x </a:t>
            </a:r>
            <a:r>
              <a:rPr lang="cs-CZ" dirty="0" err="1"/>
              <a:t>Yugoslav</a:t>
            </a:r>
            <a:r>
              <a:rPr lang="cs-CZ" dirty="0"/>
              <a:t>‘s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Army</a:t>
            </a:r>
            <a:endParaRPr lang="cs-CZ" dirty="0"/>
          </a:p>
          <a:p>
            <a:r>
              <a:rPr lang="cs-CZ" dirty="0"/>
              <a:t>1991-1995 – </a:t>
            </a:r>
            <a:r>
              <a:rPr lang="cs-CZ" dirty="0" err="1"/>
              <a:t>Croatia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Independence</a:t>
            </a:r>
            <a:endParaRPr lang="cs-CZ" dirty="0"/>
          </a:p>
          <a:p>
            <a:r>
              <a:rPr lang="cs-CZ" dirty="0"/>
              <a:t>1992-1995 - </a:t>
            </a:r>
            <a:r>
              <a:rPr lang="cs-CZ" dirty="0" err="1"/>
              <a:t>Bosnian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Karadžič – </a:t>
            </a:r>
            <a:r>
              <a:rPr lang="cs-CZ" dirty="0" err="1"/>
              <a:t>ethnic</a:t>
            </a:r>
            <a:r>
              <a:rPr lang="cs-CZ" dirty="0"/>
              <a:t> </a:t>
            </a:r>
            <a:r>
              <a:rPr lang="cs-CZ" dirty="0" err="1"/>
              <a:t>cleaning</a:t>
            </a:r>
            <a:endParaRPr lang="cs-CZ" dirty="0"/>
          </a:p>
          <a:p>
            <a:pPr lvl="1"/>
            <a:r>
              <a:rPr lang="cs-CZ" dirty="0" err="1"/>
              <a:t>Daytonon</a:t>
            </a:r>
            <a:r>
              <a:rPr lang="cs-CZ" dirty="0"/>
              <a:t> </a:t>
            </a:r>
            <a:r>
              <a:rPr lang="cs-CZ" dirty="0" err="1"/>
              <a:t>Agreement</a:t>
            </a:r>
            <a:endParaRPr lang="cs-CZ" dirty="0"/>
          </a:p>
          <a:p>
            <a:r>
              <a:rPr lang="cs-CZ" dirty="0"/>
              <a:t>1998-1999 – Kosovo </a:t>
            </a:r>
            <a:r>
              <a:rPr lang="cs-CZ" dirty="0" err="1"/>
              <a:t>War</a:t>
            </a:r>
            <a:r>
              <a:rPr lang="cs-CZ" dirty="0"/>
              <a:t> – </a:t>
            </a:r>
            <a:r>
              <a:rPr lang="cs-CZ" dirty="0" err="1"/>
              <a:t>Serbia</a:t>
            </a:r>
            <a:r>
              <a:rPr lang="cs-CZ" dirty="0"/>
              <a:t> x </a:t>
            </a:r>
            <a:r>
              <a:rPr lang="cs-CZ" dirty="0" err="1"/>
              <a:t>Albanians</a:t>
            </a:r>
            <a:endParaRPr lang="cs-CZ" dirty="0"/>
          </a:p>
          <a:p>
            <a:pPr lvl="1"/>
            <a:r>
              <a:rPr lang="cs-CZ" dirty="0"/>
              <a:t>NATO engagement!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Role of the USA in conflict management: concrete historical period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/>
              <a:t>focus - the Balkans in 90´s</a:t>
            </a:r>
            <a:endParaRPr lang="cs-CZ" sz="3200" dirty="0"/>
          </a:p>
          <a:p>
            <a:pPr lvl="0"/>
            <a:r>
              <a:rPr lang="en-US" sz="3200" dirty="0"/>
              <a:t>complexity, geostrategic position, historical importance, mixture of nationalities, ethnicities, political personalities</a:t>
            </a:r>
            <a:endParaRPr lang="cs-CZ" sz="3200" dirty="0"/>
          </a:p>
          <a:p>
            <a:pPr lvl="0"/>
            <a:r>
              <a:rPr lang="en-US" sz="3200" dirty="0"/>
              <a:t>former USSR, great temptation but also great problems to deal with</a:t>
            </a:r>
            <a:endParaRPr lang="cs-CZ" sz="3200" dirty="0"/>
          </a:p>
          <a:p>
            <a:pPr lvl="0"/>
            <a:r>
              <a:rPr lang="en-US" sz="3200" dirty="0"/>
              <a:t>ongoing ethnic clashes resulted into serious war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USA x NATO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sz="3200" dirty="0"/>
              <a:t>leadership of the group is in the hands of the nation with the most powerful economy</a:t>
            </a:r>
            <a:endParaRPr lang="cs-CZ" sz="2800" dirty="0"/>
          </a:p>
          <a:p>
            <a:pPr lvl="0"/>
            <a:r>
              <a:rPr lang="en-US" sz="3200" dirty="0"/>
              <a:t>winner of the Cold War</a:t>
            </a:r>
            <a:endParaRPr lang="cs-CZ" sz="2800" dirty="0"/>
          </a:p>
          <a:p>
            <a:pPr lvl="0"/>
            <a:r>
              <a:rPr lang="en-US" sz="3200" dirty="0"/>
              <a:t>thinking of main policy advisors still in Cold War terminology</a:t>
            </a:r>
            <a:endParaRPr lang="cs-CZ" sz="2800" dirty="0"/>
          </a:p>
          <a:p>
            <a:pPr lvl="0"/>
            <a:r>
              <a:rPr lang="en-US" sz="3200" dirty="0"/>
              <a:t>NATO membership first offered to FYROM and Albania – why?</a:t>
            </a:r>
            <a:endParaRPr lang="cs-CZ" sz="2800" dirty="0"/>
          </a:p>
          <a:p>
            <a:pPr lvl="1"/>
            <a:r>
              <a:rPr lang="en-US" sz="2800" dirty="0"/>
              <a:t>Not developed but with desire to participate (air campaign in Kosovo)</a:t>
            </a:r>
            <a:endParaRPr lang="cs-CZ" sz="2400" dirty="0"/>
          </a:p>
          <a:p>
            <a:pPr lvl="1"/>
            <a:r>
              <a:rPr lang="en-US" sz="2800" dirty="0"/>
              <a:t>Turbulent inner conditions had to be solved --- West will help with reestablishment according to its ideals before anyone else could do so</a:t>
            </a:r>
            <a:endParaRPr lang="cs-CZ" sz="2400" dirty="0"/>
          </a:p>
          <a:p>
            <a:pPr lvl="1"/>
            <a:r>
              <a:rPr lang="en-US" sz="2800" dirty="0"/>
              <a:t>1991 Strategic Concept: to assure and maintain balance throughout Europe</a:t>
            </a:r>
            <a:endParaRPr lang="cs-CZ" sz="2400" dirty="0"/>
          </a:p>
          <a:p>
            <a:pPr lvl="1"/>
            <a:r>
              <a:rPr lang="en-US" sz="2800" dirty="0"/>
              <a:t>Spread of Western ideology and values, new allies, historical and political importance (East – West ideological borders)</a:t>
            </a:r>
            <a:endParaRPr lang="cs-CZ" sz="2400" dirty="0"/>
          </a:p>
          <a:p>
            <a:pPr lvl="0"/>
            <a:r>
              <a:rPr lang="en-US" sz="3200" dirty="0"/>
              <a:t>To assure the post-Cold War dominance the US was actually seeking for</a:t>
            </a:r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Political situation in the 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sz="3200" dirty="0"/>
              <a:t>Change of administrations --- Clinton in the office</a:t>
            </a:r>
            <a:endParaRPr lang="cs-CZ" sz="2800" dirty="0"/>
          </a:p>
          <a:p>
            <a:pPr lvl="0"/>
            <a:r>
              <a:rPr lang="en-US" sz="3200" dirty="0"/>
              <a:t>high priority on domestic policy</a:t>
            </a:r>
            <a:endParaRPr lang="cs-CZ" sz="2800" dirty="0"/>
          </a:p>
          <a:p>
            <a:pPr lvl="0"/>
            <a:r>
              <a:rPr lang="en-US" sz="3200" dirty="0"/>
              <a:t>hesitancy between pragmatic moral principle connected with ethnic cleansing in Bosnia</a:t>
            </a:r>
            <a:endParaRPr lang="cs-CZ" sz="2800" dirty="0"/>
          </a:p>
          <a:p>
            <a:pPr lvl="0"/>
            <a:r>
              <a:rPr lang="en-US" sz="3200" dirty="0"/>
              <a:t>Administration was opposing every plan proposed for the recovery of Yugoslavia</a:t>
            </a:r>
            <a:endParaRPr lang="cs-CZ" sz="2800" dirty="0"/>
          </a:p>
          <a:p>
            <a:pPr lvl="0"/>
            <a:r>
              <a:rPr lang="en-US" sz="3200" dirty="0"/>
              <a:t>The change of presidents had obvious impact over the situation in Yugoslavia´s most turbulent territories</a:t>
            </a:r>
            <a:endParaRPr lang="cs-CZ" sz="2800" dirty="0"/>
          </a:p>
          <a:p>
            <a:pPr lvl="1"/>
            <a:r>
              <a:rPr lang="en-US" sz="2800" dirty="0"/>
              <a:t>ethnically mixed citizens</a:t>
            </a:r>
            <a:endParaRPr lang="cs-CZ" sz="2400" dirty="0"/>
          </a:p>
          <a:p>
            <a:pPr lvl="1"/>
            <a:r>
              <a:rPr lang="en-US" sz="2800" dirty="0"/>
              <a:t>call over ethnic or national recognition</a:t>
            </a:r>
            <a:endParaRPr lang="cs-CZ" sz="2400" dirty="0"/>
          </a:p>
          <a:p>
            <a:pPr lvl="0"/>
            <a:r>
              <a:rPr lang="en-US" sz="3200" dirty="0"/>
              <a:t>empathy with the fate of citizens, who were under various types of attacks because of their ethnicity or desire to show US influence in former USSR countries</a:t>
            </a:r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</TotalTime>
  <Words>791</Words>
  <Application>Microsoft Office PowerPoint</Application>
  <PresentationFormat>Předvádění na obrazovce (4:3)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Tw Cen MT</vt:lpstr>
      <vt:lpstr>Wingdings</vt:lpstr>
      <vt:lpstr>Wingdings 2</vt:lpstr>
      <vt:lpstr>Medián</vt:lpstr>
      <vt:lpstr>US ROLE  IN  YUGOSLAV WARS</vt:lpstr>
      <vt:lpstr>Main topics</vt:lpstr>
      <vt:lpstr>Little intermezzo: personal experience</vt:lpstr>
      <vt:lpstr>Yugoslav wars: Roots</vt:lpstr>
      <vt:lpstr>Yugoslav wars: Path into the Hell</vt:lpstr>
      <vt:lpstr>Yugoslav wars: Different Conflicts</vt:lpstr>
      <vt:lpstr>Role of the USA in conflict management: concrete historical period</vt:lpstr>
      <vt:lpstr>USA x NATO</vt:lpstr>
      <vt:lpstr>Political situation in the US</vt:lpstr>
      <vt:lpstr>VANCE-OVEN</vt:lpstr>
      <vt:lpstr>VANCE-OVEN</vt:lpstr>
      <vt:lpstr>Conflict management critical points</vt:lpstr>
      <vt:lpstr>The current role of the US </vt:lpstr>
      <vt:lpstr>FUTURE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ROLE  IN  YUGOSLAV WARS</dc:title>
  <dc:creator>New User</dc:creator>
  <cp:lastModifiedBy>Peter Köles</cp:lastModifiedBy>
  <cp:revision>4</cp:revision>
  <dcterms:created xsi:type="dcterms:W3CDTF">2018-04-11T09:38:58Z</dcterms:created>
  <dcterms:modified xsi:type="dcterms:W3CDTF">2018-04-11T14:36:02Z</dcterms:modified>
</cp:coreProperties>
</file>