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30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6" r:id="rId29"/>
    <p:sldId id="292" r:id="rId30"/>
    <p:sldId id="293" r:id="rId31"/>
    <p:sldId id="307" r:id="rId32"/>
    <p:sldId id="294" r:id="rId33"/>
    <p:sldId id="295" r:id="rId34"/>
    <p:sldId id="296" r:id="rId35"/>
    <p:sldId id="308" r:id="rId36"/>
    <p:sldId id="297" r:id="rId37"/>
    <p:sldId id="298" r:id="rId38"/>
    <p:sldId id="299" r:id="rId39"/>
    <p:sldId id="300" r:id="rId40"/>
    <p:sldId id="301" r:id="rId41"/>
    <p:sldId id="302" r:id="rId42"/>
    <p:sldId id="288" r:id="rId43"/>
    <p:sldId id="304" r:id="rId44"/>
    <p:sldId id="289" r:id="rId45"/>
    <p:sldId id="29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63107-B308-4F11-B5D7-0046149A0565}" type="datetimeFigureOut">
              <a:rPr lang="cs-CZ" smtClean="0"/>
              <a:t>13.03.2018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DD6DB-5A62-43EE-8900-D3B74DA32E61}" type="slidenum">
              <a:rPr lang="cs-CZ" smtClean="0"/>
              <a:t>‹#›</a:t>
            </a:fld>
            <a:endParaRPr lang="cs-CZ"/>
          </a:p>
        </p:txBody>
      </p:sp>
    </p:spTree>
    <p:extLst>
      <p:ext uri="{BB962C8B-B14F-4D97-AF65-F5344CB8AC3E}">
        <p14:creationId xmlns:p14="http://schemas.microsoft.com/office/powerpoint/2010/main" val="14871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omaci.eurozpravy.cz/politika/199730-dinosauri-vychcipali-prezident-posel-cesi-si-delaji-legraci-z-belobradk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domaci.eurozpravy.cz/politika/199636-psi-neumiraji-psi-chcipnou-belobradek-vyvolal-svym-vtipem-poboureni-prisadil-si-i-kalouse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eocurrents.info/geopolitics/elections/polands-stark-electoral-divide#ixzz59dXoGieJ"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Czech Republic </a:t>
            </a:r>
            <a:r>
              <a:rPr lang="cs-CZ" dirty="0" err="1" smtClean="0"/>
              <a:t>praised</a:t>
            </a:r>
            <a:r>
              <a:rPr lang="cs-CZ" dirty="0" smtClean="0"/>
              <a:t> </a:t>
            </a:r>
            <a:r>
              <a:rPr lang="cs-CZ" dirty="0" err="1" smtClean="0"/>
              <a:t>for</a:t>
            </a:r>
            <a:r>
              <a:rPr lang="cs-CZ" dirty="0" smtClean="0"/>
              <a:t> </a:t>
            </a:r>
            <a:r>
              <a:rPr lang="cs-CZ" dirty="0" err="1" smtClean="0"/>
              <a:t>peaceful</a:t>
            </a:r>
            <a:r>
              <a:rPr lang="cs-CZ" dirty="0" smtClean="0"/>
              <a:t> </a:t>
            </a:r>
            <a:r>
              <a:rPr lang="cs-CZ" dirty="0" err="1" smtClean="0"/>
              <a:t>divorce</a:t>
            </a:r>
            <a:r>
              <a:rPr lang="cs-CZ" dirty="0" smtClean="0"/>
              <a:t> </a:t>
            </a:r>
            <a:r>
              <a:rPr lang="cs-CZ" dirty="0" err="1" smtClean="0"/>
              <a:t>with</a:t>
            </a:r>
            <a:r>
              <a:rPr lang="cs-CZ" dirty="0" smtClean="0"/>
              <a:t> Slovakia</a:t>
            </a:r>
          </a:p>
          <a:p>
            <a:endParaRPr lang="en-US" dirty="0"/>
          </a:p>
        </p:txBody>
      </p:sp>
      <p:sp>
        <p:nvSpPr>
          <p:cNvPr id="4" name="Zástupný symbol pro číslo snímku 3"/>
          <p:cNvSpPr>
            <a:spLocks noGrp="1"/>
          </p:cNvSpPr>
          <p:nvPr>
            <p:ph type="sldNum" sz="quarter" idx="10"/>
          </p:nvPr>
        </p:nvSpPr>
        <p:spPr/>
        <p:txBody>
          <a:bodyPr/>
          <a:lstStyle/>
          <a:p>
            <a:fld id="{5B4495C3-B3ED-4C57-ABD3-AF9ECD23D3AA}" type="slidenum">
              <a:rPr lang="en-US" smtClean="0"/>
              <a:t>3</a:t>
            </a:fld>
            <a:endParaRPr lang="en-US"/>
          </a:p>
        </p:txBody>
      </p:sp>
    </p:spTree>
    <p:extLst>
      <p:ext uri="{BB962C8B-B14F-4D97-AF65-F5344CB8AC3E}">
        <p14:creationId xmlns:p14="http://schemas.microsoft.com/office/powerpoint/2010/main" val="173316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PiS</a:t>
            </a:r>
            <a:r>
              <a:rPr lang="cs-CZ" dirty="0" smtClean="0"/>
              <a:t> </a:t>
            </a:r>
            <a:r>
              <a:rPr lang="cs-CZ" dirty="0" err="1" smtClean="0"/>
              <a:t>Law</a:t>
            </a:r>
            <a:r>
              <a:rPr lang="cs-CZ" dirty="0" smtClean="0"/>
              <a:t> and</a:t>
            </a:r>
            <a:r>
              <a:rPr lang="cs-CZ" baseline="0" dirty="0" smtClean="0"/>
              <a:t> Justice Party</a:t>
            </a:r>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32</a:t>
            </a:fld>
            <a:endParaRPr lang="en-US"/>
          </a:p>
        </p:txBody>
      </p:sp>
    </p:spTree>
    <p:extLst>
      <p:ext uri="{BB962C8B-B14F-4D97-AF65-F5344CB8AC3E}">
        <p14:creationId xmlns:p14="http://schemas.microsoft.com/office/powerpoint/2010/main" val="298834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49A663D-EB0C-4A20-879B-979CB66915A9}" type="slidenum">
              <a:rPr lang="en-GB" smtClean="0"/>
              <a:t>38</a:t>
            </a:fld>
            <a:endParaRPr lang="en-GB"/>
          </a:p>
        </p:txBody>
      </p:sp>
    </p:spTree>
    <p:extLst>
      <p:ext uri="{BB962C8B-B14F-4D97-AF65-F5344CB8AC3E}">
        <p14:creationId xmlns:p14="http://schemas.microsoft.com/office/powerpoint/2010/main" val="212770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49A663D-EB0C-4A20-879B-979CB66915A9}" type="slidenum">
              <a:rPr lang="en-GB" smtClean="0"/>
              <a:t>40</a:t>
            </a:fld>
            <a:endParaRPr lang="en-GB"/>
          </a:p>
        </p:txBody>
      </p:sp>
    </p:spTree>
    <p:extLst>
      <p:ext uri="{BB962C8B-B14F-4D97-AF65-F5344CB8AC3E}">
        <p14:creationId xmlns:p14="http://schemas.microsoft.com/office/powerpoint/2010/main" val="28252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far, in Poland and in Hungary, the guest not only disrupted the party, but dissolved it and launched a new one under his rules. Not only that, the guest started to delimit the party along the ethnic lines, oppose the other supranational parties previously befriended with and brainwash the people with his own ideology hindering the new guests to come and stay labelling them as strange and threatening. The party got polarized, half of it started to believe a new leader, half of it started to oppose the new rules. In the Czech Republic and Slovakia, the party was only disrupted and painful troubles were spelled out but it was enough to polarize the society along the cleavage cosmopolitan vs. communitarian and enlarge already existing gap between the EU older states and the new ones. </a:t>
            </a:r>
            <a:r>
              <a:rPr lang="en-US" sz="1200" kern="1200" dirty="0" smtClean="0">
                <a:solidFill>
                  <a:schemeClr val="tx1"/>
                </a:solidFill>
                <a:effectLst/>
                <a:latin typeface="+mn-lt"/>
                <a:ea typeface="+mn-ea"/>
                <a:cs typeface="+mn-cs"/>
              </a:rPr>
              <a:t>A new specter of national populism spread its claws over Central and Eastern Europe and became a many headed beast that takes different forms and is extremely difficult to fight with. </a:t>
            </a:r>
            <a:r>
              <a:rPr lang="en-GB" sz="1200" kern="1200" dirty="0" smtClean="0">
                <a:solidFill>
                  <a:schemeClr val="tx1"/>
                </a:solidFill>
                <a:effectLst/>
                <a:latin typeface="+mn-lt"/>
                <a:ea typeface="+mn-ea"/>
                <a:cs typeface="+mn-cs"/>
              </a:rPr>
              <a:t>The question remains open whether this is the beginning of an end of the great multi-ethnic supranational party. </a:t>
            </a:r>
            <a:endParaRPr lang="en-US" sz="1200" kern="1200" dirty="0" smtClean="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41</a:t>
            </a:fld>
            <a:endParaRPr lang="en-US"/>
          </a:p>
        </p:txBody>
      </p:sp>
    </p:spTree>
    <p:extLst>
      <p:ext uri="{BB962C8B-B14F-4D97-AF65-F5344CB8AC3E}">
        <p14:creationId xmlns:p14="http://schemas.microsoft.com/office/powerpoint/2010/main" val="418334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A49A663D-EB0C-4A20-879B-979CB66915A9}" type="slidenum">
              <a:rPr lang="en-GB" smtClean="0"/>
              <a:t>42</a:t>
            </a:fld>
            <a:endParaRPr lang="en-GB"/>
          </a:p>
        </p:txBody>
      </p:sp>
    </p:spTree>
    <p:extLst>
      <p:ext uri="{BB962C8B-B14F-4D97-AF65-F5344CB8AC3E}">
        <p14:creationId xmlns:p14="http://schemas.microsoft.com/office/powerpoint/2010/main" val="189659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Shortly after Václav Havel was elected president of Czechoslovakia in 1989, he took up the issue of Czech-German relations and apologized for the </a:t>
            </a:r>
            <a:r>
              <a:rPr lang="en-GB" sz="1200" kern="1200" dirty="0" err="1" smtClean="0">
                <a:solidFill>
                  <a:schemeClr val="tx1"/>
                </a:solidFill>
                <a:effectLst/>
                <a:latin typeface="+mn-lt"/>
                <a:ea typeface="+mn-ea"/>
                <a:cs typeface="+mn-cs"/>
              </a:rPr>
              <a:t>Beneš</a:t>
            </a:r>
            <a:r>
              <a:rPr lang="en-GB" sz="1200" kern="1200" dirty="0" smtClean="0">
                <a:solidFill>
                  <a:schemeClr val="tx1"/>
                </a:solidFill>
                <a:effectLst/>
                <a:latin typeface="+mn-lt"/>
                <a:ea typeface="+mn-ea"/>
                <a:cs typeface="+mn-cs"/>
              </a:rPr>
              <a:t> Decrees and the expulsion of Sudeten Germans. The Czech-German relations has resurfaced as a political issue from time to time ever since, greatly influencing political battles along the way. </a:t>
            </a:r>
            <a:r>
              <a:rPr lang="cs-CZ" dirty="0" smtClean="0"/>
              <a:t>:</a:t>
            </a:r>
            <a:r>
              <a:rPr lang="en-GB" dirty="0" smtClean="0"/>
              <a:t>Almost all of the PRR’s competitors, though</a:t>
            </a:r>
            <a:r>
              <a:rPr lang="cs-CZ" dirty="0" smtClean="0"/>
              <a:t> </a:t>
            </a:r>
            <a:r>
              <a:rPr lang="en-GB" dirty="0" smtClean="0"/>
              <a:t>played the anti-German card.</a:t>
            </a:r>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5B4495C3-B3ED-4C57-ABD3-AF9ECD23D3AA}" type="slidenum">
              <a:rPr lang="en-US" smtClean="0"/>
              <a:t>5</a:t>
            </a:fld>
            <a:endParaRPr lang="en-US"/>
          </a:p>
        </p:txBody>
      </p:sp>
    </p:spTree>
    <p:extLst>
      <p:ext uri="{BB962C8B-B14F-4D97-AF65-F5344CB8AC3E}">
        <p14:creationId xmlns:p14="http://schemas.microsoft.com/office/powerpoint/2010/main" val="425130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effectLst/>
              </a:rPr>
              <a:t>Předseda</a:t>
            </a:r>
            <a:r>
              <a:rPr lang="en-US" dirty="0" smtClean="0">
                <a:effectLst/>
              </a:rPr>
              <a:t> a </a:t>
            </a:r>
            <a:r>
              <a:rPr lang="en-US" dirty="0" err="1" smtClean="0">
                <a:effectLst/>
              </a:rPr>
              <a:t>volební</a:t>
            </a:r>
            <a:r>
              <a:rPr lang="en-US" dirty="0" smtClean="0">
                <a:effectLst/>
              </a:rPr>
              <a:t> </a:t>
            </a:r>
            <a:r>
              <a:rPr lang="en-US" dirty="0" err="1" smtClean="0">
                <a:effectLst/>
              </a:rPr>
              <a:t>lídr</a:t>
            </a:r>
            <a:r>
              <a:rPr lang="en-US" dirty="0" smtClean="0">
                <a:effectLst/>
              </a:rPr>
              <a:t> </a:t>
            </a:r>
            <a:r>
              <a:rPr lang="en-US" dirty="0" err="1" smtClean="0">
                <a:effectLst/>
              </a:rPr>
              <a:t>strany</a:t>
            </a:r>
            <a:r>
              <a:rPr lang="en-US" dirty="0" smtClean="0">
                <a:effectLst/>
              </a:rPr>
              <a:t> KDU-ČSL Pavel </a:t>
            </a:r>
            <a:r>
              <a:rPr lang="en-US" dirty="0" err="1" smtClean="0">
                <a:effectLst/>
              </a:rPr>
              <a:t>Bělobrádek</a:t>
            </a:r>
            <a:r>
              <a:rPr lang="en-US" dirty="0" smtClean="0">
                <a:effectLst/>
              </a:rPr>
              <a:t> se </a:t>
            </a:r>
            <a:r>
              <a:rPr lang="en-US" dirty="0" err="1" smtClean="0">
                <a:effectLst/>
              </a:rPr>
              <a:t>dnes</a:t>
            </a:r>
            <a:r>
              <a:rPr lang="en-US" dirty="0" smtClean="0">
                <a:effectLst/>
              </a:rPr>
              <a:t> </a:t>
            </a:r>
            <a:r>
              <a:rPr lang="en-US" dirty="0" err="1" smtClean="0">
                <a:effectLst/>
              </a:rPr>
              <a:t>na</a:t>
            </a:r>
            <a:r>
              <a:rPr lang="en-US" dirty="0" smtClean="0">
                <a:effectLst/>
              </a:rPr>
              <a:t> </a:t>
            </a:r>
            <a:r>
              <a:rPr lang="en-US" dirty="0" err="1" smtClean="0">
                <a:effectLst/>
              </a:rPr>
              <a:t>sociální</a:t>
            </a:r>
            <a:r>
              <a:rPr lang="en-US" dirty="0" smtClean="0">
                <a:effectLst/>
              </a:rPr>
              <a:t> </a:t>
            </a:r>
            <a:r>
              <a:rPr lang="en-US" dirty="0" err="1" smtClean="0">
                <a:effectLst/>
              </a:rPr>
              <a:t>síti</a:t>
            </a:r>
            <a:r>
              <a:rPr lang="en-US" dirty="0" smtClean="0">
                <a:effectLst/>
              </a:rPr>
              <a:t> Facebook </a:t>
            </a:r>
            <a:r>
              <a:rPr lang="en-US" dirty="0" err="1" smtClean="0">
                <a:effectLst/>
              </a:rPr>
              <a:t>rozjel</a:t>
            </a:r>
            <a:r>
              <a:rPr lang="en-US" dirty="0" smtClean="0">
                <a:effectLst/>
              </a:rPr>
              <a:t>. </a:t>
            </a:r>
            <a:r>
              <a:rPr lang="en-US" dirty="0" err="1" smtClean="0">
                <a:effectLst/>
              </a:rPr>
              <a:t>Žena</a:t>
            </a:r>
            <a:r>
              <a:rPr lang="en-US" dirty="0" smtClean="0">
                <a:effectLst/>
              </a:rPr>
              <a:t> se </a:t>
            </a:r>
            <a:r>
              <a:rPr lang="en-US" dirty="0" err="1" smtClean="0">
                <a:effectLst/>
              </a:rPr>
              <a:t>ve</a:t>
            </a:r>
            <a:r>
              <a:rPr lang="en-US" dirty="0" smtClean="0">
                <a:effectLst/>
              </a:rPr>
              <a:t> </a:t>
            </a:r>
            <a:r>
              <a:rPr lang="en-US" dirty="0" err="1" smtClean="0">
                <a:effectLst/>
              </a:rPr>
              <a:t>smutném</a:t>
            </a:r>
            <a:r>
              <a:rPr lang="en-US" dirty="0" smtClean="0">
                <a:effectLst/>
              </a:rPr>
              <a:t> </a:t>
            </a:r>
            <a:r>
              <a:rPr lang="en-US" dirty="0" err="1" smtClean="0">
                <a:effectLst/>
              </a:rPr>
              <a:t>příspěvku</a:t>
            </a:r>
            <a:r>
              <a:rPr lang="en-US" dirty="0" smtClean="0">
                <a:effectLst/>
              </a:rPr>
              <a:t> </a:t>
            </a:r>
            <a:r>
              <a:rPr lang="en-US" dirty="0" err="1" smtClean="0">
                <a:effectLst/>
              </a:rPr>
              <a:t>loučila</a:t>
            </a:r>
            <a:r>
              <a:rPr lang="en-US" dirty="0" smtClean="0">
                <a:effectLst/>
              </a:rPr>
              <a:t> se </a:t>
            </a:r>
            <a:r>
              <a:rPr lang="en-US" dirty="0" err="1" smtClean="0">
                <a:effectLst/>
              </a:rPr>
              <a:t>svým</a:t>
            </a:r>
            <a:r>
              <a:rPr lang="en-US" dirty="0" smtClean="0">
                <a:effectLst/>
              </a:rPr>
              <a:t> </a:t>
            </a:r>
            <a:r>
              <a:rPr lang="en-US" dirty="0" err="1" smtClean="0">
                <a:effectLst/>
              </a:rPr>
              <a:t>psem</a:t>
            </a:r>
            <a:r>
              <a:rPr lang="en-US" dirty="0" smtClean="0">
                <a:effectLst/>
              </a:rPr>
              <a:t> a </a:t>
            </a:r>
            <a:r>
              <a:rPr lang="en-US" dirty="0" err="1" smtClean="0">
                <a:effectLst/>
              </a:rPr>
              <a:t>mimo</a:t>
            </a:r>
            <a:r>
              <a:rPr lang="en-US" dirty="0" smtClean="0">
                <a:effectLst/>
              </a:rPr>
              <a:t> </a:t>
            </a:r>
            <a:r>
              <a:rPr lang="en-US" dirty="0" err="1" smtClean="0">
                <a:effectLst/>
              </a:rPr>
              <a:t>jiné</a:t>
            </a:r>
            <a:r>
              <a:rPr lang="en-US" dirty="0" smtClean="0">
                <a:effectLst/>
              </a:rPr>
              <a:t> pro </a:t>
            </a:r>
            <a:r>
              <a:rPr lang="en-US" dirty="0" err="1" smtClean="0">
                <a:effectLst/>
              </a:rPr>
              <a:t>jeho</a:t>
            </a:r>
            <a:r>
              <a:rPr lang="en-US" dirty="0" smtClean="0">
                <a:effectLst/>
              </a:rPr>
              <a:t> </a:t>
            </a:r>
            <a:r>
              <a:rPr lang="en-US" dirty="0" err="1" smtClean="0">
                <a:effectLst/>
              </a:rPr>
              <a:t>odchod</a:t>
            </a:r>
            <a:r>
              <a:rPr lang="en-US" dirty="0" smtClean="0">
                <a:effectLst/>
              </a:rPr>
              <a:t> </a:t>
            </a:r>
            <a:r>
              <a:rPr lang="en-US" dirty="0" err="1" smtClean="0">
                <a:effectLst/>
              </a:rPr>
              <a:t>použila</a:t>
            </a:r>
            <a:r>
              <a:rPr lang="en-US" dirty="0" smtClean="0">
                <a:effectLst/>
              </a:rPr>
              <a:t> </a:t>
            </a:r>
            <a:r>
              <a:rPr lang="en-US" dirty="0" err="1" smtClean="0">
                <a:effectLst/>
              </a:rPr>
              <a:t>slovo</a:t>
            </a:r>
            <a:r>
              <a:rPr lang="en-US" dirty="0" smtClean="0">
                <a:effectLst/>
              </a:rPr>
              <a:t> </a:t>
            </a:r>
            <a:r>
              <a:rPr lang="en-US" dirty="0" err="1" smtClean="0">
                <a:effectLst/>
              </a:rPr>
              <a:t>zemřel</a:t>
            </a:r>
            <a:r>
              <a:rPr lang="en-US" dirty="0" smtClean="0">
                <a:effectLst/>
              </a:rPr>
              <a:t>. Toho </a:t>
            </a:r>
            <a:r>
              <a:rPr lang="en-US" dirty="0" err="1" smtClean="0">
                <a:effectLst/>
              </a:rPr>
              <a:t>si</a:t>
            </a:r>
            <a:r>
              <a:rPr lang="en-US" dirty="0" smtClean="0">
                <a:effectLst/>
              </a:rPr>
              <a:t> </a:t>
            </a:r>
            <a:r>
              <a:rPr lang="en-US" dirty="0" err="1" smtClean="0">
                <a:effectLst/>
              </a:rPr>
              <a:t>povšiml</a:t>
            </a:r>
            <a:r>
              <a:rPr lang="en-US" dirty="0" smtClean="0">
                <a:effectLst/>
              </a:rPr>
              <a:t> </a:t>
            </a:r>
            <a:r>
              <a:rPr lang="en-US" dirty="0" err="1" smtClean="0">
                <a:effectLst/>
              </a:rPr>
              <a:t>Bělobrádek</a:t>
            </a:r>
            <a:r>
              <a:rPr lang="en-US" dirty="0" smtClean="0">
                <a:effectLst/>
              </a:rPr>
              <a:t>, a </a:t>
            </a:r>
            <a:r>
              <a:rPr lang="en-US" dirty="0" err="1" smtClean="0">
                <a:effectLst/>
              </a:rPr>
              <a:t>jal</a:t>
            </a:r>
            <a:r>
              <a:rPr lang="en-US" dirty="0" smtClean="0">
                <a:effectLst/>
              </a:rPr>
              <a:t> se </a:t>
            </a:r>
            <a:r>
              <a:rPr lang="en-US" dirty="0" err="1" smtClean="0">
                <a:effectLst/>
              </a:rPr>
              <a:t>ženě</a:t>
            </a:r>
            <a:r>
              <a:rPr lang="en-US" dirty="0" smtClean="0">
                <a:effectLst/>
              </a:rPr>
              <a:t> </a:t>
            </a:r>
            <a:r>
              <a:rPr lang="en-US" dirty="0" err="1" smtClean="0">
                <a:effectLst/>
              </a:rPr>
              <a:t>ihned</a:t>
            </a:r>
            <a:r>
              <a:rPr lang="en-US" dirty="0" smtClean="0">
                <a:effectLst/>
              </a:rPr>
              <a:t> </a:t>
            </a:r>
            <a:r>
              <a:rPr lang="en-US" dirty="0" err="1" smtClean="0">
                <a:effectLst/>
              </a:rPr>
              <a:t>vysvětlovat</a:t>
            </a:r>
            <a:r>
              <a:rPr lang="en-US" dirty="0" smtClean="0">
                <a:effectLst/>
              </a:rPr>
              <a:t>, </a:t>
            </a:r>
            <a:r>
              <a:rPr lang="en-US" dirty="0" err="1" smtClean="0">
                <a:effectLst/>
              </a:rPr>
              <a:t>že</a:t>
            </a:r>
            <a:r>
              <a:rPr lang="en-US" dirty="0" smtClean="0">
                <a:effectLst/>
              </a:rPr>
              <a:t> </a:t>
            </a:r>
            <a:r>
              <a:rPr lang="en-US" dirty="0" err="1" smtClean="0">
                <a:effectLst/>
              </a:rPr>
              <a:t>zvířata</a:t>
            </a:r>
            <a:r>
              <a:rPr lang="en-US" dirty="0" smtClean="0">
                <a:effectLst/>
              </a:rPr>
              <a:t> </a:t>
            </a:r>
            <a:r>
              <a:rPr lang="en-US" dirty="0" err="1" smtClean="0">
                <a:effectLst/>
              </a:rPr>
              <a:t>neumírají</a:t>
            </a:r>
            <a:r>
              <a:rPr lang="en-US" dirty="0" smtClean="0">
                <a:effectLst/>
              </a:rPr>
              <a:t>. </a:t>
            </a:r>
            <a:r>
              <a:rPr lang="en-US" dirty="0" err="1" smtClean="0">
                <a:effectLst/>
              </a:rPr>
              <a:t>Zvíře</a:t>
            </a:r>
            <a:r>
              <a:rPr lang="en-US" dirty="0" smtClean="0">
                <a:effectLst/>
              </a:rPr>
              <a:t> </a:t>
            </a:r>
            <a:r>
              <a:rPr lang="en-US" dirty="0" err="1" smtClean="0">
                <a:effectLst/>
              </a:rPr>
              <a:t>podle</a:t>
            </a:r>
            <a:r>
              <a:rPr lang="en-US" dirty="0" smtClean="0">
                <a:effectLst/>
              </a:rPr>
              <a:t> </a:t>
            </a:r>
            <a:r>
              <a:rPr lang="en-US" dirty="0" err="1" smtClean="0">
                <a:effectLst/>
              </a:rPr>
              <a:t>něj</a:t>
            </a:r>
            <a:r>
              <a:rPr lang="en-US" dirty="0" smtClean="0">
                <a:effectLst/>
              </a:rPr>
              <a:t> </a:t>
            </a:r>
            <a:r>
              <a:rPr lang="en-US" dirty="0" err="1" smtClean="0">
                <a:effectLst/>
              </a:rPr>
              <a:t>může</a:t>
            </a:r>
            <a:r>
              <a:rPr lang="en-US" dirty="0" smtClean="0">
                <a:effectLst/>
              </a:rPr>
              <a:t> </a:t>
            </a:r>
            <a:r>
              <a:rPr lang="en-US" dirty="0" err="1" smtClean="0">
                <a:effectLst/>
              </a:rPr>
              <a:t>jen</a:t>
            </a:r>
            <a:r>
              <a:rPr lang="en-US" dirty="0" smtClean="0">
                <a:effectLst/>
              </a:rPr>
              <a:t> "</a:t>
            </a:r>
            <a:r>
              <a:rPr lang="en-US" dirty="0" err="1" smtClean="0">
                <a:effectLst/>
              </a:rPr>
              <a:t>chcípnout</a:t>
            </a:r>
            <a:r>
              <a:rPr lang="en-US" dirty="0" smtClean="0">
                <a:effectLst/>
              </a:rPr>
              <a:t>, </a:t>
            </a:r>
            <a:r>
              <a:rPr lang="en-US" dirty="0" err="1" smtClean="0">
                <a:effectLst/>
              </a:rPr>
              <a:t>uhynout</a:t>
            </a:r>
            <a:r>
              <a:rPr lang="en-US" dirty="0" smtClean="0">
                <a:effectLst/>
              </a:rPr>
              <a:t>, </a:t>
            </a:r>
            <a:r>
              <a:rPr lang="en-US" dirty="0" err="1" smtClean="0">
                <a:effectLst/>
              </a:rPr>
              <a:t>pojít</a:t>
            </a:r>
            <a:r>
              <a:rPr lang="en-US" dirty="0" smtClean="0">
                <a:effectLst/>
              </a:rPr>
              <a:t>, </a:t>
            </a:r>
            <a:r>
              <a:rPr lang="en-US" dirty="0" err="1" smtClean="0">
                <a:effectLst/>
              </a:rPr>
              <a:t>padnout</a:t>
            </a:r>
            <a:r>
              <a:rPr lang="en-US" dirty="0" smtClean="0">
                <a:effectLst/>
              </a:rPr>
              <a:t> </a:t>
            </a:r>
            <a:r>
              <a:rPr lang="en-US" dirty="0" err="1" smtClean="0">
                <a:effectLst/>
              </a:rPr>
              <a:t>nebo</a:t>
            </a:r>
            <a:r>
              <a:rPr lang="en-US" dirty="0" smtClean="0">
                <a:effectLst/>
              </a:rPr>
              <a:t> </a:t>
            </a:r>
            <a:r>
              <a:rPr lang="en-US" dirty="0" err="1" smtClean="0">
                <a:effectLst/>
              </a:rPr>
              <a:t>zhasnout</a:t>
            </a:r>
            <a:r>
              <a:rPr lang="en-US" dirty="0" smtClean="0">
                <a:effectLst/>
              </a:rPr>
              <a:t>". </a:t>
            </a:r>
            <a:r>
              <a:rPr lang="en-US" b="1" dirty="0" err="1" smtClean="0">
                <a:effectLst/>
                <a:hlinkClick r:id="rId3"/>
              </a:rPr>
              <a:t>Dinosauři</a:t>
            </a:r>
            <a:r>
              <a:rPr lang="en-US" b="1" dirty="0" smtClean="0">
                <a:effectLst/>
                <a:hlinkClick r:id="rId3"/>
              </a:rPr>
              <a:t> </a:t>
            </a:r>
            <a:r>
              <a:rPr lang="en-US" b="1" dirty="0" err="1" smtClean="0">
                <a:effectLst/>
                <a:hlinkClick r:id="rId3"/>
              </a:rPr>
              <a:t>vychcípali</a:t>
            </a:r>
            <a:r>
              <a:rPr lang="en-US" b="1" dirty="0" smtClean="0">
                <a:effectLst/>
                <a:hlinkClick r:id="rId3"/>
              </a:rPr>
              <a:t>, </a:t>
            </a:r>
            <a:r>
              <a:rPr lang="en-US" b="1" dirty="0" err="1" smtClean="0">
                <a:effectLst/>
                <a:hlinkClick r:id="rId3"/>
              </a:rPr>
              <a:t>prezident</a:t>
            </a:r>
            <a:r>
              <a:rPr lang="en-US" b="1" dirty="0" smtClean="0">
                <a:effectLst/>
                <a:hlinkClick r:id="rId3"/>
              </a:rPr>
              <a:t> </a:t>
            </a:r>
            <a:r>
              <a:rPr lang="en-US" b="1" dirty="0" err="1" smtClean="0">
                <a:effectLst/>
                <a:hlinkClick r:id="rId3"/>
              </a:rPr>
              <a:t>pošel</a:t>
            </a:r>
            <a:r>
              <a:rPr lang="en-US" b="1" dirty="0" smtClean="0">
                <a:effectLst/>
                <a:hlinkClick r:id="rId3"/>
              </a:rPr>
              <a:t>. </a:t>
            </a:r>
            <a:r>
              <a:rPr lang="en-US" b="1" dirty="0" err="1" smtClean="0">
                <a:effectLst/>
                <a:hlinkClick r:id="rId3"/>
              </a:rPr>
              <a:t>Češi</a:t>
            </a:r>
            <a:r>
              <a:rPr lang="en-US" b="1" dirty="0" smtClean="0">
                <a:effectLst/>
                <a:hlinkClick r:id="rId3"/>
              </a:rPr>
              <a:t> </a:t>
            </a:r>
            <a:r>
              <a:rPr lang="en-US" b="1" dirty="0" err="1" smtClean="0">
                <a:effectLst/>
                <a:hlinkClick r:id="rId3"/>
              </a:rPr>
              <a:t>si</a:t>
            </a:r>
            <a:r>
              <a:rPr lang="en-US" b="1" dirty="0" smtClean="0">
                <a:effectLst/>
                <a:hlinkClick r:id="rId3"/>
              </a:rPr>
              <a:t> </a:t>
            </a:r>
            <a:r>
              <a:rPr lang="en-US" b="1" dirty="0" err="1" smtClean="0">
                <a:effectLst/>
                <a:hlinkClick r:id="rId3"/>
              </a:rPr>
              <a:t>dělají</a:t>
            </a:r>
            <a:r>
              <a:rPr lang="en-US" b="1" dirty="0" smtClean="0">
                <a:effectLst/>
                <a:hlinkClick r:id="rId3"/>
              </a:rPr>
              <a:t> </a:t>
            </a:r>
            <a:r>
              <a:rPr lang="en-US" b="1" dirty="0" err="1" smtClean="0">
                <a:effectLst/>
                <a:hlinkClick r:id="rId3"/>
              </a:rPr>
              <a:t>legraci</a:t>
            </a:r>
            <a:r>
              <a:rPr lang="en-US" b="1" dirty="0" smtClean="0">
                <a:effectLst/>
                <a:hlinkClick r:id="rId3"/>
              </a:rPr>
              <a:t> z </a:t>
            </a:r>
            <a:r>
              <a:rPr lang="en-US" b="1" dirty="0" err="1" smtClean="0">
                <a:effectLst/>
                <a:hlinkClick r:id="rId3"/>
              </a:rPr>
              <a:t>Bělobrádka</a:t>
            </a:r>
            <a:r>
              <a:rPr lang="cs-CZ" b="1" dirty="0" smtClean="0">
                <a:effectLst/>
              </a:rPr>
              <a:t> </a:t>
            </a:r>
            <a:r>
              <a:rPr lang="en-US" dirty="0" err="1" smtClean="0">
                <a:effectLst/>
              </a:rPr>
              <a:t>Podle</a:t>
            </a:r>
            <a:r>
              <a:rPr lang="en-US" dirty="0" smtClean="0">
                <a:effectLst/>
              </a:rPr>
              <a:t> </a:t>
            </a:r>
            <a:r>
              <a:rPr lang="en-US" dirty="0" err="1" smtClean="0">
                <a:effectLst/>
              </a:rPr>
              <a:t>Bělobrádka</a:t>
            </a:r>
            <a:r>
              <a:rPr lang="en-US" dirty="0" smtClean="0">
                <a:effectLst/>
              </a:rPr>
              <a:t> je </a:t>
            </a:r>
            <a:r>
              <a:rPr lang="en-US" dirty="0" err="1" smtClean="0">
                <a:effectLst/>
              </a:rPr>
              <a:t>používání</a:t>
            </a:r>
            <a:r>
              <a:rPr lang="en-US" dirty="0" smtClean="0">
                <a:effectLst/>
              </a:rPr>
              <a:t> </a:t>
            </a:r>
            <a:r>
              <a:rPr lang="en-US" dirty="0" err="1" smtClean="0">
                <a:effectLst/>
              </a:rPr>
              <a:t>lidských</a:t>
            </a:r>
            <a:r>
              <a:rPr lang="en-US" dirty="0" smtClean="0">
                <a:effectLst/>
              </a:rPr>
              <a:t> </a:t>
            </a:r>
            <a:r>
              <a:rPr lang="en-US" dirty="0" err="1" smtClean="0">
                <a:effectLst/>
              </a:rPr>
              <a:t>výrazů</a:t>
            </a:r>
            <a:r>
              <a:rPr lang="en-US" dirty="0" smtClean="0">
                <a:effectLst/>
              </a:rPr>
              <a:t> pro </a:t>
            </a:r>
            <a:r>
              <a:rPr lang="en-US" dirty="0" err="1" smtClean="0">
                <a:effectLst/>
              </a:rPr>
              <a:t>zvířata</a:t>
            </a:r>
            <a:r>
              <a:rPr lang="en-US" dirty="0" smtClean="0">
                <a:effectLst/>
              </a:rPr>
              <a:t> </a:t>
            </a:r>
            <a:r>
              <a:rPr lang="en-US" dirty="0" err="1" smtClean="0">
                <a:effectLst/>
              </a:rPr>
              <a:t>levicová</a:t>
            </a:r>
            <a:r>
              <a:rPr lang="en-US" dirty="0" smtClean="0">
                <a:effectLst/>
              </a:rPr>
              <a:t> </a:t>
            </a:r>
            <a:r>
              <a:rPr lang="en-US" dirty="0" err="1" smtClean="0">
                <a:effectLst/>
              </a:rPr>
              <a:t>věc</a:t>
            </a:r>
            <a:r>
              <a:rPr lang="en-US" dirty="0" smtClean="0">
                <a:effectLst/>
              </a:rPr>
              <a:t>, </a:t>
            </a:r>
            <a:r>
              <a:rPr lang="en-US" dirty="0" err="1" smtClean="0">
                <a:effectLst/>
              </a:rPr>
              <a:t>která</a:t>
            </a:r>
            <a:r>
              <a:rPr lang="en-US" dirty="0" smtClean="0">
                <a:effectLst/>
              </a:rPr>
              <a:t> se </a:t>
            </a:r>
            <a:r>
              <a:rPr lang="en-US" dirty="0" err="1" smtClean="0">
                <a:effectLst/>
              </a:rPr>
              <a:t>hodí</a:t>
            </a:r>
            <a:r>
              <a:rPr lang="en-US" dirty="0" smtClean="0">
                <a:effectLst/>
              </a:rPr>
              <a:t> k </a:t>
            </a:r>
            <a:r>
              <a:rPr lang="en-US" dirty="0" err="1" smtClean="0">
                <a:effectLst/>
              </a:rPr>
              <a:t>městské</a:t>
            </a:r>
            <a:r>
              <a:rPr lang="en-US" dirty="0" smtClean="0">
                <a:effectLst/>
              </a:rPr>
              <a:t> </a:t>
            </a:r>
            <a:r>
              <a:rPr lang="en-US" dirty="0" err="1" smtClean="0">
                <a:effectLst/>
              </a:rPr>
              <a:t>eko</a:t>
            </a:r>
            <a:r>
              <a:rPr lang="en-US" dirty="0" smtClean="0">
                <a:effectLst/>
              </a:rPr>
              <a:t>-</a:t>
            </a:r>
            <a:r>
              <a:rPr lang="en-US" dirty="0" err="1" smtClean="0">
                <a:effectLst/>
              </a:rPr>
              <a:t>etno</a:t>
            </a:r>
            <a:r>
              <a:rPr lang="en-US" dirty="0" smtClean="0">
                <a:effectLst/>
              </a:rPr>
              <a:t>-bio </a:t>
            </a:r>
            <a:r>
              <a:rPr lang="en-US" dirty="0" err="1" smtClean="0">
                <a:effectLst/>
              </a:rPr>
              <a:t>vychrtlině</a:t>
            </a:r>
            <a:r>
              <a:rPr lang="en-US" dirty="0" smtClean="0">
                <a:effectLst/>
              </a:rPr>
              <a:t>. </a:t>
            </a:r>
          </a:p>
          <a:p>
            <a:r>
              <a:rPr lang="en-US" dirty="0" smtClean="0">
                <a:effectLst/>
              </a:rPr>
              <a:t/>
            </a:r>
            <a:br>
              <a:rPr lang="en-US" dirty="0" smtClean="0">
                <a:effectLst/>
              </a:rPr>
            </a:br>
            <a:r>
              <a:rPr lang="en-US" dirty="0" smtClean="0">
                <a:effectLst/>
                <a:hlinkClick r:id="rId4"/>
              </a:rPr>
              <a:t>/</a:t>
            </a:r>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13</a:t>
            </a:fld>
            <a:endParaRPr lang="en-US"/>
          </a:p>
        </p:txBody>
      </p:sp>
    </p:spTree>
    <p:extLst>
      <p:ext uri="{BB962C8B-B14F-4D97-AF65-F5344CB8AC3E}">
        <p14:creationId xmlns:p14="http://schemas.microsoft.com/office/powerpoint/2010/main" val="384764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5B4495C3-B3ED-4C57-ABD3-AF9ECD23D3AA}" type="slidenum">
              <a:rPr lang="en-US" smtClean="0"/>
              <a:t>18</a:t>
            </a:fld>
            <a:endParaRPr lang="en-US"/>
          </a:p>
        </p:txBody>
      </p:sp>
    </p:spTree>
    <p:extLst>
      <p:ext uri="{BB962C8B-B14F-4D97-AF65-F5344CB8AC3E}">
        <p14:creationId xmlns:p14="http://schemas.microsoft.com/office/powerpoint/2010/main" val="193120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Shortly after Václav Havel was elected president of Czechoslovakia in 1989, he took up the issue of Czech-German relations and apologized for the </a:t>
            </a:r>
            <a:r>
              <a:rPr lang="en-GB" sz="1200" kern="1200" dirty="0" err="1" smtClean="0">
                <a:solidFill>
                  <a:schemeClr val="tx1"/>
                </a:solidFill>
                <a:effectLst/>
                <a:latin typeface="+mn-lt"/>
                <a:ea typeface="+mn-ea"/>
                <a:cs typeface="+mn-cs"/>
              </a:rPr>
              <a:t>Beneš</a:t>
            </a:r>
            <a:r>
              <a:rPr lang="en-GB" sz="1200" kern="1200" dirty="0" smtClean="0">
                <a:solidFill>
                  <a:schemeClr val="tx1"/>
                </a:solidFill>
                <a:effectLst/>
                <a:latin typeface="+mn-lt"/>
                <a:ea typeface="+mn-ea"/>
                <a:cs typeface="+mn-cs"/>
              </a:rPr>
              <a:t> Decrees and the expulsion of Sudeten Germans. The Czech-German relations has resurfaced as a political issue from time to time ever since, greatly influencing political battles along the way. </a:t>
            </a:r>
            <a:r>
              <a:rPr lang="cs-CZ" dirty="0" smtClean="0"/>
              <a:t>:</a:t>
            </a:r>
            <a:r>
              <a:rPr lang="en-GB" dirty="0" smtClean="0"/>
              <a:t>Almost all of the PRR’s competitors, though</a:t>
            </a:r>
            <a:r>
              <a:rPr lang="cs-CZ" dirty="0" smtClean="0"/>
              <a:t> </a:t>
            </a:r>
            <a:r>
              <a:rPr lang="en-GB" dirty="0" smtClean="0"/>
              <a:t>played the anti-German card.</a:t>
            </a:r>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23</a:t>
            </a:fld>
            <a:endParaRPr lang="en-US"/>
          </a:p>
        </p:txBody>
      </p:sp>
    </p:spTree>
    <p:extLst>
      <p:ext uri="{BB962C8B-B14F-4D97-AF65-F5344CB8AC3E}">
        <p14:creationId xmlns:p14="http://schemas.microsoft.com/office/powerpoint/2010/main" val="222995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25</a:t>
            </a:fld>
            <a:endParaRPr lang="en-US"/>
          </a:p>
        </p:txBody>
      </p:sp>
    </p:spTree>
    <p:extLst>
      <p:ext uri="{BB962C8B-B14F-4D97-AF65-F5344CB8AC3E}">
        <p14:creationId xmlns:p14="http://schemas.microsoft.com/office/powerpoint/2010/main" val="2354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Klaus</a:t>
            </a:r>
            <a:r>
              <a:rPr lang="cs-CZ" b="1" baseline="0" dirty="0" smtClean="0"/>
              <a:t> : </a:t>
            </a:r>
            <a:r>
              <a:rPr lang="cs-CZ" b="1" dirty="0" err="1" smtClean="0"/>
              <a:t>Elitism</a:t>
            </a:r>
            <a:r>
              <a:rPr lang="cs-CZ" b="1" dirty="0" smtClean="0"/>
              <a:t>,  </a:t>
            </a:r>
            <a:r>
              <a:rPr lang="cs-CZ" b="1" dirty="0" err="1" smtClean="0"/>
              <a:t>the</a:t>
            </a:r>
            <a:r>
              <a:rPr lang="cs-CZ" b="1" dirty="0" smtClean="0"/>
              <a:t> country to </a:t>
            </a:r>
            <a:r>
              <a:rPr lang="cs-CZ" b="1" dirty="0" err="1" smtClean="0"/>
              <a:t>the</a:t>
            </a:r>
            <a:r>
              <a:rPr lang="cs-CZ" b="1" dirty="0" smtClean="0"/>
              <a:t> EU, Open </a:t>
            </a:r>
            <a:r>
              <a:rPr lang="cs-CZ" b="1" dirty="0" err="1" smtClean="0"/>
              <a:t>nationalism</a:t>
            </a:r>
            <a:r>
              <a:rPr lang="cs-CZ" b="1" dirty="0" smtClean="0"/>
              <a:t>, </a:t>
            </a:r>
            <a:r>
              <a:rPr lang="cs-CZ" b="1" dirty="0" err="1" smtClean="0"/>
              <a:t>xenophobia</a:t>
            </a:r>
            <a:r>
              <a:rPr lang="cs-CZ" b="1" dirty="0" smtClean="0"/>
              <a:t>, anti-EU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Tomáš </a:t>
            </a:r>
            <a:r>
              <a:rPr lang="en-GB" dirty="0" err="1" smtClean="0"/>
              <a:t>Ortel</a:t>
            </a:r>
            <a:r>
              <a:rPr lang="cs-CZ" dirty="0" smtClean="0"/>
              <a:t>, </a:t>
            </a:r>
            <a:r>
              <a:rPr lang="en-GB" dirty="0" err="1" smtClean="0"/>
              <a:t>Vilém</a:t>
            </a:r>
            <a:r>
              <a:rPr lang="en-GB" dirty="0" smtClean="0"/>
              <a:t> </a:t>
            </a:r>
            <a:r>
              <a:rPr lang="en-GB" dirty="0" err="1" smtClean="0"/>
              <a:t>Čok</a:t>
            </a:r>
            <a:r>
              <a:rPr lang="en-GB" dirty="0" smtClean="0"/>
              <a:t>, but also of more ephemeral performers like </a:t>
            </a:r>
            <a:r>
              <a:rPr lang="en-GB" dirty="0" err="1" smtClean="0"/>
              <a:t>Olivie</a:t>
            </a:r>
            <a:r>
              <a:rPr lang="en-GB" dirty="0" smtClean="0"/>
              <a:t> </a:t>
            </a:r>
            <a:r>
              <a:rPr lang="en-GB" dirty="0" err="1" smtClean="0"/>
              <a:t>Žižková</a:t>
            </a:r>
            <a:r>
              <a:rPr lang="en-GB" dirty="0" smtClean="0"/>
              <a:t>, Dominika </a:t>
            </a:r>
            <a:r>
              <a:rPr lang="en-GB" dirty="0" err="1" smtClean="0"/>
              <a:t>Myslivcová</a:t>
            </a:r>
            <a:r>
              <a:rPr lang="en-GB" dirty="0" smtClean="0"/>
              <a:t>, and many others. The last-noted became popular online as a blogger and then stood as a candidate in the 2016 regional elections for Dawn</a:t>
            </a:r>
            <a:endParaRPr lang="en-GB" b="1" dirty="0" smtClean="0"/>
          </a:p>
          <a:p>
            <a:endParaRPr lang="en-US" dirty="0"/>
          </a:p>
        </p:txBody>
      </p:sp>
      <p:sp>
        <p:nvSpPr>
          <p:cNvPr id="4" name="Zástupný symbol pro číslo snímku 3"/>
          <p:cNvSpPr>
            <a:spLocks noGrp="1"/>
          </p:cNvSpPr>
          <p:nvPr>
            <p:ph type="sldNum" sz="quarter" idx="10"/>
          </p:nvPr>
        </p:nvSpPr>
        <p:spPr/>
        <p:txBody>
          <a:bodyPr/>
          <a:lstStyle/>
          <a:p>
            <a:fld id="{95FDFC65-34A3-4841-B4F9-3CF153D52F36}" type="slidenum">
              <a:rPr lang="en-US" smtClean="0"/>
              <a:t>26</a:t>
            </a:fld>
            <a:endParaRPr lang="en-US"/>
          </a:p>
        </p:txBody>
      </p:sp>
    </p:spTree>
    <p:extLst>
      <p:ext uri="{BB962C8B-B14F-4D97-AF65-F5344CB8AC3E}">
        <p14:creationId xmlns:p14="http://schemas.microsoft.com/office/powerpoint/2010/main" val="217457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Ortel: </a:t>
            </a:r>
            <a:r>
              <a:rPr lang="cs-CZ" dirty="0" err="1" smtClean="0"/>
              <a:t>They</a:t>
            </a:r>
            <a:r>
              <a:rPr lang="cs-CZ" dirty="0" smtClean="0"/>
              <a:t> </a:t>
            </a:r>
            <a:r>
              <a:rPr lang="cs-CZ" dirty="0" err="1" smtClean="0"/>
              <a:t>will</a:t>
            </a:r>
            <a:r>
              <a:rPr lang="cs-CZ" dirty="0" smtClean="0"/>
              <a:t> </a:t>
            </a:r>
            <a:r>
              <a:rPr lang="cs-CZ" dirty="0" err="1" smtClean="0"/>
              <a:t>cut</a:t>
            </a:r>
            <a:r>
              <a:rPr lang="cs-CZ" dirty="0" smtClean="0"/>
              <a:t> </a:t>
            </a:r>
            <a:r>
              <a:rPr lang="cs-CZ" dirty="0" err="1" smtClean="0"/>
              <a:t>your</a:t>
            </a:r>
            <a:r>
              <a:rPr lang="cs-CZ" dirty="0" smtClean="0"/>
              <a:t> </a:t>
            </a:r>
            <a:r>
              <a:rPr lang="cs-CZ" dirty="0" err="1" smtClean="0"/>
              <a:t>head</a:t>
            </a:r>
            <a:r>
              <a:rPr lang="cs-CZ" dirty="0" smtClean="0"/>
              <a:t> just cause </a:t>
            </a:r>
            <a:r>
              <a:rPr lang="cs-CZ" dirty="0" err="1" smtClean="0"/>
              <a:t>Allah</a:t>
            </a:r>
            <a:endParaRPr lang="cs-CZ" dirty="0" smtClean="0"/>
          </a:p>
          <a:p>
            <a:r>
              <a:rPr lang="en-US" dirty="0" err="1" smtClean="0"/>
              <a:t>Yngland</a:t>
            </a:r>
            <a:r>
              <a:rPr lang="en-US" dirty="0" smtClean="0"/>
              <a:t> </a:t>
            </a:r>
            <a:r>
              <a:rPr lang="en-US" dirty="0" err="1" smtClean="0"/>
              <a:t>Hrušková</a:t>
            </a:r>
            <a:r>
              <a:rPr lang="en-US" dirty="0" smtClean="0"/>
              <a:t> je </a:t>
            </a:r>
            <a:r>
              <a:rPr lang="en-US" dirty="0" err="1" smtClean="0"/>
              <a:t>velkou</a:t>
            </a:r>
            <a:r>
              <a:rPr lang="en-US" dirty="0" smtClean="0"/>
              <a:t> </a:t>
            </a:r>
            <a:r>
              <a:rPr lang="en-US" dirty="0" err="1" smtClean="0"/>
              <a:t>euroskeptičkou</a:t>
            </a:r>
            <a:r>
              <a:rPr lang="en-US" dirty="0" smtClean="0"/>
              <a:t>. Do </a:t>
            </a:r>
            <a:r>
              <a:rPr lang="en-US" dirty="0" err="1" smtClean="0"/>
              <a:t>České</a:t>
            </a:r>
            <a:r>
              <a:rPr lang="en-US" dirty="0" smtClean="0"/>
              <a:t> </a:t>
            </a:r>
            <a:r>
              <a:rPr lang="en-US" dirty="0" err="1" smtClean="0"/>
              <a:t>republiky</a:t>
            </a:r>
            <a:r>
              <a:rPr lang="en-US" dirty="0" smtClean="0"/>
              <a:t> se </a:t>
            </a:r>
            <a:r>
              <a:rPr lang="en-US" dirty="0" err="1" smtClean="0"/>
              <a:t>vrátila</a:t>
            </a:r>
            <a:r>
              <a:rPr lang="en-US" dirty="0" smtClean="0"/>
              <a:t> v </a:t>
            </a:r>
            <a:r>
              <a:rPr lang="en-US" dirty="0" err="1" smtClean="0"/>
              <a:t>roce</a:t>
            </a:r>
            <a:r>
              <a:rPr lang="en-US" dirty="0" smtClean="0"/>
              <a:t> 2013 </a:t>
            </a:r>
            <a:r>
              <a:rPr lang="en-US" dirty="0" err="1" smtClean="0"/>
              <a:t>jednak</a:t>
            </a:r>
            <a:r>
              <a:rPr lang="en-US" dirty="0" smtClean="0"/>
              <a:t> proto, </a:t>
            </a:r>
            <a:r>
              <a:rPr lang="en-US" dirty="0" err="1" smtClean="0"/>
              <a:t>že</a:t>
            </a:r>
            <a:r>
              <a:rPr lang="en-US" dirty="0" smtClean="0"/>
              <a:t> se </a:t>
            </a:r>
            <a:r>
              <a:rPr lang="en-US" dirty="0" err="1" smtClean="0"/>
              <a:t>jí</a:t>
            </a:r>
            <a:r>
              <a:rPr lang="en-US" dirty="0" smtClean="0"/>
              <a:t> </a:t>
            </a:r>
            <a:r>
              <a:rPr lang="en-US" dirty="0" err="1" smtClean="0"/>
              <a:t>podle</a:t>
            </a:r>
            <a:r>
              <a:rPr lang="en-US" dirty="0" smtClean="0"/>
              <a:t> </a:t>
            </a:r>
            <a:r>
              <a:rPr lang="en-US" dirty="0" err="1" smtClean="0"/>
              <a:t>vlastních</a:t>
            </a:r>
            <a:r>
              <a:rPr lang="en-US" dirty="0" smtClean="0"/>
              <a:t> </a:t>
            </a:r>
            <a:r>
              <a:rPr lang="en-US" dirty="0" err="1" smtClean="0"/>
              <a:t>slov</a:t>
            </a:r>
            <a:r>
              <a:rPr lang="en-US" dirty="0" smtClean="0"/>
              <a:t> </a:t>
            </a:r>
            <a:r>
              <a:rPr lang="en-US" dirty="0" err="1" smtClean="0"/>
              <a:t>začalo</a:t>
            </a:r>
            <a:r>
              <a:rPr lang="en-US" dirty="0" smtClean="0"/>
              <a:t> </a:t>
            </a:r>
            <a:r>
              <a:rPr lang="en-US" dirty="0" err="1" smtClean="0"/>
              <a:t>stýskat</a:t>
            </a:r>
            <a:r>
              <a:rPr lang="en-US" dirty="0" smtClean="0"/>
              <a:t> </a:t>
            </a:r>
            <a:r>
              <a:rPr lang="en-US" dirty="0" err="1" smtClean="0"/>
              <a:t>po</a:t>
            </a:r>
            <a:r>
              <a:rPr lang="en-US" dirty="0" smtClean="0"/>
              <a:t> </a:t>
            </a:r>
            <a:r>
              <a:rPr lang="en-US" dirty="0" err="1" smtClean="0"/>
              <a:t>domově</a:t>
            </a:r>
            <a:r>
              <a:rPr lang="en-US" dirty="0" smtClean="0"/>
              <a:t>, a </a:t>
            </a:r>
            <a:r>
              <a:rPr lang="en-US" dirty="0" err="1" smtClean="0"/>
              <a:t>také</a:t>
            </a:r>
            <a:r>
              <a:rPr lang="en-US" dirty="0" smtClean="0"/>
              <a:t> proto, </a:t>
            </a:r>
            <a:r>
              <a:rPr lang="en-US" dirty="0" err="1" smtClean="0"/>
              <a:t>že</a:t>
            </a:r>
            <a:r>
              <a:rPr lang="en-US" dirty="0" smtClean="0"/>
              <a:t> </a:t>
            </a:r>
            <a:r>
              <a:rPr lang="en-US" dirty="0" err="1" smtClean="0"/>
              <a:t>byla</a:t>
            </a:r>
            <a:r>
              <a:rPr lang="en-US" dirty="0" smtClean="0"/>
              <a:t> </a:t>
            </a:r>
            <a:r>
              <a:rPr lang="en-US" dirty="0" err="1" smtClean="0"/>
              <a:t>velmi</a:t>
            </a:r>
            <a:r>
              <a:rPr lang="en-US" dirty="0" smtClean="0"/>
              <a:t> </a:t>
            </a:r>
            <a:r>
              <a:rPr lang="en-US" dirty="0" err="1" smtClean="0"/>
              <a:t>nespokojena</a:t>
            </a:r>
            <a:r>
              <a:rPr lang="en-US" dirty="0" smtClean="0"/>
              <a:t> s </a:t>
            </a:r>
            <a:r>
              <a:rPr lang="en-US" dirty="0" err="1" smtClean="0"/>
              <a:t>výměnou</a:t>
            </a:r>
            <a:r>
              <a:rPr lang="en-US" dirty="0" smtClean="0"/>
              <a:t> </a:t>
            </a:r>
            <a:r>
              <a:rPr lang="en-US" dirty="0" err="1" smtClean="0"/>
              <a:t>marky</a:t>
            </a:r>
            <a:r>
              <a:rPr lang="en-US" dirty="0" smtClean="0"/>
              <a:t> </a:t>
            </a:r>
            <a:r>
              <a:rPr lang="en-US" dirty="0" err="1" smtClean="0"/>
              <a:t>za</a:t>
            </a:r>
            <a:r>
              <a:rPr lang="en-US" dirty="0" smtClean="0"/>
              <a:t> euro. „</a:t>
            </a:r>
            <a:r>
              <a:rPr lang="en-US" dirty="0" err="1" smtClean="0"/>
              <a:t>Německá</a:t>
            </a:r>
            <a:r>
              <a:rPr lang="en-US" dirty="0" smtClean="0"/>
              <a:t> </a:t>
            </a:r>
            <a:r>
              <a:rPr lang="en-US" dirty="0" err="1" smtClean="0"/>
              <a:t>marka</a:t>
            </a:r>
            <a:r>
              <a:rPr lang="en-US" dirty="0" smtClean="0"/>
              <a:t> </a:t>
            </a:r>
            <a:r>
              <a:rPr lang="en-US" dirty="0" err="1" smtClean="0"/>
              <a:t>byla</a:t>
            </a:r>
            <a:r>
              <a:rPr lang="en-US" dirty="0" smtClean="0"/>
              <a:t> </a:t>
            </a:r>
            <a:r>
              <a:rPr lang="en-US" dirty="0" err="1" smtClean="0"/>
              <a:t>velmi</a:t>
            </a:r>
            <a:r>
              <a:rPr lang="en-US" dirty="0" smtClean="0"/>
              <a:t> </a:t>
            </a:r>
            <a:r>
              <a:rPr lang="en-US" dirty="0" err="1" smtClean="0"/>
              <a:t>silná</a:t>
            </a:r>
            <a:r>
              <a:rPr lang="en-US" dirty="0" smtClean="0"/>
              <a:t> </a:t>
            </a:r>
            <a:r>
              <a:rPr lang="en-US" dirty="0" err="1" smtClean="0"/>
              <a:t>měna</a:t>
            </a:r>
            <a:r>
              <a:rPr lang="en-US" dirty="0" smtClean="0"/>
              <a:t>. </a:t>
            </a:r>
            <a:r>
              <a:rPr lang="en-US" dirty="0" err="1" smtClean="0"/>
              <a:t>Nahradily</a:t>
            </a:r>
            <a:r>
              <a:rPr lang="en-US" dirty="0" smtClean="0"/>
              <a:t> </a:t>
            </a:r>
            <a:r>
              <a:rPr lang="en-US" dirty="0" err="1" smtClean="0"/>
              <a:t>ji</a:t>
            </a:r>
            <a:r>
              <a:rPr lang="en-US" dirty="0" smtClean="0"/>
              <a:t> </a:t>
            </a:r>
            <a:r>
              <a:rPr lang="en-US" dirty="0" err="1" smtClean="0"/>
              <a:t>skoro</a:t>
            </a:r>
            <a:r>
              <a:rPr lang="en-US" dirty="0" smtClean="0"/>
              <a:t> </a:t>
            </a:r>
            <a:r>
              <a:rPr lang="en-US" dirty="0" err="1" smtClean="0"/>
              <a:t>bezcenné</a:t>
            </a:r>
            <a:r>
              <a:rPr lang="en-US" dirty="0" smtClean="0"/>
              <a:t> </a:t>
            </a:r>
            <a:r>
              <a:rPr lang="en-US" dirty="0" err="1" smtClean="0"/>
              <a:t>papírky</a:t>
            </a:r>
            <a:r>
              <a:rPr lang="en-US" dirty="0" smtClean="0"/>
              <a:t>. </a:t>
            </a:r>
            <a:r>
              <a:rPr lang="en-US" dirty="0" err="1" smtClean="0"/>
              <a:t>Slibovalo</a:t>
            </a:r>
            <a:r>
              <a:rPr lang="en-US" dirty="0" smtClean="0"/>
              <a:t> se, </a:t>
            </a:r>
            <a:r>
              <a:rPr lang="en-US" dirty="0" err="1" smtClean="0"/>
              <a:t>že</a:t>
            </a:r>
            <a:r>
              <a:rPr lang="en-US" dirty="0" smtClean="0"/>
              <a:t> </a:t>
            </a:r>
            <a:r>
              <a:rPr lang="en-US" dirty="0" err="1" smtClean="0"/>
              <a:t>výměna</a:t>
            </a:r>
            <a:r>
              <a:rPr lang="en-US" dirty="0" smtClean="0"/>
              <a:t> </a:t>
            </a:r>
            <a:r>
              <a:rPr lang="en-US" dirty="0" err="1" smtClean="0"/>
              <a:t>bude</a:t>
            </a:r>
            <a:r>
              <a:rPr lang="en-US" dirty="0" smtClean="0"/>
              <a:t> </a:t>
            </a:r>
            <a:r>
              <a:rPr lang="en-US" dirty="0" err="1" smtClean="0"/>
              <a:t>jedna</a:t>
            </a:r>
            <a:r>
              <a:rPr lang="en-US" dirty="0" smtClean="0"/>
              <a:t> </a:t>
            </a:r>
            <a:r>
              <a:rPr lang="en-US" dirty="0" err="1" smtClean="0"/>
              <a:t>ku</a:t>
            </a:r>
            <a:r>
              <a:rPr lang="en-US" dirty="0" smtClean="0"/>
              <a:t> </a:t>
            </a:r>
            <a:r>
              <a:rPr lang="en-US" dirty="0" err="1" smtClean="0"/>
              <a:t>jedné</a:t>
            </a:r>
            <a:r>
              <a:rPr lang="en-US" dirty="0" smtClean="0"/>
              <a:t>. Ale euro </a:t>
            </a:r>
            <a:r>
              <a:rPr lang="en-US" dirty="0" err="1" smtClean="0"/>
              <a:t>najednou</a:t>
            </a:r>
            <a:r>
              <a:rPr lang="en-US" dirty="0" smtClean="0"/>
              <a:t> </a:t>
            </a:r>
            <a:r>
              <a:rPr lang="en-US" dirty="0" err="1" smtClean="0"/>
              <a:t>mělo</a:t>
            </a:r>
            <a:r>
              <a:rPr lang="en-US" dirty="0" smtClean="0"/>
              <a:t> </a:t>
            </a:r>
            <a:r>
              <a:rPr lang="en-US" dirty="0" err="1" smtClean="0"/>
              <a:t>jen</a:t>
            </a:r>
            <a:r>
              <a:rPr lang="en-US" dirty="0" smtClean="0"/>
              <a:t> </a:t>
            </a:r>
            <a:r>
              <a:rPr lang="en-US" dirty="0" err="1" smtClean="0"/>
              <a:t>poloviční</a:t>
            </a:r>
            <a:r>
              <a:rPr lang="en-US" dirty="0" smtClean="0"/>
              <a:t> </a:t>
            </a:r>
            <a:r>
              <a:rPr lang="en-US" dirty="0" err="1" smtClean="0"/>
              <a:t>hodnotu</a:t>
            </a:r>
            <a:r>
              <a:rPr lang="en-US" dirty="0" smtClean="0"/>
              <a:t>,“ </a:t>
            </a:r>
            <a:r>
              <a:rPr lang="en-US" dirty="0" err="1" smtClean="0"/>
              <a:t>uvedla</a:t>
            </a:r>
            <a:r>
              <a:rPr lang="en-US" dirty="0" smtClean="0"/>
              <a:t> v </a:t>
            </a:r>
            <a:r>
              <a:rPr lang="en-US" dirty="0" err="1" smtClean="0"/>
              <a:t>rozhovoru</a:t>
            </a:r>
            <a:r>
              <a:rPr lang="en-US" dirty="0" smtClean="0"/>
              <a:t> pro server aktualne.cz</a:t>
            </a:r>
          </a:p>
          <a:p>
            <a:r>
              <a:rPr lang="en-US" dirty="0" err="1" smtClean="0"/>
              <a:t>Ve</a:t>
            </a:r>
            <a:r>
              <a:rPr lang="en-US" dirty="0" smtClean="0"/>
              <a:t> </a:t>
            </a:r>
            <a:r>
              <a:rPr lang="en-US" dirty="0" err="1" smtClean="0"/>
              <a:t>volebním</a:t>
            </a:r>
            <a:r>
              <a:rPr lang="en-US" dirty="0" smtClean="0"/>
              <a:t> </a:t>
            </a:r>
            <a:r>
              <a:rPr lang="en-US" dirty="0" err="1" smtClean="0"/>
              <a:t>programu</a:t>
            </a:r>
            <a:r>
              <a:rPr lang="en-US" dirty="0" smtClean="0"/>
              <a:t> </a:t>
            </a:r>
            <a:r>
              <a:rPr lang="en-US" dirty="0" err="1" smtClean="0"/>
              <a:t>možné</a:t>
            </a:r>
            <a:r>
              <a:rPr lang="en-US" dirty="0" smtClean="0"/>
              <a:t> </a:t>
            </a:r>
            <a:r>
              <a:rPr lang="en-US" dirty="0" err="1" smtClean="0"/>
              <a:t>budoucí</a:t>
            </a:r>
            <a:r>
              <a:rPr lang="en-US" dirty="0" smtClean="0"/>
              <a:t> </a:t>
            </a:r>
            <a:r>
              <a:rPr lang="en-US" dirty="0" err="1" smtClean="0"/>
              <a:t>prezidentky</a:t>
            </a:r>
            <a:r>
              <a:rPr lang="en-US" dirty="0" smtClean="0"/>
              <a:t> se </a:t>
            </a:r>
            <a:r>
              <a:rPr lang="en-US" dirty="0" err="1" smtClean="0"/>
              <a:t>například</a:t>
            </a:r>
            <a:r>
              <a:rPr lang="en-US" dirty="0" smtClean="0"/>
              <a:t> </a:t>
            </a:r>
            <a:r>
              <a:rPr lang="en-US" dirty="0" err="1" smtClean="0"/>
              <a:t>dočtete</a:t>
            </a:r>
            <a:r>
              <a:rPr lang="en-US" dirty="0" smtClean="0"/>
              <a:t>, </a:t>
            </a:r>
            <a:r>
              <a:rPr lang="en-US" dirty="0" err="1" smtClean="0"/>
              <a:t>že</a:t>
            </a:r>
            <a:r>
              <a:rPr lang="en-US" dirty="0" smtClean="0"/>
              <a:t> by </a:t>
            </a:r>
            <a:r>
              <a:rPr lang="en-US" dirty="0" err="1" smtClean="0"/>
              <a:t>ráda</a:t>
            </a:r>
            <a:r>
              <a:rPr lang="en-US" dirty="0" smtClean="0"/>
              <a:t> </a:t>
            </a:r>
            <a:r>
              <a:rPr lang="en-US" dirty="0" err="1" smtClean="0"/>
              <a:t>prosadila</a:t>
            </a:r>
            <a:r>
              <a:rPr lang="en-US" dirty="0" smtClean="0"/>
              <a:t> </a:t>
            </a:r>
            <a:r>
              <a:rPr lang="en-US" dirty="0" err="1" smtClean="0"/>
              <a:t>vytvoření</a:t>
            </a:r>
            <a:r>
              <a:rPr lang="en-US" dirty="0" smtClean="0"/>
              <a:t> </a:t>
            </a:r>
            <a:r>
              <a:rPr lang="en-US" dirty="0" err="1" smtClean="0"/>
              <a:t>nových</a:t>
            </a:r>
            <a:r>
              <a:rPr lang="en-US" dirty="0" smtClean="0"/>
              <a:t> </a:t>
            </a:r>
            <a:r>
              <a:rPr lang="en-US" dirty="0" err="1" smtClean="0"/>
              <a:t>pracovních</a:t>
            </a:r>
            <a:r>
              <a:rPr lang="en-US" dirty="0" smtClean="0"/>
              <a:t> </a:t>
            </a:r>
            <a:r>
              <a:rPr lang="en-US" dirty="0" err="1" smtClean="0"/>
              <a:t>míst</a:t>
            </a:r>
            <a:r>
              <a:rPr lang="en-US" dirty="0" smtClean="0"/>
              <a:t> v </a:t>
            </a:r>
            <a:r>
              <a:rPr lang="en-US" dirty="0" err="1" smtClean="0"/>
              <a:t>různých</a:t>
            </a:r>
            <a:r>
              <a:rPr lang="en-US" dirty="0" smtClean="0"/>
              <a:t> </a:t>
            </a:r>
            <a:r>
              <a:rPr lang="en-US" dirty="0" err="1" smtClean="0"/>
              <a:t>oblastech</a:t>
            </a:r>
            <a:r>
              <a:rPr lang="en-US" dirty="0" smtClean="0"/>
              <a:t> a </a:t>
            </a:r>
            <a:r>
              <a:rPr lang="en-US" dirty="0" err="1" smtClean="0"/>
              <a:t>zvýšení</a:t>
            </a:r>
            <a:r>
              <a:rPr lang="en-US" dirty="0" smtClean="0"/>
              <a:t> </a:t>
            </a:r>
            <a:r>
              <a:rPr lang="en-US" dirty="0" err="1" smtClean="0"/>
              <a:t>minimální</a:t>
            </a:r>
            <a:r>
              <a:rPr lang="en-US" dirty="0" smtClean="0"/>
              <a:t> </a:t>
            </a:r>
            <a:r>
              <a:rPr lang="en-US" dirty="0" err="1" smtClean="0"/>
              <a:t>mzdy</a:t>
            </a:r>
            <a:r>
              <a:rPr lang="en-US" dirty="0" smtClean="0"/>
              <a:t>. </a:t>
            </a:r>
            <a:r>
              <a:rPr lang="en-US" dirty="0" err="1" smtClean="0"/>
              <a:t>Také</a:t>
            </a:r>
            <a:r>
              <a:rPr lang="en-US" dirty="0" smtClean="0"/>
              <a:t> by </a:t>
            </a:r>
            <a:r>
              <a:rPr lang="en-US" dirty="0" err="1" smtClean="0"/>
              <a:t>ráda</a:t>
            </a:r>
            <a:r>
              <a:rPr lang="en-US" dirty="0" smtClean="0"/>
              <a:t> </a:t>
            </a:r>
            <a:r>
              <a:rPr lang="en-US" dirty="0" err="1" smtClean="0"/>
              <a:t>zrušila</a:t>
            </a:r>
            <a:r>
              <a:rPr lang="en-US" dirty="0" smtClean="0"/>
              <a:t> finance pro </a:t>
            </a:r>
            <a:r>
              <a:rPr lang="en-US" dirty="0" err="1" smtClean="0"/>
              <a:t>zbytečné</a:t>
            </a:r>
            <a:r>
              <a:rPr lang="en-US" dirty="0" smtClean="0"/>
              <a:t> </a:t>
            </a:r>
            <a:r>
              <a:rPr lang="en-US" dirty="0" err="1" smtClean="0"/>
              <a:t>lidskoprávní</a:t>
            </a:r>
            <a:r>
              <a:rPr lang="en-US" dirty="0" smtClean="0"/>
              <a:t> </a:t>
            </a:r>
            <a:r>
              <a:rPr lang="en-US" dirty="0" err="1" smtClean="0"/>
              <a:t>organizace</a:t>
            </a:r>
            <a:r>
              <a:rPr lang="en-US" dirty="0" smtClean="0"/>
              <a:t> a </a:t>
            </a:r>
            <a:r>
              <a:rPr lang="en-US" dirty="0" err="1" smtClean="0"/>
              <a:t>snížila</a:t>
            </a:r>
            <a:r>
              <a:rPr lang="en-US" dirty="0" smtClean="0"/>
              <a:t> </a:t>
            </a:r>
            <a:r>
              <a:rPr lang="en-US" dirty="0" err="1" smtClean="0"/>
              <a:t>daně</a:t>
            </a:r>
            <a:r>
              <a:rPr lang="en-US" dirty="0" smtClean="0"/>
              <a:t>. </a:t>
            </a:r>
          </a:p>
          <a:p>
            <a:endParaRPr lang="en-US" dirty="0"/>
          </a:p>
        </p:txBody>
      </p:sp>
      <p:sp>
        <p:nvSpPr>
          <p:cNvPr id="4" name="Zástupný symbol pro číslo snímku 3"/>
          <p:cNvSpPr>
            <a:spLocks noGrp="1"/>
          </p:cNvSpPr>
          <p:nvPr>
            <p:ph type="sldNum" sz="quarter" idx="10"/>
          </p:nvPr>
        </p:nvSpPr>
        <p:spPr/>
        <p:txBody>
          <a:bodyPr/>
          <a:lstStyle/>
          <a:p>
            <a:fld id="{A49A663D-EB0C-4A20-879B-979CB66915A9}" type="slidenum">
              <a:rPr lang="en-GB" smtClean="0"/>
              <a:t>27</a:t>
            </a:fld>
            <a:endParaRPr lang="en-GB"/>
          </a:p>
        </p:txBody>
      </p:sp>
    </p:spTree>
    <p:extLst>
      <p:ext uri="{BB962C8B-B14F-4D97-AF65-F5344CB8AC3E}">
        <p14:creationId xmlns:p14="http://schemas.microsoft.com/office/powerpoint/2010/main" val="84409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smtClean="0">
                <a:solidFill>
                  <a:schemeClr val="tx1"/>
                </a:solidFill>
                <a:effectLst/>
                <a:latin typeface="+mn-lt"/>
                <a:ea typeface="+mn-ea"/>
                <a:cs typeface="+mn-cs"/>
              </a:rPr>
              <a:t>Poland’s electoral divide is rooted in historical and cultural factors. The regions that generally vote for centrist or left-center candidates had all been part of Germany (and more specifically, Prussia) before World War I, whereas those that vote for center-right candidates had all been part of either the Russian or the Austro-Hungarian empire in the same period.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Source: </a:t>
            </a:r>
            <a:r>
              <a:rPr lang="en-US" sz="1200" b="0" i="0" u="none" strike="noStrike" kern="1200" dirty="0" smtClean="0">
                <a:solidFill>
                  <a:schemeClr val="tx1"/>
                </a:solidFill>
                <a:effectLst/>
                <a:latin typeface="+mn-lt"/>
                <a:ea typeface="+mn-ea"/>
                <a:cs typeface="+mn-cs"/>
                <a:hlinkClick r:id="rId3"/>
              </a:rPr>
              <a:t>http://www.geocurrents.info/geopolitics/elections/polands-stark-electoral-divide#ixzz59dXoGieJ</a:t>
            </a:r>
            <a:r>
              <a:rPr lang="en-US" sz="1200" b="0" i="0" kern="1200" dirty="0" smtClean="0">
                <a:solidFill>
                  <a:schemeClr val="tx1"/>
                </a:solidFill>
                <a:effectLst/>
                <a:latin typeface="+mn-lt"/>
                <a:ea typeface="+mn-ea"/>
                <a:cs typeface="+mn-cs"/>
              </a:rPr>
              <a:t>this divide persisted after the massive population dislocations that occurred at the end of World War II, when millions of ethnic Germans were expelled from what is now western and northern Poland and replaced b</a:t>
            </a:r>
            <a:r>
              <a:rPr lang="cs-CZ" sz="1200" b="0" i="0" kern="1200" dirty="0" smtClean="0">
                <a:solidFill>
                  <a:schemeClr val="tx1"/>
                </a:solidFill>
                <a:effectLst/>
                <a:latin typeface="+mn-lt"/>
                <a:ea typeface="+mn-ea"/>
                <a:cs typeface="+mn-cs"/>
              </a:rPr>
              <a:t>y  </a:t>
            </a:r>
            <a:r>
              <a:rPr lang="cs-CZ" sz="1200" b="0" i="0" kern="1200" dirty="0" err="1" smtClean="0">
                <a:solidFill>
                  <a:schemeClr val="tx1"/>
                </a:solidFill>
                <a:effectLst/>
                <a:latin typeface="+mn-lt"/>
                <a:ea typeface="+mn-ea"/>
                <a:cs typeface="+mn-cs"/>
              </a:rPr>
              <a:t>millions</a:t>
            </a:r>
            <a:r>
              <a:rPr lang="cs-CZ" sz="1200" b="0" i="0" kern="1200" dirty="0" smtClean="0">
                <a:solidFill>
                  <a:schemeClr val="tx1"/>
                </a:solidFill>
                <a:effectLst/>
                <a:latin typeface="+mn-lt"/>
                <a:ea typeface="+mn-ea"/>
                <a:cs typeface="+mn-cs"/>
              </a:rPr>
              <a:t> of </a:t>
            </a:r>
            <a:r>
              <a:rPr lang="cs-CZ" sz="1200" b="0" i="0" kern="1200" dirty="0" err="1" smtClean="0">
                <a:solidFill>
                  <a:schemeClr val="tx1"/>
                </a:solidFill>
                <a:effectLst/>
                <a:latin typeface="+mn-lt"/>
                <a:ea typeface="+mn-ea"/>
                <a:cs typeface="+mn-cs"/>
              </a:rPr>
              <a:t>poles</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transferred</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from</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the</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east</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cs-CZ" sz="1200" b="0" i="0" kern="1200" dirty="0" err="1" smtClean="0">
                <a:solidFill>
                  <a:schemeClr val="tx1"/>
                </a:solidFill>
                <a:effectLst/>
                <a:latin typeface="+mn-lt"/>
                <a:ea typeface="+mn-ea"/>
                <a:cs typeface="+mn-cs"/>
              </a:rPr>
              <a:t>Oppole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german</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minorrity</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which</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was</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kept</a:t>
            </a:r>
            <a:r>
              <a:rPr lang="cs-CZ" sz="1200" b="0" i="0" kern="1200" baseline="0" dirty="0" smtClean="0">
                <a:solidFill>
                  <a:schemeClr val="tx1"/>
                </a:solidFill>
                <a:effectLst/>
                <a:latin typeface="+mn-lt"/>
                <a:ea typeface="+mn-ea"/>
                <a:cs typeface="+mn-cs"/>
              </a:rPr>
              <a:t> and </a:t>
            </a:r>
            <a:r>
              <a:rPr lang="cs-CZ" sz="1200" b="0" i="0" kern="1200" baseline="0" dirty="0" err="1" smtClean="0">
                <a:solidFill>
                  <a:schemeClr val="tx1"/>
                </a:solidFill>
                <a:effectLst/>
                <a:latin typeface="+mn-lt"/>
                <a:ea typeface="+mn-ea"/>
                <a:cs typeface="+mn-cs"/>
              </a:rPr>
              <a:t>Hajnowka</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belarus</a:t>
            </a:r>
            <a:r>
              <a:rPr lang="cs-CZ" sz="1200" b="0" i="0" kern="1200" baseline="0" dirty="0" smtClean="0">
                <a:solidFill>
                  <a:schemeClr val="tx1"/>
                </a:solidFill>
                <a:effectLst/>
                <a:latin typeface="+mn-lt"/>
                <a:ea typeface="+mn-ea"/>
                <a:cs typeface="+mn-cs"/>
              </a:rPr>
              <a:t> minority not </a:t>
            </a:r>
            <a:r>
              <a:rPr lang="cs-CZ" sz="1200" b="0" i="0" kern="1200" baseline="0" dirty="0" err="1" smtClean="0">
                <a:solidFill>
                  <a:schemeClr val="tx1"/>
                </a:solidFill>
                <a:effectLst/>
                <a:latin typeface="+mn-lt"/>
                <a:ea typeface="+mn-ea"/>
                <a:cs typeface="+mn-cs"/>
              </a:rPr>
              <a:t>following</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the</a:t>
            </a:r>
            <a:r>
              <a:rPr lang="cs-CZ" sz="1200" b="0" i="0" kern="1200" baseline="0" dirty="0" smtClean="0">
                <a:solidFill>
                  <a:schemeClr val="tx1"/>
                </a:solidFill>
                <a:effectLst/>
                <a:latin typeface="+mn-lt"/>
                <a:ea typeface="+mn-ea"/>
                <a:cs typeface="+mn-cs"/>
              </a:rPr>
              <a:t> </a:t>
            </a:r>
            <a:r>
              <a:rPr lang="cs-CZ" sz="1200" b="0" i="0" kern="1200" baseline="0" dirty="0" err="1" smtClean="0">
                <a:solidFill>
                  <a:schemeClr val="tx1"/>
                </a:solidFill>
                <a:effectLst/>
                <a:latin typeface="+mn-lt"/>
                <a:ea typeface="+mn-ea"/>
                <a:cs typeface="+mn-cs"/>
              </a:rPr>
              <a:t>pattern</a:t>
            </a:r>
            <a:r>
              <a:rPr lang="cs-CZ"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cs-CZ" dirty="0"/>
          </a:p>
        </p:txBody>
      </p:sp>
      <p:sp>
        <p:nvSpPr>
          <p:cNvPr id="4" name="Zástupný symbol pro číslo snímku 3"/>
          <p:cNvSpPr>
            <a:spLocks noGrp="1"/>
          </p:cNvSpPr>
          <p:nvPr>
            <p:ph type="sldNum" sz="quarter" idx="10"/>
          </p:nvPr>
        </p:nvSpPr>
        <p:spPr/>
        <p:txBody>
          <a:bodyPr/>
          <a:lstStyle/>
          <a:p>
            <a:fld id="{3AFDD6DB-5A62-43EE-8900-D3B74DA32E61}" type="slidenum">
              <a:rPr lang="cs-CZ" smtClean="0"/>
              <a:t>31</a:t>
            </a:fld>
            <a:endParaRPr lang="cs-CZ"/>
          </a:p>
        </p:txBody>
      </p:sp>
    </p:spTree>
    <p:extLst>
      <p:ext uri="{BB962C8B-B14F-4D97-AF65-F5344CB8AC3E}">
        <p14:creationId xmlns:p14="http://schemas.microsoft.com/office/powerpoint/2010/main" val="3978926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cs-CZ" smtClean="0"/>
              <a:t>Kliknutím lze upravit styl.</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46C117F-5CCF-4837-BE5F-2B92066CAFAF}"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4EB90BD-B6CE-46B7-997F-7313B992CCDC}"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DB9D11F-B188-461D-B23F-39381795C052}"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2E6D8D9-55A2-4063-B0F3-121F44549695}"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D4B24536-994D-4021-A283-9F449C0DB509}"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3" name="Date Placeholder 2"/>
          <p:cNvSpPr>
            <a:spLocks noGrp="1"/>
          </p:cNvSpPr>
          <p:nvPr>
            <p:ph type="dt" sz="half" idx="10"/>
          </p:nvPr>
        </p:nvSpPr>
        <p:spPr/>
        <p:txBody>
          <a:bodyPr/>
          <a:lstStyle/>
          <a:p>
            <a:fld id="{3CBBBB78-C96F-47B7-AB17-D852CA960AC9}"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cs-CZ" smtClean="0"/>
              <a:t>Kliknutím lze upravit styl.</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30578ACC-22D6-47C1-A373-4FD133E34F3C}" type="datetimeFigureOut">
              <a:rPr lang="en-US" dirty="0"/>
              <a:t>3/13/2018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80322" y="3030008"/>
            <a:ext cx="4698355"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594123" y="3030008"/>
            <a:ext cx="4700059" cy="2906179"/>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331444B-B92B-4E27-8C94-BB93EAF5CB18}"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363EFA5E-FA76-400D-B3DC-F0BA90E6D107}" type="datetimeFigureOut">
              <a:rPr lang="en-US" dirty="0"/>
              <a:t>3/13/2018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WNvxlm9CQ_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X9uRgiOvoi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eXpKEhXKxw" TargetMode="External"/><Relationship Id="rId7" Type="http://schemas.openxmlformats.org/officeDocument/2006/relationships/image" Target="../media/image5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hyperlink" Target="http://www.myslivcova.com/volb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4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0322" y="2604654"/>
            <a:ext cx="8269714" cy="1607127"/>
          </a:xfrm>
        </p:spPr>
        <p:txBody>
          <a:bodyPr/>
          <a:lstStyle/>
          <a:p>
            <a:r>
              <a:rPr lang="cs-CZ" dirty="0" smtClean="0"/>
              <a:t>Far </a:t>
            </a:r>
            <a:r>
              <a:rPr lang="cs-CZ" dirty="0" err="1" smtClean="0"/>
              <a:t>Right</a:t>
            </a:r>
            <a:r>
              <a:rPr lang="cs-CZ" dirty="0"/>
              <a:t> </a:t>
            </a:r>
            <a:r>
              <a:rPr lang="cs-CZ" dirty="0" smtClean="0"/>
              <a:t>in </a:t>
            </a:r>
            <a:r>
              <a:rPr lang="cs-CZ" dirty="0" err="1" smtClean="0"/>
              <a:t>Central</a:t>
            </a:r>
            <a:r>
              <a:rPr lang="cs-CZ" dirty="0" smtClean="0"/>
              <a:t> </a:t>
            </a:r>
            <a:r>
              <a:rPr lang="cs-CZ" dirty="0" err="1" smtClean="0"/>
              <a:t>Europe</a:t>
            </a:r>
            <a:endParaRPr lang="cs-CZ" dirty="0"/>
          </a:p>
        </p:txBody>
      </p:sp>
      <p:sp>
        <p:nvSpPr>
          <p:cNvPr id="3" name="Podnadpis 2"/>
          <p:cNvSpPr>
            <a:spLocks noGrp="1"/>
          </p:cNvSpPr>
          <p:nvPr>
            <p:ph type="subTitle" idx="1"/>
          </p:nvPr>
        </p:nvSpPr>
        <p:spPr/>
        <p:txBody>
          <a:bodyPr/>
          <a:lstStyle/>
          <a:p>
            <a:r>
              <a:rPr lang="cs-CZ" dirty="0" smtClean="0"/>
              <a:t>Věra Stojarová</a:t>
            </a:r>
          </a:p>
          <a:p>
            <a:r>
              <a:rPr lang="cs-CZ" dirty="0" smtClean="0"/>
              <a:t>CDS 441 Far </a:t>
            </a:r>
            <a:r>
              <a:rPr lang="cs-CZ" dirty="0" err="1" smtClean="0"/>
              <a:t>Right</a:t>
            </a:r>
            <a:r>
              <a:rPr lang="cs-CZ" dirty="0" smtClean="0"/>
              <a:t> and </a:t>
            </a:r>
            <a:r>
              <a:rPr lang="cs-CZ" dirty="0" err="1" smtClean="0"/>
              <a:t>Left</a:t>
            </a:r>
            <a:r>
              <a:rPr lang="cs-CZ" dirty="0" smtClean="0"/>
              <a:t> </a:t>
            </a:r>
            <a:r>
              <a:rPr lang="cs-CZ" dirty="0" err="1" smtClean="0"/>
              <a:t>Parties</a:t>
            </a:r>
            <a:endParaRPr lang="cs-CZ" dirty="0"/>
          </a:p>
        </p:txBody>
      </p:sp>
    </p:spTree>
    <p:extLst>
      <p:ext uri="{BB962C8B-B14F-4D97-AF65-F5344CB8AC3E}">
        <p14:creationId xmlns:p14="http://schemas.microsoft.com/office/powerpoint/2010/main" val="138965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Conservative</a:t>
            </a:r>
            <a:r>
              <a:rPr lang="cs-CZ" b="1" dirty="0" smtClean="0"/>
              <a:t> </a:t>
            </a:r>
            <a:r>
              <a:rPr lang="cs-CZ" b="1" dirty="0" err="1" smtClean="0"/>
              <a:t>right</a:t>
            </a:r>
            <a:r>
              <a:rPr lang="cs-CZ" b="1" dirty="0" smtClean="0"/>
              <a:t> ODS</a:t>
            </a:r>
            <a:endParaRPr lang="en-US" b="1" dirty="0"/>
          </a:p>
        </p:txBody>
      </p:sp>
      <p:sp>
        <p:nvSpPr>
          <p:cNvPr id="3" name="Zástupný symbol pro obsah 2"/>
          <p:cNvSpPr>
            <a:spLocks noGrp="1"/>
          </p:cNvSpPr>
          <p:nvPr>
            <p:ph idx="1"/>
          </p:nvPr>
        </p:nvSpPr>
        <p:spPr/>
        <p:txBody>
          <a:bodyPr>
            <a:normAutofit/>
          </a:bodyPr>
          <a:lstStyle/>
          <a:p>
            <a:r>
              <a:rPr lang="cs-CZ" sz="2800" b="1" dirty="0" err="1" smtClean="0"/>
              <a:t>For</a:t>
            </a:r>
            <a:r>
              <a:rPr lang="cs-CZ" sz="2800" b="1" dirty="0" smtClean="0"/>
              <a:t> </a:t>
            </a:r>
            <a:r>
              <a:rPr lang="cs-CZ" sz="2800" b="1" dirty="0" err="1" smtClean="0"/>
              <a:t>the</a:t>
            </a:r>
            <a:r>
              <a:rPr lang="cs-CZ" sz="2800" b="1" dirty="0" smtClean="0"/>
              <a:t> EU and NATO but…</a:t>
            </a:r>
          </a:p>
          <a:p>
            <a:r>
              <a:rPr lang="cs-CZ" sz="2800" b="1" dirty="0" smtClean="0"/>
              <a:t>Václav Klaus jr. </a:t>
            </a:r>
          </a:p>
          <a:p>
            <a:r>
              <a:rPr lang="cs-CZ" sz="2800" b="1" dirty="0" err="1" smtClean="0"/>
              <a:t>Freedom</a:t>
            </a:r>
            <a:r>
              <a:rPr lang="cs-CZ" sz="2800" b="1" dirty="0" smtClean="0"/>
              <a:t> to </a:t>
            </a:r>
            <a:r>
              <a:rPr lang="cs-CZ" sz="2800" b="1" dirty="0" err="1" smtClean="0"/>
              <a:t>have</a:t>
            </a:r>
            <a:r>
              <a:rPr lang="cs-CZ" sz="2800" b="1" dirty="0" smtClean="0"/>
              <a:t> </a:t>
            </a:r>
            <a:r>
              <a:rPr lang="cs-CZ" sz="2800" b="1" dirty="0" err="1" smtClean="0"/>
              <a:t>gun</a:t>
            </a:r>
            <a:r>
              <a:rPr lang="cs-CZ" sz="2800" b="1" dirty="0" smtClean="0"/>
              <a:t> vs. EU </a:t>
            </a:r>
            <a:r>
              <a:rPr lang="cs-CZ" sz="2800" b="1" dirty="0" err="1" smtClean="0"/>
              <a:t>regulations</a:t>
            </a:r>
            <a:endParaRPr lang="cs-CZ" sz="2800" b="1"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2870" y="4208945"/>
            <a:ext cx="3024000" cy="2017007"/>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83" y="4393537"/>
            <a:ext cx="2781300" cy="164782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879" y="428397"/>
            <a:ext cx="3240000" cy="4952565"/>
          </a:xfrm>
          <a:prstGeom prst="rect">
            <a:avLst/>
          </a:prstGeom>
        </p:spPr>
      </p:pic>
    </p:spTree>
    <p:extLst>
      <p:ext uri="{BB962C8B-B14F-4D97-AF65-F5344CB8AC3E}">
        <p14:creationId xmlns:p14="http://schemas.microsoft.com/office/powerpoint/2010/main" val="4247447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ANO </a:t>
            </a:r>
            <a:endParaRPr lang="en-US" b="1" dirty="0"/>
          </a:p>
        </p:txBody>
      </p:sp>
      <p:sp>
        <p:nvSpPr>
          <p:cNvPr id="3" name="Zástupný symbol pro obsah 2"/>
          <p:cNvSpPr>
            <a:spLocks noGrp="1"/>
          </p:cNvSpPr>
          <p:nvPr>
            <p:ph idx="1"/>
          </p:nvPr>
        </p:nvSpPr>
        <p:spPr>
          <a:xfrm>
            <a:off x="0" y="1540933"/>
            <a:ext cx="8596668" cy="5096933"/>
          </a:xfrm>
        </p:spPr>
        <p:txBody>
          <a:bodyPr>
            <a:normAutofit fontScale="92500"/>
          </a:bodyPr>
          <a:lstStyle/>
          <a:p>
            <a:r>
              <a:rPr lang="cs-CZ" sz="2800" b="1" dirty="0" err="1" smtClean="0"/>
              <a:t>Populist</a:t>
            </a:r>
            <a:endParaRPr lang="cs-CZ" sz="2800" b="1" dirty="0" smtClean="0"/>
          </a:p>
          <a:p>
            <a:r>
              <a:rPr lang="cs-CZ" sz="2800" b="1" dirty="0" err="1" smtClean="0"/>
              <a:t>Complete</a:t>
            </a:r>
            <a:r>
              <a:rPr lang="cs-CZ" sz="2800" b="1" dirty="0" smtClean="0"/>
              <a:t> </a:t>
            </a:r>
            <a:r>
              <a:rPr lang="cs-CZ" sz="2800" b="1" dirty="0" err="1" smtClean="0"/>
              <a:t>change</a:t>
            </a:r>
            <a:r>
              <a:rPr lang="cs-CZ" sz="2800" b="1" dirty="0" smtClean="0"/>
              <a:t> of </a:t>
            </a:r>
            <a:r>
              <a:rPr lang="cs-CZ" sz="2800" b="1" dirty="0" err="1" smtClean="0"/>
              <a:t>the</a:t>
            </a:r>
            <a:r>
              <a:rPr lang="cs-CZ" sz="2800" b="1" dirty="0" smtClean="0"/>
              <a:t> </a:t>
            </a:r>
            <a:r>
              <a:rPr lang="cs-CZ" sz="2800" b="1" dirty="0" err="1" smtClean="0"/>
              <a:t>political</a:t>
            </a:r>
            <a:r>
              <a:rPr lang="cs-CZ" sz="2800" b="1" dirty="0" smtClean="0"/>
              <a:t> </a:t>
            </a:r>
            <a:r>
              <a:rPr lang="cs-CZ" sz="2800" b="1" dirty="0" err="1" smtClean="0"/>
              <a:t>system</a:t>
            </a:r>
            <a:r>
              <a:rPr lang="cs-CZ" sz="2800" b="1" dirty="0" smtClean="0"/>
              <a:t>, </a:t>
            </a:r>
            <a:r>
              <a:rPr lang="cs-CZ" sz="2800" b="1" dirty="0" err="1" smtClean="0"/>
              <a:t>reduction</a:t>
            </a:r>
            <a:r>
              <a:rPr lang="cs-CZ" sz="2800" b="1" dirty="0" smtClean="0"/>
              <a:t> of </a:t>
            </a:r>
            <a:r>
              <a:rPr lang="cs-CZ" sz="2800" b="1" dirty="0" err="1" smtClean="0"/>
              <a:t>local</a:t>
            </a:r>
            <a:r>
              <a:rPr lang="cs-CZ" sz="2800" b="1" dirty="0" smtClean="0"/>
              <a:t> </a:t>
            </a:r>
            <a:r>
              <a:rPr lang="cs-CZ" sz="2800" b="1" dirty="0" err="1" smtClean="0"/>
              <a:t>autonomies</a:t>
            </a:r>
            <a:endParaRPr lang="cs-CZ" sz="2800" b="1" dirty="0" smtClean="0"/>
          </a:p>
          <a:p>
            <a:r>
              <a:rPr lang="cs-CZ" sz="2800" b="1" dirty="0" err="1" smtClean="0"/>
              <a:t>Opportunist</a:t>
            </a:r>
            <a:r>
              <a:rPr lang="cs-CZ" sz="2800" b="1" dirty="0" smtClean="0"/>
              <a:t> </a:t>
            </a:r>
          </a:p>
          <a:p>
            <a:r>
              <a:rPr lang="cs-CZ" sz="2800" b="1" dirty="0" smtClean="0"/>
              <a:t>EU?? </a:t>
            </a:r>
          </a:p>
          <a:p>
            <a:r>
              <a:rPr lang="cs-CZ" sz="2800" b="1" dirty="0" smtClean="0"/>
              <a:t>To use </a:t>
            </a:r>
            <a:r>
              <a:rPr lang="cs-CZ" sz="2800" b="1" dirty="0" err="1" smtClean="0"/>
              <a:t>the</a:t>
            </a:r>
            <a:r>
              <a:rPr lang="cs-CZ" sz="2800" b="1" dirty="0" smtClean="0"/>
              <a:t> EU </a:t>
            </a:r>
            <a:r>
              <a:rPr lang="cs-CZ" sz="2800" b="1" dirty="0" err="1" smtClean="0"/>
              <a:t>for</a:t>
            </a:r>
            <a:r>
              <a:rPr lang="cs-CZ" sz="2800" b="1" dirty="0" smtClean="0"/>
              <a:t> </a:t>
            </a:r>
            <a:r>
              <a:rPr lang="cs-CZ" sz="2800" b="1" dirty="0" err="1" smtClean="0"/>
              <a:t>assertion</a:t>
            </a:r>
            <a:r>
              <a:rPr lang="cs-CZ" sz="2800" b="1" dirty="0" smtClean="0"/>
              <a:t> </a:t>
            </a:r>
            <a:r>
              <a:rPr lang="cs-CZ" sz="2800" b="1" dirty="0" err="1" smtClean="0"/>
              <a:t>of</a:t>
            </a:r>
            <a:r>
              <a:rPr lang="cs-CZ" sz="2800" b="1" dirty="0" smtClean="0"/>
              <a:t> Czech </a:t>
            </a:r>
            <a:r>
              <a:rPr lang="cs-CZ" sz="2800" b="1" dirty="0" err="1" smtClean="0"/>
              <a:t>national</a:t>
            </a:r>
            <a:r>
              <a:rPr lang="cs-CZ" sz="2800" b="1" dirty="0" smtClean="0"/>
              <a:t> </a:t>
            </a:r>
            <a:r>
              <a:rPr lang="cs-CZ" sz="2800" b="1" dirty="0" err="1" smtClean="0"/>
              <a:t>interests</a:t>
            </a:r>
            <a:endParaRPr lang="cs-CZ" sz="2800" b="1" dirty="0" smtClean="0"/>
          </a:p>
          <a:p>
            <a:r>
              <a:rPr lang="cs-CZ" sz="2800" b="1" dirty="0" smtClean="0"/>
              <a:t>Czech </a:t>
            </a:r>
            <a:r>
              <a:rPr lang="cs-CZ" sz="2800" b="1" dirty="0" err="1" smtClean="0"/>
              <a:t>sovereignity</a:t>
            </a:r>
            <a:endParaRPr lang="cs-CZ" sz="2800" b="1" dirty="0" smtClean="0"/>
          </a:p>
          <a:p>
            <a:r>
              <a:rPr lang="cs-CZ" sz="2800" b="1" dirty="0" err="1" smtClean="0"/>
              <a:t>Against</a:t>
            </a:r>
            <a:r>
              <a:rPr lang="cs-CZ" sz="2800" b="1" dirty="0" smtClean="0"/>
              <a:t> </a:t>
            </a:r>
            <a:r>
              <a:rPr lang="cs-CZ" sz="2800" b="1" dirty="0" err="1" smtClean="0"/>
              <a:t>migration</a:t>
            </a:r>
            <a:r>
              <a:rPr lang="cs-CZ" sz="2800" b="1" dirty="0" smtClean="0"/>
              <a:t> </a:t>
            </a:r>
            <a:r>
              <a:rPr lang="cs-CZ" sz="2800" b="1" dirty="0" err="1" smtClean="0"/>
              <a:t>quotas</a:t>
            </a:r>
            <a:endParaRPr lang="cs-CZ" sz="2800" b="1" dirty="0" smtClean="0"/>
          </a:p>
          <a:p>
            <a:r>
              <a:rPr lang="cs-CZ" sz="2800" b="1" dirty="0" err="1" smtClean="0"/>
              <a:t>Against</a:t>
            </a:r>
            <a:r>
              <a:rPr lang="cs-CZ" sz="2800" b="1" dirty="0" smtClean="0"/>
              <a:t> euro</a:t>
            </a:r>
          </a:p>
          <a:p>
            <a:r>
              <a:rPr lang="cs-CZ" sz="2800" b="1" dirty="0">
                <a:hlinkClick r:id="rId2"/>
              </a:rPr>
              <a:t>https://</a:t>
            </a:r>
            <a:r>
              <a:rPr lang="cs-CZ" sz="2800" b="1" dirty="0" smtClean="0">
                <a:hlinkClick r:id="rId2"/>
              </a:rPr>
              <a:t>www.youtube.com/watch?v=WNvxlm9CQ_U</a:t>
            </a:r>
            <a:r>
              <a:rPr lang="cs-CZ" sz="2800" b="1" dirty="0" smtClean="0"/>
              <a:t> </a:t>
            </a:r>
          </a:p>
          <a:p>
            <a:endParaRPr lang="en-US"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343" y="748146"/>
            <a:ext cx="2736000" cy="3232394"/>
          </a:xfrm>
          <a:prstGeom prst="rect">
            <a:avLst/>
          </a:prstGeom>
        </p:spPr>
      </p:pic>
    </p:spTree>
    <p:extLst>
      <p:ext uri="{BB962C8B-B14F-4D97-AF65-F5344CB8AC3E}">
        <p14:creationId xmlns:p14="http://schemas.microsoft.com/office/powerpoint/2010/main" val="1605011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Pirates</a:t>
            </a:r>
            <a:endParaRPr lang="en-US" b="1" dirty="0"/>
          </a:p>
        </p:txBody>
      </p:sp>
      <p:sp>
        <p:nvSpPr>
          <p:cNvPr id="3" name="Zástupný symbol pro obsah 2"/>
          <p:cNvSpPr>
            <a:spLocks noGrp="1"/>
          </p:cNvSpPr>
          <p:nvPr>
            <p:ph idx="1"/>
          </p:nvPr>
        </p:nvSpPr>
        <p:spPr/>
        <p:txBody>
          <a:bodyPr/>
          <a:lstStyle/>
          <a:p>
            <a:r>
              <a:rPr lang="cs-CZ" sz="2800" b="1" dirty="0" smtClean="0"/>
              <a:t>Protest party </a:t>
            </a:r>
            <a:r>
              <a:rPr lang="cs-CZ" sz="2800" b="1" dirty="0" err="1" smtClean="0"/>
              <a:t>without</a:t>
            </a:r>
            <a:r>
              <a:rPr lang="cs-CZ" sz="2800" b="1" dirty="0" smtClean="0"/>
              <a:t> </a:t>
            </a:r>
            <a:r>
              <a:rPr lang="cs-CZ" sz="2800" b="1" dirty="0" err="1" smtClean="0"/>
              <a:t>clear</a:t>
            </a:r>
            <a:r>
              <a:rPr lang="cs-CZ" sz="2800" b="1" dirty="0" smtClean="0"/>
              <a:t> </a:t>
            </a:r>
            <a:r>
              <a:rPr lang="cs-CZ" sz="2800" b="1" dirty="0" err="1" smtClean="0"/>
              <a:t>programme</a:t>
            </a:r>
            <a:r>
              <a:rPr lang="cs-CZ" sz="2800" b="1" dirty="0" smtClean="0"/>
              <a:t> </a:t>
            </a:r>
          </a:p>
          <a:p>
            <a:r>
              <a:rPr lang="cs-CZ" sz="2800" b="1" dirty="0" err="1" smtClean="0"/>
              <a:t>Unreadable</a:t>
            </a:r>
            <a:r>
              <a:rPr lang="cs-CZ" sz="2800" b="1" dirty="0" smtClean="0"/>
              <a:t> </a:t>
            </a:r>
          </a:p>
          <a:p>
            <a:r>
              <a:rPr lang="cs-CZ" sz="2800" b="1" dirty="0" smtClean="0"/>
              <a:t>Direct </a:t>
            </a:r>
            <a:r>
              <a:rPr lang="cs-CZ" sz="2800" b="1" dirty="0" err="1" smtClean="0"/>
              <a:t>democracy</a:t>
            </a:r>
            <a:endParaRPr lang="cs-CZ" sz="2800" b="1" dirty="0" smtClean="0"/>
          </a:p>
          <a:p>
            <a:r>
              <a:rPr lang="cs-CZ" sz="2800" b="1" dirty="0" err="1" smtClean="0"/>
              <a:t>Democratisation</a:t>
            </a:r>
            <a:r>
              <a:rPr lang="cs-CZ" sz="2800" b="1" dirty="0" smtClean="0"/>
              <a:t> </a:t>
            </a:r>
            <a:r>
              <a:rPr lang="cs-CZ" sz="2800" b="1" dirty="0" err="1" smtClean="0"/>
              <a:t>of</a:t>
            </a:r>
            <a:r>
              <a:rPr lang="cs-CZ" sz="2800" b="1" dirty="0" smtClean="0"/>
              <a:t> </a:t>
            </a:r>
            <a:r>
              <a:rPr lang="cs-CZ" sz="2800" b="1" dirty="0" err="1" smtClean="0"/>
              <a:t>the</a:t>
            </a:r>
            <a:r>
              <a:rPr lang="cs-CZ" sz="2800" b="1" dirty="0" smtClean="0"/>
              <a:t> EU</a:t>
            </a:r>
          </a:p>
          <a:p>
            <a:r>
              <a:rPr lang="cs-CZ" sz="2800" b="1" dirty="0" smtClean="0"/>
              <a:t>Czech </a:t>
            </a:r>
            <a:r>
              <a:rPr lang="cs-CZ" sz="2800" b="1" dirty="0" err="1" smtClean="0"/>
              <a:t>republic</a:t>
            </a:r>
            <a:r>
              <a:rPr lang="cs-CZ" sz="2800" b="1" dirty="0" smtClean="0"/>
              <a:t> </a:t>
            </a:r>
            <a:r>
              <a:rPr lang="cs-CZ" sz="2800" b="1" dirty="0" err="1" smtClean="0"/>
              <a:t>active</a:t>
            </a:r>
            <a:r>
              <a:rPr lang="cs-CZ" sz="2800" b="1" dirty="0" smtClean="0"/>
              <a:t> </a:t>
            </a:r>
            <a:r>
              <a:rPr lang="cs-CZ" sz="2800" b="1" dirty="0" err="1" smtClean="0"/>
              <a:t>within</a:t>
            </a:r>
            <a:r>
              <a:rPr lang="cs-CZ" sz="2800" b="1" dirty="0" smtClean="0"/>
              <a:t> </a:t>
            </a:r>
            <a:r>
              <a:rPr lang="cs-CZ" sz="2800" b="1" dirty="0" err="1" smtClean="0"/>
              <a:t>the</a:t>
            </a:r>
            <a:r>
              <a:rPr lang="cs-CZ" sz="2800" b="1" dirty="0" smtClean="0"/>
              <a:t> EU</a:t>
            </a:r>
          </a:p>
          <a:p>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0395" y="609600"/>
            <a:ext cx="3024000" cy="4032001"/>
          </a:xfrm>
          <a:prstGeom prst="rect">
            <a:avLst/>
          </a:prstGeom>
        </p:spPr>
      </p:pic>
    </p:spTree>
    <p:extLst>
      <p:ext uri="{BB962C8B-B14F-4D97-AF65-F5344CB8AC3E}">
        <p14:creationId xmlns:p14="http://schemas.microsoft.com/office/powerpoint/2010/main" val="125506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KDU-ČSL</a:t>
            </a:r>
            <a:endParaRPr lang="en-US" b="1" dirty="0"/>
          </a:p>
        </p:txBody>
      </p:sp>
      <p:sp>
        <p:nvSpPr>
          <p:cNvPr id="3" name="Zástupný symbol pro obsah 2"/>
          <p:cNvSpPr>
            <a:spLocks noGrp="1"/>
          </p:cNvSpPr>
          <p:nvPr>
            <p:ph idx="1"/>
          </p:nvPr>
        </p:nvSpPr>
        <p:spPr/>
        <p:txBody>
          <a:bodyPr>
            <a:normAutofit/>
          </a:bodyPr>
          <a:lstStyle/>
          <a:p>
            <a:r>
              <a:rPr lang="cs-CZ" sz="2800" b="1" dirty="0" smtClean="0"/>
              <a:t>Pro-EU but</a:t>
            </a:r>
          </a:p>
          <a:p>
            <a:r>
              <a:rPr lang="cs-CZ" sz="2800" b="1" dirty="0" err="1" smtClean="0"/>
              <a:t>Stabilisation</a:t>
            </a:r>
            <a:r>
              <a:rPr lang="cs-CZ" sz="2800" b="1" dirty="0" smtClean="0"/>
              <a:t> </a:t>
            </a:r>
            <a:r>
              <a:rPr lang="cs-CZ" sz="2800" b="1" dirty="0" err="1" smtClean="0"/>
              <a:t>of</a:t>
            </a:r>
            <a:r>
              <a:rPr lang="cs-CZ" sz="2800" b="1" dirty="0" smtClean="0"/>
              <a:t> </a:t>
            </a:r>
            <a:r>
              <a:rPr lang="cs-CZ" sz="2800" b="1" dirty="0" err="1" smtClean="0"/>
              <a:t>the</a:t>
            </a:r>
            <a:r>
              <a:rPr lang="cs-CZ" sz="2800" b="1" dirty="0" smtClean="0"/>
              <a:t> </a:t>
            </a:r>
            <a:r>
              <a:rPr lang="cs-CZ" sz="2800" b="1" dirty="0" err="1" smtClean="0"/>
              <a:t>failed</a:t>
            </a:r>
            <a:r>
              <a:rPr lang="cs-CZ" sz="2800" b="1" dirty="0" smtClean="0"/>
              <a:t> </a:t>
            </a:r>
            <a:r>
              <a:rPr lang="cs-CZ" sz="2800" b="1" dirty="0" err="1" smtClean="0"/>
              <a:t>states</a:t>
            </a:r>
            <a:endParaRPr lang="cs-CZ" sz="2800" b="1" dirty="0" smtClean="0"/>
          </a:p>
          <a:p>
            <a:r>
              <a:rPr lang="cs-CZ" sz="2800" b="1" dirty="0" err="1" smtClean="0"/>
              <a:t>Accepting</a:t>
            </a:r>
            <a:r>
              <a:rPr lang="cs-CZ" sz="2800" b="1" dirty="0" smtClean="0"/>
              <a:t> </a:t>
            </a:r>
            <a:r>
              <a:rPr lang="cs-CZ" sz="2800" b="1" dirty="0" err="1" smtClean="0"/>
              <a:t>war</a:t>
            </a:r>
            <a:r>
              <a:rPr lang="cs-CZ" sz="2800" b="1" dirty="0" smtClean="0"/>
              <a:t> </a:t>
            </a:r>
            <a:r>
              <a:rPr lang="cs-CZ" sz="2800" b="1" dirty="0" err="1" smtClean="0"/>
              <a:t>refugees</a:t>
            </a:r>
            <a:r>
              <a:rPr lang="cs-CZ" sz="2800" b="1" dirty="0" smtClean="0"/>
              <a:t> </a:t>
            </a:r>
          </a:p>
          <a:p>
            <a:r>
              <a:rPr lang="cs-CZ" sz="2800" b="1" dirty="0" err="1" smtClean="0"/>
              <a:t>Protection</a:t>
            </a:r>
            <a:r>
              <a:rPr lang="cs-CZ" sz="2800" b="1" dirty="0" smtClean="0"/>
              <a:t> </a:t>
            </a:r>
            <a:r>
              <a:rPr lang="cs-CZ" sz="2800" b="1" dirty="0" err="1" smtClean="0"/>
              <a:t>of</a:t>
            </a:r>
            <a:r>
              <a:rPr lang="cs-CZ" sz="2800" b="1" dirty="0" smtClean="0"/>
              <a:t> </a:t>
            </a:r>
            <a:r>
              <a:rPr lang="cs-CZ" sz="2800" b="1" dirty="0" err="1" smtClean="0"/>
              <a:t>borders</a:t>
            </a:r>
            <a:r>
              <a:rPr lang="cs-CZ" sz="2800" b="1" dirty="0" smtClean="0"/>
              <a:t> </a:t>
            </a:r>
          </a:p>
          <a:p>
            <a:r>
              <a:rPr lang="cs-CZ" sz="2800" b="1" dirty="0" err="1" smtClean="0"/>
              <a:t>For</a:t>
            </a:r>
            <a:r>
              <a:rPr lang="cs-CZ" sz="2800" b="1" dirty="0" smtClean="0"/>
              <a:t> </a:t>
            </a:r>
            <a:r>
              <a:rPr lang="cs-CZ" sz="2800" b="1" dirty="0" err="1" smtClean="0"/>
              <a:t>the</a:t>
            </a:r>
            <a:r>
              <a:rPr lang="cs-CZ" sz="2800" b="1" dirty="0" smtClean="0"/>
              <a:t> EURO</a:t>
            </a:r>
            <a:endParaRPr lang="en-US" sz="2800" b="1"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442" y="1396669"/>
            <a:ext cx="2719541" cy="19080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005" y="4237567"/>
            <a:ext cx="2847975" cy="1600200"/>
          </a:xfrm>
          <a:prstGeom prst="rect">
            <a:avLst/>
          </a:prstGeom>
        </p:spPr>
      </p:pic>
    </p:spTree>
    <p:extLst>
      <p:ext uri="{BB962C8B-B14F-4D97-AF65-F5344CB8AC3E}">
        <p14:creationId xmlns:p14="http://schemas.microsoft.com/office/powerpoint/2010/main" val="1945805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ČSSD</a:t>
            </a:r>
            <a:endParaRPr lang="en-US" b="1" dirty="0"/>
          </a:p>
        </p:txBody>
      </p:sp>
      <p:sp>
        <p:nvSpPr>
          <p:cNvPr id="3" name="Zástupný symbol pro obsah 2"/>
          <p:cNvSpPr>
            <a:spLocks noGrp="1"/>
          </p:cNvSpPr>
          <p:nvPr>
            <p:ph idx="1"/>
          </p:nvPr>
        </p:nvSpPr>
        <p:spPr/>
        <p:txBody>
          <a:bodyPr/>
          <a:lstStyle/>
          <a:p>
            <a:r>
              <a:rPr lang="cs-CZ" sz="2800" b="1" dirty="0" err="1" smtClean="0"/>
              <a:t>For</a:t>
            </a:r>
            <a:r>
              <a:rPr lang="cs-CZ" sz="2800" b="1" dirty="0" smtClean="0"/>
              <a:t> </a:t>
            </a:r>
            <a:r>
              <a:rPr lang="cs-CZ" sz="2800" b="1" dirty="0" err="1" smtClean="0"/>
              <a:t>the</a:t>
            </a:r>
            <a:r>
              <a:rPr lang="cs-CZ" sz="2800" b="1" dirty="0" smtClean="0"/>
              <a:t> EU BUT</a:t>
            </a:r>
          </a:p>
          <a:p>
            <a:r>
              <a:rPr lang="cs-CZ" sz="2800" b="1" dirty="0" err="1" smtClean="0"/>
              <a:t>Wing</a:t>
            </a:r>
            <a:r>
              <a:rPr lang="cs-CZ" sz="2800" b="1" dirty="0" smtClean="0"/>
              <a:t> </a:t>
            </a:r>
            <a:r>
              <a:rPr lang="cs-CZ" sz="2800" b="1" dirty="0" err="1" smtClean="0"/>
              <a:t>of</a:t>
            </a:r>
            <a:r>
              <a:rPr lang="cs-CZ" sz="2800" b="1" dirty="0" smtClean="0"/>
              <a:t> Milan Chovanec and </a:t>
            </a:r>
            <a:r>
              <a:rPr lang="cs-CZ" sz="2800" b="1" dirty="0" err="1" smtClean="0"/>
              <a:t>migration</a:t>
            </a:r>
            <a:r>
              <a:rPr lang="cs-CZ" sz="2800" b="1" dirty="0" smtClean="0"/>
              <a:t> </a:t>
            </a:r>
            <a:r>
              <a:rPr lang="cs-CZ" sz="2800" b="1" dirty="0" err="1" smtClean="0"/>
              <a:t>quotas</a:t>
            </a:r>
            <a:endParaRPr lang="cs-CZ" sz="2800" b="1" dirty="0" smtClean="0"/>
          </a:p>
          <a:p>
            <a:r>
              <a:rPr lang="cs-CZ" sz="2800" b="1" dirty="0" err="1" smtClean="0"/>
              <a:t>For</a:t>
            </a:r>
            <a:r>
              <a:rPr lang="cs-CZ" sz="2800" b="1" dirty="0" smtClean="0"/>
              <a:t> EURO</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423" y="394782"/>
            <a:ext cx="2736000" cy="27360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868" y="4100975"/>
            <a:ext cx="2847975" cy="16002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534" y="4100975"/>
            <a:ext cx="3048000" cy="1714500"/>
          </a:xfrm>
          <a:prstGeom prst="rect">
            <a:avLst/>
          </a:prstGeom>
        </p:spPr>
      </p:pic>
    </p:spTree>
    <p:extLst>
      <p:ext uri="{BB962C8B-B14F-4D97-AF65-F5344CB8AC3E}">
        <p14:creationId xmlns:p14="http://schemas.microsoft.com/office/powerpoint/2010/main" val="62635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STAN</a:t>
            </a:r>
            <a:endParaRPr lang="en-US" b="1" dirty="0"/>
          </a:p>
        </p:txBody>
      </p:sp>
      <p:sp>
        <p:nvSpPr>
          <p:cNvPr id="3" name="Zástupný symbol pro obsah 2"/>
          <p:cNvSpPr>
            <a:spLocks noGrp="1"/>
          </p:cNvSpPr>
          <p:nvPr>
            <p:ph idx="1"/>
          </p:nvPr>
        </p:nvSpPr>
        <p:spPr/>
        <p:txBody>
          <a:bodyPr>
            <a:normAutofit/>
          </a:bodyPr>
          <a:lstStyle/>
          <a:p>
            <a:r>
              <a:rPr lang="cs-CZ" sz="2800" b="1" dirty="0" err="1" smtClean="0"/>
              <a:t>For</a:t>
            </a:r>
            <a:r>
              <a:rPr lang="cs-CZ" sz="2800" b="1" dirty="0" smtClean="0"/>
              <a:t> </a:t>
            </a:r>
            <a:r>
              <a:rPr lang="cs-CZ" sz="2800" b="1" dirty="0" err="1" smtClean="0"/>
              <a:t>the</a:t>
            </a:r>
            <a:r>
              <a:rPr lang="cs-CZ" sz="2800" b="1" dirty="0" smtClean="0"/>
              <a:t> EU </a:t>
            </a:r>
          </a:p>
          <a:p>
            <a:r>
              <a:rPr lang="cs-CZ" sz="2800" b="1" dirty="0" err="1" smtClean="0"/>
              <a:t>For</a:t>
            </a:r>
            <a:r>
              <a:rPr lang="cs-CZ" sz="2800" b="1" dirty="0" smtClean="0"/>
              <a:t> EURO</a:t>
            </a:r>
          </a:p>
          <a:p>
            <a:r>
              <a:rPr lang="cs-CZ" sz="2800" b="1" dirty="0" err="1" smtClean="0"/>
              <a:t>marginal</a:t>
            </a:r>
            <a:endParaRPr lang="en-US" sz="2800"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734" y="0"/>
            <a:ext cx="6858000" cy="6858000"/>
          </a:xfrm>
          <a:prstGeom prst="rect">
            <a:avLst/>
          </a:prstGeom>
        </p:spPr>
      </p:pic>
    </p:spTree>
    <p:extLst>
      <p:ext uri="{BB962C8B-B14F-4D97-AF65-F5344CB8AC3E}">
        <p14:creationId xmlns:p14="http://schemas.microsoft.com/office/powerpoint/2010/main" val="11687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TOP 09</a:t>
            </a:r>
            <a:endParaRPr lang="en-US" b="1" dirty="0"/>
          </a:p>
        </p:txBody>
      </p:sp>
      <p:sp>
        <p:nvSpPr>
          <p:cNvPr id="3" name="Zástupný symbol pro obsah 2"/>
          <p:cNvSpPr>
            <a:spLocks noGrp="1"/>
          </p:cNvSpPr>
          <p:nvPr>
            <p:ph idx="1"/>
          </p:nvPr>
        </p:nvSpPr>
        <p:spPr/>
        <p:txBody>
          <a:bodyPr>
            <a:normAutofit/>
          </a:bodyPr>
          <a:lstStyle/>
          <a:p>
            <a:r>
              <a:rPr lang="cs-CZ" sz="2800" b="1" dirty="0" err="1" smtClean="0"/>
              <a:t>Clearly</a:t>
            </a:r>
            <a:r>
              <a:rPr lang="cs-CZ" sz="2800" b="1" dirty="0" smtClean="0"/>
              <a:t> and </a:t>
            </a:r>
            <a:r>
              <a:rPr lang="cs-CZ" sz="2800" b="1" dirty="0" err="1" smtClean="0"/>
              <a:t>openly</a:t>
            </a:r>
            <a:r>
              <a:rPr lang="cs-CZ" sz="2800" b="1" dirty="0" smtClean="0"/>
              <a:t> </a:t>
            </a:r>
            <a:r>
              <a:rPr lang="cs-CZ" sz="2800" b="1" dirty="0" err="1" smtClean="0"/>
              <a:t>For</a:t>
            </a:r>
            <a:r>
              <a:rPr lang="cs-CZ" sz="2800" b="1" dirty="0" smtClean="0"/>
              <a:t> </a:t>
            </a:r>
            <a:r>
              <a:rPr lang="cs-CZ" sz="2800" b="1" dirty="0" err="1" smtClean="0"/>
              <a:t>the</a:t>
            </a:r>
            <a:r>
              <a:rPr lang="cs-CZ" sz="2800" b="1" dirty="0" smtClean="0"/>
              <a:t> EU</a:t>
            </a:r>
          </a:p>
          <a:p>
            <a:r>
              <a:rPr lang="cs-CZ" sz="2800" b="1" dirty="0" err="1" smtClean="0"/>
              <a:t>For</a:t>
            </a:r>
            <a:r>
              <a:rPr lang="cs-CZ" sz="2800" b="1" dirty="0" smtClean="0"/>
              <a:t> EURO</a:t>
            </a:r>
          </a:p>
          <a:p>
            <a:r>
              <a:rPr lang="cs-CZ" sz="2800" b="1" dirty="0" err="1" smtClean="0"/>
              <a:t>Refugees</a:t>
            </a:r>
            <a:r>
              <a:rPr lang="cs-CZ" sz="2800" b="1" dirty="0" smtClean="0"/>
              <a:t> </a:t>
            </a:r>
            <a:r>
              <a:rPr lang="cs-CZ" sz="2800" b="1" dirty="0" err="1" smtClean="0"/>
              <a:t>welcome</a:t>
            </a:r>
            <a:endParaRPr lang="cs-CZ" sz="2800" b="1" dirty="0" smtClean="0"/>
          </a:p>
          <a:p>
            <a:r>
              <a:rPr lang="cs-CZ" sz="2800" b="1" dirty="0" err="1" smtClean="0"/>
              <a:t>liberal</a:t>
            </a:r>
            <a:r>
              <a:rPr lang="cs-CZ" sz="2800" b="1" dirty="0" smtClean="0"/>
              <a:t>, city </a:t>
            </a:r>
            <a:r>
              <a:rPr lang="cs-CZ" sz="2800" b="1" dirty="0" err="1" smtClean="0"/>
              <a:t>voters</a:t>
            </a:r>
            <a:endParaRPr lang="en-US" sz="2800" b="1" dirty="0"/>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3244" y="1659466"/>
            <a:ext cx="2952750" cy="1552575"/>
          </a:xfrm>
          <a:prstGeom prst="rect">
            <a:avLst/>
          </a:prstGeom>
        </p:spPr>
      </p:pic>
    </p:spTree>
    <p:extLst>
      <p:ext uri="{BB962C8B-B14F-4D97-AF65-F5344CB8AC3E}">
        <p14:creationId xmlns:p14="http://schemas.microsoft.com/office/powerpoint/2010/main" val="1721825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a:t>
            </a:r>
            <a:r>
              <a:rPr lang="cs-CZ" b="1" dirty="0" smtClean="0"/>
              <a:t> Green Party</a:t>
            </a:r>
            <a:endParaRPr lang="en-US" b="1" dirty="0"/>
          </a:p>
        </p:txBody>
      </p:sp>
      <p:sp>
        <p:nvSpPr>
          <p:cNvPr id="3" name="Zástupný symbol pro obsah 2"/>
          <p:cNvSpPr>
            <a:spLocks noGrp="1"/>
          </p:cNvSpPr>
          <p:nvPr>
            <p:ph idx="1"/>
          </p:nvPr>
        </p:nvSpPr>
        <p:spPr/>
        <p:txBody>
          <a:bodyPr/>
          <a:lstStyle/>
          <a:p>
            <a:r>
              <a:rPr lang="cs-CZ" b="1" dirty="0" err="1" smtClean="0"/>
              <a:t>Liberal</a:t>
            </a:r>
            <a:r>
              <a:rPr lang="cs-CZ" b="1" dirty="0" smtClean="0"/>
              <a:t> city </a:t>
            </a:r>
            <a:r>
              <a:rPr lang="cs-CZ" b="1" dirty="0" err="1" smtClean="0"/>
              <a:t>voters</a:t>
            </a:r>
            <a:endParaRPr lang="cs-CZ" b="1" dirty="0" smtClean="0"/>
          </a:p>
          <a:p>
            <a:r>
              <a:rPr lang="cs-CZ" b="1" dirty="0" err="1" smtClean="0"/>
              <a:t>For</a:t>
            </a:r>
            <a:r>
              <a:rPr lang="cs-CZ" b="1" dirty="0" smtClean="0"/>
              <a:t> </a:t>
            </a:r>
            <a:r>
              <a:rPr lang="cs-CZ" b="1" dirty="0" err="1" smtClean="0"/>
              <a:t>the</a:t>
            </a:r>
            <a:r>
              <a:rPr lang="cs-CZ" b="1" dirty="0" smtClean="0"/>
              <a:t> EU</a:t>
            </a:r>
          </a:p>
          <a:p>
            <a:r>
              <a:rPr lang="cs-CZ" b="1" dirty="0" err="1" smtClean="0"/>
              <a:t>Marginal</a:t>
            </a:r>
            <a:r>
              <a:rPr lang="cs-CZ" b="1" dirty="0" smtClean="0"/>
              <a:t> </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002" y="1032934"/>
            <a:ext cx="3810000" cy="38100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002" y="4100975"/>
            <a:ext cx="3048000" cy="1495425"/>
          </a:xfrm>
          <a:prstGeom prst="rect">
            <a:avLst/>
          </a:prstGeom>
        </p:spPr>
      </p:pic>
    </p:spTree>
    <p:extLst>
      <p:ext uri="{BB962C8B-B14F-4D97-AF65-F5344CB8AC3E}">
        <p14:creationId xmlns:p14="http://schemas.microsoft.com/office/powerpoint/2010/main" val="3953539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596668" cy="1320800"/>
          </a:xfrm>
        </p:spPr>
        <p:txBody>
          <a:bodyPr>
            <a:normAutofit/>
          </a:bodyPr>
          <a:lstStyle/>
          <a:p>
            <a:r>
              <a:rPr lang="cs-CZ" sz="4000" b="1" dirty="0" err="1" smtClean="0"/>
              <a:t>Other</a:t>
            </a:r>
            <a:r>
              <a:rPr lang="cs-CZ" sz="4000" b="1" dirty="0" smtClean="0"/>
              <a:t> </a:t>
            </a:r>
            <a:r>
              <a:rPr lang="cs-CZ" sz="4000" b="1" dirty="0" err="1" smtClean="0"/>
              <a:t>players</a:t>
            </a:r>
            <a:r>
              <a:rPr lang="cs-CZ" sz="4000" b="1" dirty="0" smtClean="0"/>
              <a:t> </a:t>
            </a:r>
            <a:endParaRPr lang="en-US" sz="4000" b="1" dirty="0"/>
          </a:p>
        </p:txBody>
      </p:sp>
      <p:sp>
        <p:nvSpPr>
          <p:cNvPr id="3" name="Zástupný symbol pro obsah 2"/>
          <p:cNvSpPr>
            <a:spLocks noGrp="1"/>
          </p:cNvSpPr>
          <p:nvPr>
            <p:ph idx="1"/>
          </p:nvPr>
        </p:nvSpPr>
        <p:spPr>
          <a:xfrm>
            <a:off x="0" y="1320800"/>
            <a:ext cx="8596668" cy="4634086"/>
          </a:xfrm>
        </p:spPr>
        <p:txBody>
          <a:bodyPr/>
          <a:lstStyle/>
          <a:p>
            <a:r>
              <a:rPr lang="cs-CZ" sz="2800" b="1" dirty="0" smtClean="0"/>
              <a:t>Svobodní – </a:t>
            </a:r>
            <a:r>
              <a:rPr lang="cs-CZ" sz="2800" b="1" dirty="0" err="1" smtClean="0"/>
              <a:t>Czexit</a:t>
            </a:r>
            <a:r>
              <a:rPr lang="cs-CZ" sz="2800" b="1" dirty="0" smtClean="0"/>
              <a:t>, </a:t>
            </a:r>
            <a:r>
              <a:rPr lang="cs-CZ" sz="2800" b="1" dirty="0" err="1" smtClean="0"/>
              <a:t>againt</a:t>
            </a:r>
            <a:r>
              <a:rPr lang="cs-CZ" sz="2800" b="1" dirty="0" smtClean="0"/>
              <a:t> </a:t>
            </a:r>
            <a:r>
              <a:rPr lang="cs-CZ" sz="2800" b="1" dirty="0" err="1" smtClean="0"/>
              <a:t>the</a:t>
            </a:r>
            <a:r>
              <a:rPr lang="cs-CZ" sz="2800" b="1" dirty="0" smtClean="0"/>
              <a:t> euro, 1 MEP</a:t>
            </a:r>
          </a:p>
          <a:p>
            <a:r>
              <a:rPr lang="cs-CZ" sz="2800" b="1" dirty="0" smtClean="0"/>
              <a:t>Jana </a:t>
            </a:r>
            <a:r>
              <a:rPr lang="cs-CZ" sz="2800" b="1" dirty="0"/>
              <a:t>V</a:t>
            </a:r>
            <a:r>
              <a:rPr lang="cs-CZ" sz="2800" b="1" dirty="0" smtClean="0"/>
              <a:t>olfová</a:t>
            </a:r>
          </a:p>
          <a:p>
            <a:r>
              <a:rPr lang="cs-CZ" sz="2800" b="1" dirty="0">
                <a:hlinkClick r:id="rId3"/>
              </a:rPr>
              <a:t>https://</a:t>
            </a:r>
            <a:r>
              <a:rPr lang="cs-CZ" sz="2800" b="1" dirty="0" smtClean="0">
                <a:hlinkClick r:id="rId3"/>
              </a:rPr>
              <a:t>www.youtube.com/watch?v=X9uRgiOvoi8</a:t>
            </a:r>
            <a:r>
              <a:rPr lang="cs-CZ" sz="2800" b="1" dirty="0" smtClean="0"/>
              <a:t> </a:t>
            </a:r>
            <a:endParaRPr lang="cs-CZ" sz="2800" b="1" dirty="0"/>
          </a:p>
          <a:p>
            <a:endParaRPr lang="cs-CZ" dirty="0" smtClean="0"/>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678" y="3637843"/>
            <a:ext cx="4409464" cy="2484000"/>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878" y="3511843"/>
            <a:ext cx="5269322" cy="2736000"/>
          </a:xfrm>
          <a:prstGeom prst="rect">
            <a:avLst/>
          </a:prstGeom>
        </p:spPr>
      </p:pic>
    </p:spTree>
    <p:extLst>
      <p:ext uri="{BB962C8B-B14F-4D97-AF65-F5344CB8AC3E}">
        <p14:creationId xmlns:p14="http://schemas.microsoft.com/office/powerpoint/2010/main" val="342730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Top </a:t>
            </a:r>
            <a:r>
              <a:rPr lang="cs-CZ" b="1" dirty="0" err="1" smtClean="0"/>
              <a:t>statesmen</a:t>
            </a:r>
            <a:r>
              <a:rPr lang="cs-CZ" b="1" dirty="0" smtClean="0"/>
              <a:t> and </a:t>
            </a:r>
            <a:r>
              <a:rPr lang="cs-CZ" b="1" dirty="0" err="1" smtClean="0"/>
              <a:t>the</a:t>
            </a:r>
            <a:r>
              <a:rPr lang="cs-CZ" b="1" dirty="0" smtClean="0"/>
              <a:t> EU</a:t>
            </a:r>
            <a:endParaRPr lang="en-US" b="1" dirty="0"/>
          </a:p>
        </p:txBody>
      </p:sp>
      <p:sp>
        <p:nvSpPr>
          <p:cNvPr id="3" name="Zástupný symbol pro obsah 2"/>
          <p:cNvSpPr>
            <a:spLocks noGrp="1"/>
          </p:cNvSpPr>
          <p:nvPr>
            <p:ph idx="1"/>
          </p:nvPr>
        </p:nvSpPr>
        <p:spPr/>
        <p:txBody>
          <a:bodyPr>
            <a:normAutofit/>
          </a:bodyPr>
          <a:lstStyle/>
          <a:p>
            <a:r>
              <a:rPr lang="cs-CZ" sz="3200" b="1" dirty="0" smtClean="0">
                <a:solidFill>
                  <a:schemeClr val="tx1"/>
                </a:solidFill>
              </a:rPr>
              <a:t>Miloš Zeman</a:t>
            </a:r>
          </a:p>
          <a:p>
            <a:r>
              <a:rPr lang="cs-CZ" sz="3200" b="1" dirty="0" smtClean="0">
                <a:solidFill>
                  <a:schemeClr val="tx1"/>
                </a:solidFill>
              </a:rPr>
              <a:t>Václav Klaus</a:t>
            </a:r>
            <a:endParaRPr lang="en-US" sz="3200" b="1"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804" y="3473795"/>
            <a:ext cx="3930556" cy="2456597"/>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60" y="3614093"/>
            <a:ext cx="4558353" cy="3227129"/>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2375" y="102567"/>
            <a:ext cx="3619500" cy="2714625"/>
          </a:xfrm>
          <a:prstGeom prst="rect">
            <a:avLst/>
          </a:prstGeom>
        </p:spPr>
      </p:pic>
    </p:spTree>
    <p:extLst>
      <p:ext uri="{BB962C8B-B14F-4D97-AF65-F5344CB8AC3E}">
        <p14:creationId xmlns:p14="http://schemas.microsoft.com/office/powerpoint/2010/main" val="1942863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Czech Republic </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434" y="2336800"/>
            <a:ext cx="5925634" cy="3598863"/>
          </a:xfrm>
          <a:prstGeom prst="rect">
            <a:avLst/>
          </a:prstGeom>
        </p:spPr>
      </p:pic>
    </p:spTree>
    <p:extLst>
      <p:ext uri="{BB962C8B-B14F-4D97-AF65-F5344CB8AC3E}">
        <p14:creationId xmlns:p14="http://schemas.microsoft.com/office/powerpoint/2010/main" val="290652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President </a:t>
            </a:r>
            <a:r>
              <a:rPr lang="cs-CZ" b="1" dirty="0" err="1" smtClean="0"/>
              <a:t>of</a:t>
            </a:r>
            <a:r>
              <a:rPr lang="cs-CZ" b="1" dirty="0" smtClean="0"/>
              <a:t> </a:t>
            </a:r>
            <a:r>
              <a:rPr lang="cs-CZ" b="1" dirty="0" err="1" smtClean="0"/>
              <a:t>the</a:t>
            </a:r>
            <a:r>
              <a:rPr lang="cs-CZ" b="1" dirty="0" smtClean="0"/>
              <a:t> Czech Republic: Miloš Zeman</a:t>
            </a:r>
            <a:endParaRPr lang="en-GB" b="1" dirty="0"/>
          </a:p>
        </p:txBody>
      </p:sp>
      <p:sp>
        <p:nvSpPr>
          <p:cNvPr id="3" name="Zástupný symbol pro obsah 2"/>
          <p:cNvSpPr>
            <a:spLocks noGrp="1"/>
          </p:cNvSpPr>
          <p:nvPr>
            <p:ph idx="1"/>
          </p:nvPr>
        </p:nvSpPr>
        <p:spPr>
          <a:xfrm>
            <a:off x="1154954" y="2186401"/>
            <a:ext cx="8761413" cy="3833399"/>
          </a:xfrm>
        </p:spPr>
        <p:txBody>
          <a:bodyPr/>
          <a:lstStyle/>
          <a:p>
            <a:r>
              <a:rPr lang="cs-CZ" b="1" dirty="0" err="1" smtClean="0"/>
              <a:t>Populist</a:t>
            </a:r>
            <a:r>
              <a:rPr lang="cs-CZ" b="1" dirty="0" smtClean="0"/>
              <a:t> </a:t>
            </a:r>
            <a:r>
              <a:rPr lang="cs-CZ" b="1" dirty="0" err="1" smtClean="0"/>
              <a:t>techniques</a:t>
            </a:r>
            <a:endParaRPr lang="cs-CZ" b="1" dirty="0" smtClean="0"/>
          </a:p>
          <a:p>
            <a:r>
              <a:rPr lang="cs-CZ" b="1" dirty="0" smtClean="0"/>
              <a:t>„ I </a:t>
            </a:r>
            <a:r>
              <a:rPr lang="cs-CZ" b="1" dirty="0" err="1" smtClean="0"/>
              <a:t>am</a:t>
            </a:r>
            <a:r>
              <a:rPr lang="cs-CZ" b="1" dirty="0" smtClean="0"/>
              <a:t> </a:t>
            </a:r>
            <a:r>
              <a:rPr lang="cs-CZ" b="1" dirty="0" err="1" smtClean="0"/>
              <a:t>the</a:t>
            </a:r>
            <a:r>
              <a:rPr lang="cs-CZ" b="1" dirty="0" smtClean="0"/>
              <a:t> </a:t>
            </a:r>
            <a:r>
              <a:rPr lang="cs-CZ" b="1" dirty="0" err="1" smtClean="0"/>
              <a:t>people</a:t>
            </a:r>
            <a:r>
              <a:rPr lang="cs-CZ" b="1" dirty="0" smtClean="0"/>
              <a:t>“ - </a:t>
            </a:r>
            <a:r>
              <a:rPr lang="cs-CZ" b="1" dirty="0" err="1" smtClean="0"/>
              <a:t>Working</a:t>
            </a:r>
            <a:r>
              <a:rPr lang="cs-CZ" b="1" dirty="0" smtClean="0"/>
              <a:t> </a:t>
            </a:r>
            <a:r>
              <a:rPr lang="cs-CZ" b="1" dirty="0" err="1" smtClean="0"/>
              <a:t>class</a:t>
            </a:r>
            <a:endParaRPr lang="cs-CZ" b="1" dirty="0" smtClean="0"/>
          </a:p>
          <a:p>
            <a:r>
              <a:rPr lang="cs-CZ" b="1" dirty="0" err="1" smtClean="0"/>
              <a:t>Immigration</a:t>
            </a:r>
            <a:r>
              <a:rPr lang="cs-CZ" b="1" dirty="0" smtClean="0"/>
              <a:t>, </a:t>
            </a:r>
            <a:r>
              <a:rPr lang="cs-CZ" b="1" dirty="0" err="1" smtClean="0"/>
              <a:t>muslims</a:t>
            </a:r>
            <a:endParaRPr lang="cs-CZ" b="1" dirty="0" smtClean="0"/>
          </a:p>
          <a:p>
            <a:r>
              <a:rPr lang="cs-CZ" b="1" dirty="0" smtClean="0"/>
              <a:t>EU </a:t>
            </a:r>
            <a:r>
              <a:rPr lang="cs-CZ" b="1" dirty="0" err="1" smtClean="0"/>
              <a:t>foreign</a:t>
            </a:r>
            <a:r>
              <a:rPr lang="cs-CZ" b="1" dirty="0" smtClean="0"/>
              <a:t> </a:t>
            </a:r>
            <a:r>
              <a:rPr lang="cs-CZ" b="1" dirty="0" err="1" smtClean="0"/>
              <a:t>policy</a:t>
            </a:r>
            <a:r>
              <a:rPr lang="cs-CZ" b="1" dirty="0" smtClean="0"/>
              <a:t> (Izrael/Palestina, </a:t>
            </a:r>
            <a:r>
              <a:rPr lang="cs-CZ" b="1" dirty="0" err="1" smtClean="0"/>
              <a:t>Ukraine</a:t>
            </a:r>
            <a:r>
              <a:rPr lang="cs-CZ" b="1" dirty="0" smtClean="0"/>
              <a:t>, </a:t>
            </a:r>
            <a:r>
              <a:rPr lang="cs-CZ" b="1" dirty="0" err="1" smtClean="0"/>
              <a:t>Russia</a:t>
            </a:r>
            <a:r>
              <a:rPr lang="cs-CZ" b="1" dirty="0" smtClean="0"/>
              <a:t>, </a:t>
            </a:r>
            <a:r>
              <a:rPr lang="cs-CZ" b="1" dirty="0" err="1" smtClean="0"/>
              <a:t>China</a:t>
            </a:r>
            <a:r>
              <a:rPr lang="cs-CZ" b="1" dirty="0" smtClean="0"/>
              <a:t>)</a:t>
            </a:r>
          </a:p>
          <a:p>
            <a:r>
              <a:rPr lang="cs-CZ" b="1" dirty="0" err="1" smtClean="0"/>
              <a:t>Inclusion</a:t>
            </a:r>
            <a:r>
              <a:rPr lang="cs-CZ" b="1" dirty="0" smtClean="0"/>
              <a:t> </a:t>
            </a:r>
            <a:r>
              <a:rPr lang="cs-CZ" b="1" dirty="0" err="1" smtClean="0"/>
              <a:t>at</a:t>
            </a:r>
            <a:r>
              <a:rPr lang="cs-CZ" b="1" dirty="0" smtClean="0"/>
              <a:t> </a:t>
            </a:r>
            <a:r>
              <a:rPr lang="cs-CZ" b="1" dirty="0" err="1" smtClean="0"/>
              <a:t>schools</a:t>
            </a:r>
            <a:r>
              <a:rPr lang="cs-CZ" b="1" dirty="0" smtClean="0"/>
              <a:t> </a:t>
            </a:r>
          </a:p>
          <a:p>
            <a:r>
              <a:rPr lang="cs-CZ" b="1" dirty="0" err="1" smtClean="0"/>
              <a:t>People</a:t>
            </a:r>
            <a:r>
              <a:rPr lang="cs-CZ" b="1" dirty="0" smtClean="0"/>
              <a:t> </a:t>
            </a:r>
            <a:r>
              <a:rPr lang="cs-CZ" b="1" dirty="0" err="1" smtClean="0"/>
              <a:t>around</a:t>
            </a:r>
            <a:r>
              <a:rPr lang="cs-CZ" b="1" dirty="0" smtClean="0"/>
              <a:t> Zeman</a:t>
            </a:r>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621" y="4103100"/>
            <a:ext cx="4211066" cy="2187956"/>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421" y="4964595"/>
            <a:ext cx="2847975" cy="160972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187" y="1930400"/>
            <a:ext cx="2667000" cy="1714500"/>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2" y="67818"/>
            <a:ext cx="2847975" cy="1600200"/>
          </a:xfrm>
          <a:prstGeom prst="rect">
            <a:avLst/>
          </a:prstGeom>
        </p:spPr>
      </p:pic>
    </p:spTree>
    <p:extLst>
      <p:ext uri="{BB962C8B-B14F-4D97-AF65-F5344CB8AC3E}">
        <p14:creationId xmlns:p14="http://schemas.microsoft.com/office/powerpoint/2010/main" val="1517713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Czech </a:t>
            </a:r>
            <a:r>
              <a:rPr lang="cs-CZ" b="1" dirty="0" err="1" smtClean="0"/>
              <a:t>presidential</a:t>
            </a:r>
            <a:r>
              <a:rPr lang="cs-CZ" b="1" dirty="0" smtClean="0"/>
              <a:t> </a:t>
            </a:r>
            <a:r>
              <a:rPr lang="cs-CZ" b="1" dirty="0" err="1" smtClean="0"/>
              <a:t>elections</a:t>
            </a:r>
            <a:r>
              <a:rPr lang="cs-CZ" b="1" dirty="0" smtClean="0"/>
              <a:t> 2018</a:t>
            </a:r>
            <a:endParaRPr lang="en-US" b="1" dirty="0"/>
          </a:p>
        </p:txBody>
      </p:sp>
      <p:sp>
        <p:nvSpPr>
          <p:cNvPr id="3" name="Zástupný symbol pro obsah 2"/>
          <p:cNvSpPr>
            <a:spLocks noGrp="1"/>
          </p:cNvSpPr>
          <p:nvPr>
            <p:ph idx="1"/>
          </p:nvPr>
        </p:nvSpPr>
        <p:spPr/>
        <p:txBody>
          <a:bodyPr>
            <a:normAutofit/>
          </a:bodyPr>
          <a:lstStyle/>
          <a:p>
            <a:r>
              <a:rPr lang="cs-CZ" sz="2800" b="1" dirty="0" smtClean="0"/>
              <a:t>Zeman</a:t>
            </a:r>
          </a:p>
          <a:p>
            <a:r>
              <a:rPr lang="cs-CZ" sz="2800" b="1" dirty="0" smtClean="0"/>
              <a:t>Drahoš</a:t>
            </a:r>
          </a:p>
          <a:p>
            <a:r>
              <a:rPr lang="cs-CZ" sz="2800" b="1" dirty="0" smtClean="0"/>
              <a:t>Horáček</a:t>
            </a:r>
          </a:p>
          <a:p>
            <a:r>
              <a:rPr lang="cs-CZ" sz="2800" b="1" dirty="0" smtClean="0"/>
              <a:t>Marek </a:t>
            </a:r>
            <a:r>
              <a:rPr lang="cs-CZ" sz="2800" b="1" dirty="0" err="1" smtClean="0"/>
              <a:t>Hilšer</a:t>
            </a:r>
            <a:endParaRPr lang="cs-CZ" sz="2800" b="1" dirty="0" smtClean="0"/>
          </a:p>
          <a:p>
            <a:r>
              <a:rPr lang="cs-CZ" sz="2800" b="1" dirty="0" smtClean="0"/>
              <a:t>Tonda Blaník</a:t>
            </a:r>
            <a:endParaRPr lang="en-US" sz="2800"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039" y="1242000"/>
            <a:ext cx="4162963" cy="21960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160" y="0"/>
            <a:ext cx="3129840" cy="24840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774" y="2926473"/>
            <a:ext cx="3852000" cy="1866182"/>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696" y="3260804"/>
            <a:ext cx="5092938" cy="1872000"/>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4702" y="4538215"/>
            <a:ext cx="4203686" cy="2376000"/>
          </a:xfrm>
          <a:prstGeom prst="rect">
            <a:avLst/>
          </a:prstGeom>
        </p:spPr>
      </p:pic>
    </p:spTree>
    <p:extLst>
      <p:ext uri="{BB962C8B-B14F-4D97-AF65-F5344CB8AC3E}">
        <p14:creationId xmlns:p14="http://schemas.microsoft.com/office/powerpoint/2010/main" val="334142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Czech </a:t>
            </a:r>
            <a:r>
              <a:rPr lang="cs-CZ" b="1" dirty="0" err="1" smtClean="0"/>
              <a:t>foreign</a:t>
            </a:r>
            <a:r>
              <a:rPr lang="cs-CZ" b="1" dirty="0" smtClean="0"/>
              <a:t> </a:t>
            </a:r>
            <a:r>
              <a:rPr lang="cs-CZ" b="1" dirty="0" err="1" smtClean="0"/>
              <a:t>policy</a:t>
            </a:r>
            <a:r>
              <a:rPr lang="cs-CZ" b="1" dirty="0" smtClean="0"/>
              <a:t> </a:t>
            </a:r>
            <a:endParaRPr lang="en-US" b="1" dirty="0"/>
          </a:p>
        </p:txBody>
      </p:sp>
      <p:sp>
        <p:nvSpPr>
          <p:cNvPr id="3" name="Zástupný symbol pro obsah 2"/>
          <p:cNvSpPr>
            <a:spLocks noGrp="1"/>
          </p:cNvSpPr>
          <p:nvPr>
            <p:ph idx="1"/>
          </p:nvPr>
        </p:nvSpPr>
        <p:spPr/>
        <p:txBody>
          <a:bodyPr/>
          <a:lstStyle/>
          <a:p>
            <a:r>
              <a:rPr lang="cs-CZ" sz="2800" b="1" dirty="0" smtClean="0"/>
              <a:t>Prime </a:t>
            </a:r>
            <a:r>
              <a:rPr lang="cs-CZ" sz="2800" b="1" dirty="0" err="1" smtClean="0"/>
              <a:t>minister</a:t>
            </a:r>
            <a:r>
              <a:rPr lang="cs-CZ" sz="2800" b="1" dirty="0" smtClean="0"/>
              <a:t> and president</a:t>
            </a:r>
          </a:p>
          <a:p>
            <a:r>
              <a:rPr lang="cs-CZ" sz="2800" b="1" dirty="0" err="1" smtClean="0"/>
              <a:t>Externalisation</a:t>
            </a:r>
            <a:r>
              <a:rPr lang="cs-CZ" sz="2800" b="1" dirty="0" smtClean="0"/>
              <a:t> </a:t>
            </a:r>
            <a:r>
              <a:rPr lang="cs-CZ" sz="2800" b="1" dirty="0" err="1" smtClean="0"/>
              <a:t>of</a:t>
            </a:r>
            <a:r>
              <a:rPr lang="cs-CZ" sz="2800" b="1" dirty="0"/>
              <a:t> </a:t>
            </a:r>
            <a:r>
              <a:rPr lang="cs-CZ" sz="2800" b="1" dirty="0" err="1" smtClean="0"/>
              <a:t>responsibility</a:t>
            </a:r>
            <a:endParaRPr lang="cs-CZ" sz="2800" b="1" dirty="0" smtClean="0"/>
          </a:p>
          <a:p>
            <a:r>
              <a:rPr lang="cs-CZ" sz="2800" b="1" dirty="0" err="1" smtClean="0"/>
              <a:t>Self-victimisation</a:t>
            </a:r>
            <a:endParaRPr lang="cs-CZ" sz="2800" b="1" dirty="0" smtClean="0"/>
          </a:p>
          <a:p>
            <a:r>
              <a:rPr lang="cs-CZ" sz="2800" b="1" dirty="0" err="1" smtClean="0"/>
              <a:t>Domestification</a:t>
            </a:r>
            <a:r>
              <a:rPr lang="cs-CZ" sz="2800" b="1" dirty="0" smtClean="0"/>
              <a:t> </a:t>
            </a:r>
            <a:r>
              <a:rPr lang="cs-CZ" sz="2800" b="1" dirty="0" err="1" smtClean="0"/>
              <a:t>of</a:t>
            </a:r>
            <a:r>
              <a:rPr lang="cs-CZ" sz="2800" b="1" dirty="0" smtClean="0"/>
              <a:t> </a:t>
            </a:r>
            <a:r>
              <a:rPr lang="cs-CZ" sz="2800" b="1" dirty="0" err="1" smtClean="0"/>
              <a:t>the</a:t>
            </a:r>
            <a:r>
              <a:rPr lang="cs-CZ" sz="2800" b="1" dirty="0" smtClean="0"/>
              <a:t> </a:t>
            </a:r>
            <a:r>
              <a:rPr lang="cs-CZ" sz="2800" b="1" dirty="0" err="1" smtClean="0"/>
              <a:t>topics</a:t>
            </a:r>
            <a:endParaRPr lang="cs-CZ" sz="2800" b="1" dirty="0" smtClean="0"/>
          </a:p>
          <a:p>
            <a:r>
              <a:rPr lang="cs-CZ" sz="2800" b="1" dirty="0" smtClean="0"/>
              <a:t>No </a:t>
            </a:r>
            <a:r>
              <a:rPr lang="cs-CZ" sz="2800" b="1" dirty="0" err="1" smtClean="0"/>
              <a:t>interest</a:t>
            </a:r>
            <a:r>
              <a:rPr lang="cs-CZ" sz="2800" b="1" dirty="0" smtClean="0"/>
              <a:t> in </a:t>
            </a:r>
            <a:r>
              <a:rPr lang="cs-CZ" sz="2800" b="1" dirty="0" err="1" smtClean="0"/>
              <a:t>the</a:t>
            </a:r>
            <a:r>
              <a:rPr lang="cs-CZ" sz="2800" b="1" dirty="0" smtClean="0"/>
              <a:t> </a:t>
            </a:r>
            <a:r>
              <a:rPr lang="cs-CZ" sz="2800" b="1" dirty="0" err="1" smtClean="0"/>
              <a:t>foreign</a:t>
            </a:r>
            <a:r>
              <a:rPr lang="cs-CZ" sz="2800" b="1" dirty="0" smtClean="0"/>
              <a:t> </a:t>
            </a:r>
            <a:r>
              <a:rPr lang="cs-CZ" sz="2800" b="1" dirty="0" err="1" smtClean="0"/>
              <a:t>affairs</a:t>
            </a:r>
            <a:endParaRPr lang="cs-CZ" sz="2800" b="1" dirty="0" smtClean="0"/>
          </a:p>
          <a:p>
            <a:r>
              <a:rPr lang="cs-CZ" sz="2800" b="1" dirty="0" err="1" smtClean="0"/>
              <a:t>Polarisation</a:t>
            </a:r>
            <a:endParaRPr lang="cs-CZ" sz="2800" b="1" dirty="0" smtClean="0"/>
          </a:p>
          <a:p>
            <a:r>
              <a:rPr lang="cs-CZ" sz="2800" b="1" dirty="0" err="1" smtClean="0"/>
              <a:t>Utilitarian</a:t>
            </a:r>
            <a:r>
              <a:rPr lang="cs-CZ" sz="2800" b="1" dirty="0" smtClean="0"/>
              <a:t> </a:t>
            </a:r>
            <a:r>
              <a:rPr lang="cs-CZ" sz="2800" b="1" dirty="0" err="1" smtClean="0"/>
              <a:t>politicisation</a:t>
            </a:r>
            <a:r>
              <a:rPr lang="cs-CZ" sz="2800" b="1" dirty="0" smtClean="0"/>
              <a:t> </a:t>
            </a:r>
          </a:p>
          <a:p>
            <a:endParaRPr lang="cs-CZ" dirty="0"/>
          </a:p>
          <a:p>
            <a:endParaRPr lang="cs-CZ" dirty="0" smtClean="0"/>
          </a:p>
          <a:p>
            <a:endParaRPr lang="cs-CZ" dirty="0"/>
          </a:p>
          <a:p>
            <a:endParaRPr lang="cs-CZ" dirty="0" smtClean="0"/>
          </a:p>
          <a:p>
            <a:endParaRPr lang="cs-CZ" dirty="0"/>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054" y="1468303"/>
            <a:ext cx="2752725" cy="165735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804" y="4100975"/>
            <a:ext cx="2847975" cy="1600200"/>
          </a:xfrm>
          <a:prstGeom prst="rect">
            <a:avLst/>
          </a:prstGeom>
        </p:spPr>
      </p:pic>
    </p:spTree>
    <p:extLst>
      <p:ext uri="{BB962C8B-B14F-4D97-AF65-F5344CB8AC3E}">
        <p14:creationId xmlns:p14="http://schemas.microsoft.com/office/powerpoint/2010/main" val="2445316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0934" y="27709"/>
            <a:ext cx="8596668" cy="2170546"/>
          </a:xfrm>
        </p:spPr>
        <p:txBody>
          <a:bodyPr>
            <a:normAutofit/>
          </a:bodyPr>
          <a:lstStyle/>
          <a:p>
            <a:r>
              <a:rPr lang="cs-CZ" b="1" dirty="0" err="1" smtClean="0"/>
              <a:t>Czechs</a:t>
            </a:r>
            <a:r>
              <a:rPr lang="cs-CZ" b="1" dirty="0" smtClean="0"/>
              <a:t> and </a:t>
            </a:r>
            <a:r>
              <a:rPr lang="cs-CZ" b="1" dirty="0" err="1" smtClean="0"/>
              <a:t>the</a:t>
            </a:r>
            <a:r>
              <a:rPr lang="cs-CZ" b="1" dirty="0" smtClean="0"/>
              <a:t> EU</a:t>
            </a:r>
            <a:endParaRPr lang="en-US" b="1" dirty="0"/>
          </a:p>
        </p:txBody>
      </p:sp>
      <p:sp>
        <p:nvSpPr>
          <p:cNvPr id="3" name="Zástupný symbol pro obsah 2"/>
          <p:cNvSpPr>
            <a:spLocks noGrp="1"/>
          </p:cNvSpPr>
          <p:nvPr>
            <p:ph idx="1"/>
          </p:nvPr>
        </p:nvSpPr>
        <p:spPr>
          <a:xfrm>
            <a:off x="0" y="2660073"/>
            <a:ext cx="11514667" cy="4197926"/>
          </a:xfrm>
        </p:spPr>
        <p:txBody>
          <a:bodyPr>
            <a:noAutofit/>
          </a:bodyPr>
          <a:lstStyle/>
          <a:p>
            <a:r>
              <a:rPr lang="cs-CZ" sz="3200" b="1" dirty="0" smtClean="0"/>
              <a:t>2003 </a:t>
            </a:r>
            <a:r>
              <a:rPr lang="en-US" sz="3200" b="1" dirty="0" smtClean="0"/>
              <a:t>A</a:t>
            </a:r>
            <a:r>
              <a:rPr lang="en-US" sz="3200" b="1" dirty="0"/>
              <a:t> referendum on joining the European Union </a:t>
            </a:r>
            <a:r>
              <a:rPr lang="cs-CZ" sz="3200" b="1" dirty="0" smtClean="0"/>
              <a:t>: </a:t>
            </a:r>
            <a:r>
              <a:rPr lang="en-US" sz="3200" b="1" dirty="0" smtClean="0"/>
              <a:t> </a:t>
            </a:r>
            <a:r>
              <a:rPr lang="en-US" sz="3200" b="1" dirty="0"/>
              <a:t>was supported by 77.3% of voters, with a turnout of 55.2%</a:t>
            </a:r>
          </a:p>
          <a:p>
            <a:r>
              <a:rPr lang="cs-CZ" sz="3200" b="1" dirty="0" smtClean="0"/>
              <a:t>2004 EU </a:t>
            </a:r>
            <a:r>
              <a:rPr lang="cs-CZ" sz="3200" b="1" dirty="0" err="1" smtClean="0"/>
              <a:t>enlargement</a:t>
            </a:r>
            <a:r>
              <a:rPr lang="cs-CZ" sz="3200" b="1" dirty="0" smtClean="0"/>
              <a:t> </a:t>
            </a:r>
          </a:p>
          <a:p>
            <a:r>
              <a:rPr lang="en-US" sz="3200" b="1" dirty="0" smtClean="0"/>
              <a:t>2017</a:t>
            </a:r>
            <a:r>
              <a:rPr lang="en-US" sz="3200" b="1" dirty="0"/>
              <a:t>, 29% of Czechs were in </a:t>
            </a:r>
            <a:r>
              <a:rPr lang="en-US" sz="3200" b="1" dirty="0" err="1"/>
              <a:t>favour</a:t>
            </a:r>
            <a:r>
              <a:rPr lang="en-US" sz="3200" b="1" dirty="0"/>
              <a:t> of introducing the euro while 70% were opposed and 1% undecided</a:t>
            </a:r>
            <a:r>
              <a:rPr lang="en-US" sz="3200" b="1" dirty="0" smtClean="0"/>
              <a:t>.</a:t>
            </a:r>
            <a:endParaRPr lang="cs-CZ" sz="3200" b="1" baseline="30000" dirty="0"/>
          </a:p>
          <a:p>
            <a:r>
              <a:rPr lang="en-US" sz="3200" b="1" dirty="0"/>
              <a:t> </a:t>
            </a:r>
            <a:r>
              <a:rPr lang="en-US" sz="3200" b="1" dirty="0" smtClean="0"/>
              <a:t>there </a:t>
            </a:r>
            <a:r>
              <a:rPr lang="en-US" sz="3200" b="1" dirty="0"/>
              <a:t>is no target date by the government for </a:t>
            </a:r>
            <a:r>
              <a:rPr lang="cs-CZ" sz="3200" b="1" dirty="0" smtClean="0"/>
              <a:t>a</a:t>
            </a:r>
            <a:r>
              <a:rPr lang="en-US" sz="3200" b="1" dirty="0" err="1" smtClean="0"/>
              <a:t>dopting</a:t>
            </a:r>
            <a:r>
              <a:rPr lang="en-US" sz="3200" b="1" dirty="0" smtClean="0"/>
              <a:t> </a:t>
            </a:r>
            <a:r>
              <a:rPr lang="en-US" sz="3200" b="1" dirty="0"/>
              <a:t>the euro</a:t>
            </a:r>
            <a:r>
              <a:rPr lang="en-US" sz="3200" b="1" dirty="0" smtClean="0"/>
              <a:t>.</a:t>
            </a:r>
            <a:endParaRPr lang="cs-CZ" sz="3200" b="1" dirty="0" smtClean="0"/>
          </a:p>
        </p:txBody>
      </p:sp>
    </p:spTree>
    <p:extLst>
      <p:ext uri="{BB962C8B-B14F-4D97-AF65-F5344CB8AC3E}">
        <p14:creationId xmlns:p14="http://schemas.microsoft.com/office/powerpoint/2010/main" val="688742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Czexit</a:t>
            </a:r>
            <a:r>
              <a:rPr lang="cs-CZ" b="1" dirty="0" smtClean="0"/>
              <a:t>??</a:t>
            </a:r>
            <a:endParaRPr lang="en-US" b="1" dirty="0"/>
          </a:p>
        </p:txBody>
      </p:sp>
      <p:sp>
        <p:nvSpPr>
          <p:cNvPr id="3" name="Zástupný symbol pro obsah 2"/>
          <p:cNvSpPr>
            <a:spLocks noGrp="1"/>
          </p:cNvSpPr>
          <p:nvPr>
            <p:ph idx="1"/>
          </p:nvPr>
        </p:nvSpPr>
        <p:spPr>
          <a:xfrm>
            <a:off x="-1" y="1930400"/>
            <a:ext cx="5689601" cy="4927600"/>
          </a:xfrm>
        </p:spPr>
        <p:txBody>
          <a:bodyPr>
            <a:normAutofit/>
          </a:bodyPr>
          <a:lstStyle/>
          <a:p>
            <a:r>
              <a:rPr lang="cs-CZ" sz="2800" b="1" dirty="0" smtClean="0"/>
              <a:t>2015 – </a:t>
            </a:r>
            <a:r>
              <a:rPr lang="cs-CZ" sz="2800" b="1" dirty="0" err="1" smtClean="0"/>
              <a:t>parliament</a:t>
            </a:r>
            <a:r>
              <a:rPr lang="cs-CZ" sz="2800" b="1" dirty="0" smtClean="0"/>
              <a:t> 11 </a:t>
            </a:r>
            <a:r>
              <a:rPr lang="cs-CZ" sz="2800" b="1" dirty="0" err="1" smtClean="0"/>
              <a:t>MPs</a:t>
            </a:r>
            <a:r>
              <a:rPr lang="cs-CZ" sz="2800" b="1" dirty="0" smtClean="0"/>
              <a:t> </a:t>
            </a:r>
            <a:r>
              <a:rPr lang="cs-CZ" sz="2800" b="1" dirty="0" err="1" smtClean="0"/>
              <a:t>asked</a:t>
            </a:r>
            <a:r>
              <a:rPr lang="cs-CZ" sz="2800" b="1" dirty="0" smtClean="0"/>
              <a:t> </a:t>
            </a:r>
            <a:r>
              <a:rPr lang="cs-CZ" sz="2800" b="1" dirty="0" err="1" smtClean="0"/>
              <a:t>for</a:t>
            </a:r>
            <a:r>
              <a:rPr lang="cs-CZ" sz="2800" b="1" dirty="0" smtClean="0"/>
              <a:t> </a:t>
            </a:r>
            <a:r>
              <a:rPr lang="cs-CZ" sz="2800" b="1" dirty="0" err="1" smtClean="0"/>
              <a:t>Czexit</a:t>
            </a:r>
            <a:r>
              <a:rPr lang="cs-CZ" sz="2800" b="1" dirty="0" smtClean="0"/>
              <a:t> </a:t>
            </a:r>
          </a:p>
          <a:p>
            <a:r>
              <a:rPr lang="cs-CZ" sz="2800" b="1" dirty="0" smtClean="0"/>
              <a:t>2016 </a:t>
            </a:r>
            <a:r>
              <a:rPr lang="cs-CZ" sz="2800" b="1" dirty="0" err="1" smtClean="0"/>
              <a:t>debate</a:t>
            </a:r>
            <a:r>
              <a:rPr lang="cs-CZ" sz="2800" b="1" dirty="0" smtClean="0"/>
              <a:t> </a:t>
            </a:r>
            <a:r>
              <a:rPr lang="cs-CZ" sz="2800" b="1" dirty="0" err="1" smtClean="0"/>
              <a:t>about</a:t>
            </a:r>
            <a:r>
              <a:rPr lang="cs-CZ" sz="2800" b="1" dirty="0" smtClean="0"/>
              <a:t> </a:t>
            </a:r>
            <a:r>
              <a:rPr lang="cs-CZ" sz="2800" b="1" dirty="0" err="1" smtClean="0"/>
              <a:t>the</a:t>
            </a:r>
            <a:r>
              <a:rPr lang="cs-CZ" sz="2800" b="1" dirty="0" smtClean="0"/>
              <a:t> </a:t>
            </a:r>
            <a:r>
              <a:rPr lang="cs-CZ" sz="2800" b="1" dirty="0" err="1" smtClean="0"/>
              <a:t>Czexit</a:t>
            </a:r>
            <a:r>
              <a:rPr lang="cs-CZ" sz="2800" b="1" dirty="0" smtClean="0"/>
              <a:t> referendum in </a:t>
            </a:r>
            <a:r>
              <a:rPr lang="cs-CZ" sz="2800" b="1" dirty="0" err="1" smtClean="0"/>
              <a:t>the</a:t>
            </a:r>
            <a:r>
              <a:rPr lang="cs-CZ" sz="2800" b="1" dirty="0" smtClean="0"/>
              <a:t> </a:t>
            </a:r>
            <a:r>
              <a:rPr lang="cs-CZ" sz="2800" b="1" dirty="0" err="1" smtClean="0"/>
              <a:t>parliament</a:t>
            </a:r>
            <a:r>
              <a:rPr lang="cs-CZ" sz="2800" b="1" dirty="0" smtClean="0"/>
              <a:t> : 29 </a:t>
            </a:r>
            <a:r>
              <a:rPr lang="cs-CZ" sz="2800" b="1" dirty="0" err="1" smtClean="0"/>
              <a:t>communists</a:t>
            </a:r>
            <a:r>
              <a:rPr lang="cs-CZ" sz="2800" b="1" dirty="0" smtClean="0"/>
              <a:t> and 12 </a:t>
            </a:r>
            <a:r>
              <a:rPr lang="cs-CZ" sz="2800" b="1" dirty="0" err="1" smtClean="0"/>
              <a:t>from</a:t>
            </a:r>
            <a:r>
              <a:rPr lang="cs-CZ" sz="2800" b="1" dirty="0" smtClean="0"/>
              <a:t> ODS </a:t>
            </a:r>
            <a:r>
              <a:rPr lang="cs-CZ" sz="2800" b="1" dirty="0" err="1" smtClean="0"/>
              <a:t>for</a:t>
            </a:r>
            <a:r>
              <a:rPr lang="cs-CZ" sz="2800" b="1" dirty="0" smtClean="0"/>
              <a:t> </a:t>
            </a:r>
            <a:r>
              <a:rPr lang="cs-CZ" sz="2800" b="1" dirty="0" err="1" smtClean="0"/>
              <a:t>debate</a:t>
            </a:r>
            <a:endParaRPr lang="cs-CZ" sz="2800" b="1" dirty="0" smtClean="0"/>
          </a:p>
          <a:p>
            <a:r>
              <a:rPr lang="cs-CZ" sz="2800" b="1" dirty="0" err="1" smtClean="0"/>
              <a:t>After</a:t>
            </a:r>
            <a:r>
              <a:rPr lang="cs-CZ" sz="2800" b="1" dirty="0" smtClean="0"/>
              <a:t> </a:t>
            </a:r>
            <a:r>
              <a:rPr lang="cs-CZ" sz="2800" b="1" dirty="0" err="1" smtClean="0"/>
              <a:t>Brexit</a:t>
            </a:r>
            <a:r>
              <a:rPr lang="cs-CZ" sz="2800" b="1" dirty="0" smtClean="0"/>
              <a:t> referendum </a:t>
            </a:r>
            <a:r>
              <a:rPr lang="cs-CZ" sz="2800" b="1" dirty="0" err="1" smtClean="0"/>
              <a:t>Campaign</a:t>
            </a:r>
            <a:r>
              <a:rPr lang="cs-CZ" sz="2800" b="1" dirty="0" smtClean="0"/>
              <a:t> </a:t>
            </a:r>
            <a:r>
              <a:rPr lang="cs-CZ" sz="2800" b="1" dirty="0" err="1" smtClean="0"/>
              <a:t>of</a:t>
            </a:r>
            <a:r>
              <a:rPr lang="cs-CZ" sz="2800" b="1" dirty="0" smtClean="0"/>
              <a:t> Svobodní party </a:t>
            </a:r>
            <a:r>
              <a:rPr lang="cs-CZ" sz="2800" b="1" dirty="0" err="1" smtClean="0"/>
              <a:t>We</a:t>
            </a:r>
            <a:r>
              <a:rPr lang="cs-CZ" sz="2800" b="1" dirty="0" smtClean="0"/>
              <a:t> </a:t>
            </a:r>
            <a:r>
              <a:rPr lang="cs-CZ" sz="2800" b="1" dirty="0" err="1" smtClean="0"/>
              <a:t>offer</a:t>
            </a:r>
            <a:r>
              <a:rPr lang="cs-CZ" sz="2800" b="1" dirty="0" smtClean="0"/>
              <a:t> </a:t>
            </a:r>
            <a:r>
              <a:rPr lang="cs-CZ" sz="2800" b="1" dirty="0" err="1" smtClean="0"/>
              <a:t>Czexit</a:t>
            </a:r>
            <a:r>
              <a:rPr lang="cs-CZ" sz="2800" b="1" dirty="0" smtClean="0"/>
              <a:t> </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069" y="2537895"/>
            <a:ext cx="5940000" cy="3337971"/>
          </a:xfrm>
          <a:prstGeom prst="rect">
            <a:avLst/>
          </a:prstGeom>
        </p:spPr>
      </p:pic>
    </p:spTree>
    <p:extLst>
      <p:ext uri="{BB962C8B-B14F-4D97-AF65-F5344CB8AC3E}">
        <p14:creationId xmlns:p14="http://schemas.microsoft.com/office/powerpoint/2010/main" val="1486952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8596668" cy="829733"/>
          </a:xfrm>
        </p:spPr>
        <p:txBody>
          <a:bodyPr>
            <a:normAutofit/>
          </a:bodyPr>
          <a:lstStyle/>
          <a:p>
            <a:r>
              <a:rPr lang="cs-CZ" b="1" dirty="0" err="1" smtClean="0"/>
              <a:t>Polarisation</a:t>
            </a:r>
            <a:r>
              <a:rPr lang="cs-CZ" b="1" dirty="0" smtClean="0"/>
              <a:t> </a:t>
            </a:r>
            <a:r>
              <a:rPr lang="cs-CZ" b="1" dirty="0" err="1" smtClean="0"/>
              <a:t>of</a:t>
            </a:r>
            <a:r>
              <a:rPr lang="cs-CZ" b="1" dirty="0" smtClean="0"/>
              <a:t> </a:t>
            </a:r>
            <a:r>
              <a:rPr lang="cs-CZ" b="1" dirty="0" err="1" smtClean="0"/>
              <a:t>the</a:t>
            </a:r>
            <a:r>
              <a:rPr lang="cs-CZ" b="1" dirty="0" smtClean="0"/>
              <a:t> society </a:t>
            </a:r>
            <a:endParaRPr lang="en-US" b="1" dirty="0"/>
          </a:p>
        </p:txBody>
      </p:sp>
      <p:sp>
        <p:nvSpPr>
          <p:cNvPr id="3" name="Zástupný symbol pro text 2"/>
          <p:cNvSpPr>
            <a:spLocks noGrp="1"/>
          </p:cNvSpPr>
          <p:nvPr>
            <p:ph type="body" idx="1"/>
          </p:nvPr>
        </p:nvSpPr>
        <p:spPr>
          <a:xfrm>
            <a:off x="675745" y="829733"/>
            <a:ext cx="4185623" cy="2387600"/>
          </a:xfrm>
        </p:spPr>
        <p:txBody>
          <a:bodyPr/>
          <a:lstStyle/>
          <a:p>
            <a:r>
              <a:rPr lang="cs-CZ" b="1" dirty="0" smtClean="0">
                <a:solidFill>
                  <a:srgbClr val="FFFF00"/>
                </a:solidFill>
              </a:rPr>
              <a:t>Anti-EU </a:t>
            </a:r>
            <a:r>
              <a:rPr lang="cs-CZ" b="1" dirty="0" err="1" smtClean="0">
                <a:solidFill>
                  <a:srgbClr val="FFFF00"/>
                </a:solidFill>
              </a:rPr>
              <a:t>directivism</a:t>
            </a:r>
            <a:r>
              <a:rPr lang="cs-CZ" b="1" dirty="0" smtClean="0">
                <a:solidFill>
                  <a:srgbClr val="FFFF00"/>
                </a:solidFill>
              </a:rPr>
              <a:t>, Czech </a:t>
            </a:r>
            <a:r>
              <a:rPr lang="cs-CZ" b="1" dirty="0" err="1" smtClean="0">
                <a:solidFill>
                  <a:srgbClr val="FFFF00"/>
                </a:solidFill>
              </a:rPr>
              <a:t>nativism</a:t>
            </a:r>
            <a:r>
              <a:rPr lang="cs-CZ" b="1" dirty="0" smtClean="0">
                <a:solidFill>
                  <a:srgbClr val="FFFF00"/>
                </a:solidFill>
              </a:rPr>
              <a:t>/Czech </a:t>
            </a:r>
            <a:r>
              <a:rPr lang="cs-CZ" b="1" dirty="0" err="1" smtClean="0">
                <a:solidFill>
                  <a:srgbClr val="FFFF00"/>
                </a:solidFill>
              </a:rPr>
              <a:t>national</a:t>
            </a:r>
            <a:r>
              <a:rPr lang="cs-CZ" b="1" dirty="0" smtClean="0">
                <a:solidFill>
                  <a:srgbClr val="FFFF00"/>
                </a:solidFill>
              </a:rPr>
              <a:t> </a:t>
            </a:r>
            <a:r>
              <a:rPr lang="cs-CZ" b="1" dirty="0" err="1" smtClean="0">
                <a:solidFill>
                  <a:srgbClr val="FFFF00"/>
                </a:solidFill>
              </a:rPr>
              <a:t>interests</a:t>
            </a:r>
            <a:r>
              <a:rPr lang="cs-CZ" b="1" dirty="0" smtClean="0">
                <a:solidFill>
                  <a:srgbClr val="FFFF00"/>
                </a:solidFill>
              </a:rPr>
              <a:t>/anti-</a:t>
            </a:r>
            <a:r>
              <a:rPr lang="cs-CZ" b="1" dirty="0" err="1" smtClean="0">
                <a:solidFill>
                  <a:srgbClr val="FFFF00"/>
                </a:solidFill>
              </a:rPr>
              <a:t>immigration</a:t>
            </a:r>
            <a:r>
              <a:rPr lang="cs-CZ" b="1" dirty="0" smtClean="0">
                <a:solidFill>
                  <a:srgbClr val="FFFF00"/>
                </a:solidFill>
              </a:rPr>
              <a:t>/</a:t>
            </a:r>
            <a:r>
              <a:rPr lang="cs-CZ" b="1" dirty="0" err="1" smtClean="0">
                <a:solidFill>
                  <a:srgbClr val="FFFF00"/>
                </a:solidFill>
              </a:rPr>
              <a:t>conservative</a:t>
            </a:r>
            <a:endParaRPr lang="cs-CZ" b="1" dirty="0" smtClean="0">
              <a:solidFill>
                <a:srgbClr val="FFFF00"/>
              </a:solidFill>
            </a:endParaRPr>
          </a:p>
          <a:p>
            <a:r>
              <a:rPr lang="cs-CZ" b="1" dirty="0" err="1" smtClean="0">
                <a:solidFill>
                  <a:srgbClr val="FFFF00"/>
                </a:solidFill>
              </a:rPr>
              <a:t>For</a:t>
            </a:r>
            <a:r>
              <a:rPr lang="cs-CZ" b="1" dirty="0" smtClean="0">
                <a:solidFill>
                  <a:srgbClr val="FFFF00"/>
                </a:solidFill>
              </a:rPr>
              <a:t># </a:t>
            </a:r>
            <a:r>
              <a:rPr lang="cs-CZ" b="1" dirty="0" err="1" smtClean="0">
                <a:solidFill>
                  <a:srgbClr val="FFFF00"/>
                </a:solidFill>
              </a:rPr>
              <a:t>ZemanBabiš</a:t>
            </a:r>
            <a:endParaRPr lang="cs-CZ" b="1" dirty="0" smtClean="0">
              <a:solidFill>
                <a:srgbClr val="FFFF00"/>
              </a:solidFill>
            </a:endParaRPr>
          </a:p>
          <a:p>
            <a:endParaRPr lang="en-US" dirty="0"/>
          </a:p>
        </p:txBody>
      </p:sp>
      <p:sp>
        <p:nvSpPr>
          <p:cNvPr id="4" name="Zástupný symbol pro obsah 3"/>
          <p:cNvSpPr>
            <a:spLocks noGrp="1"/>
          </p:cNvSpPr>
          <p:nvPr>
            <p:ph sz="half" idx="2"/>
          </p:nvPr>
        </p:nvSpPr>
        <p:spPr>
          <a:xfrm>
            <a:off x="0" y="2726266"/>
            <a:ext cx="4708969" cy="4131733"/>
          </a:xfrm>
        </p:spPr>
        <p:txBody>
          <a:bodyPr/>
          <a:lstStyle/>
          <a:p>
            <a:r>
              <a:rPr lang="cs-CZ" b="1" dirty="0" smtClean="0"/>
              <a:t>Zeman, Klaus, </a:t>
            </a:r>
          </a:p>
          <a:p>
            <a:r>
              <a:rPr lang="cs-CZ" b="1" dirty="0" smtClean="0"/>
              <a:t>SPD, ODS, KSČM</a:t>
            </a:r>
          </a:p>
          <a:p>
            <a:r>
              <a:rPr lang="cs-CZ" b="1" dirty="0" smtClean="0"/>
              <a:t>Martin Konvička</a:t>
            </a:r>
            <a:endParaRPr lang="cs-CZ" b="1" dirty="0"/>
          </a:p>
          <a:p>
            <a:r>
              <a:rPr lang="cs-CZ" b="1" dirty="0" err="1" smtClean="0"/>
              <a:t>Alternative</a:t>
            </a:r>
            <a:r>
              <a:rPr lang="cs-CZ" b="1" dirty="0" smtClean="0"/>
              <a:t> </a:t>
            </a:r>
            <a:r>
              <a:rPr lang="cs-CZ" b="1" dirty="0" err="1"/>
              <a:t>for</a:t>
            </a:r>
            <a:r>
              <a:rPr lang="cs-CZ" b="1" dirty="0"/>
              <a:t> Czech Republic</a:t>
            </a:r>
          </a:p>
          <a:p>
            <a:r>
              <a:rPr lang="cs-CZ" b="1" dirty="0" err="1"/>
              <a:t>Angry</a:t>
            </a:r>
            <a:r>
              <a:rPr lang="cs-CZ" b="1" dirty="0"/>
              <a:t> </a:t>
            </a:r>
            <a:r>
              <a:rPr lang="cs-CZ" b="1" dirty="0" err="1"/>
              <a:t>mothers</a:t>
            </a:r>
            <a:endParaRPr lang="cs-CZ" b="1" dirty="0"/>
          </a:p>
          <a:p>
            <a:r>
              <a:rPr lang="cs-CZ" b="1" dirty="0"/>
              <a:t>No </a:t>
            </a:r>
            <a:r>
              <a:rPr lang="cs-CZ" b="1" dirty="0" err="1"/>
              <a:t>pasarán</a:t>
            </a:r>
            <a:endParaRPr lang="en-GB" b="1" dirty="0"/>
          </a:p>
          <a:p>
            <a:endParaRPr lang="en-US" dirty="0"/>
          </a:p>
        </p:txBody>
      </p:sp>
      <p:sp>
        <p:nvSpPr>
          <p:cNvPr id="5" name="Zástupný symbol pro text 4"/>
          <p:cNvSpPr>
            <a:spLocks noGrp="1"/>
          </p:cNvSpPr>
          <p:nvPr>
            <p:ph type="body" sz="quarter" idx="3"/>
          </p:nvPr>
        </p:nvSpPr>
        <p:spPr>
          <a:xfrm>
            <a:off x="6373091" y="0"/>
            <a:ext cx="2900909" cy="2065867"/>
          </a:xfrm>
        </p:spPr>
        <p:txBody>
          <a:bodyPr/>
          <a:lstStyle/>
          <a:p>
            <a:r>
              <a:rPr lang="cs-CZ" b="1" dirty="0" err="1" smtClean="0">
                <a:solidFill>
                  <a:srgbClr val="FFFF00"/>
                </a:solidFill>
              </a:rPr>
              <a:t>EUROoptimists</a:t>
            </a:r>
            <a:r>
              <a:rPr lang="cs-CZ" b="1" dirty="0" smtClean="0">
                <a:solidFill>
                  <a:srgbClr val="FFFF00"/>
                </a:solidFill>
              </a:rPr>
              <a:t>/</a:t>
            </a:r>
            <a:r>
              <a:rPr lang="cs-CZ" b="1" dirty="0" err="1" smtClean="0">
                <a:solidFill>
                  <a:srgbClr val="FFFF00"/>
                </a:solidFill>
              </a:rPr>
              <a:t>for</a:t>
            </a:r>
            <a:r>
              <a:rPr lang="cs-CZ" b="1" dirty="0" smtClean="0">
                <a:solidFill>
                  <a:srgbClr val="FFFF00"/>
                </a:solidFill>
              </a:rPr>
              <a:t> euro/</a:t>
            </a:r>
            <a:r>
              <a:rPr lang="cs-CZ" b="1" dirty="0" err="1" smtClean="0">
                <a:solidFill>
                  <a:srgbClr val="FFFF00"/>
                </a:solidFill>
              </a:rPr>
              <a:t>for</a:t>
            </a:r>
            <a:r>
              <a:rPr lang="cs-CZ" b="1" dirty="0" smtClean="0">
                <a:solidFill>
                  <a:srgbClr val="FFFF00"/>
                </a:solidFill>
              </a:rPr>
              <a:t> </a:t>
            </a:r>
            <a:r>
              <a:rPr lang="cs-CZ" b="1" dirty="0" err="1" smtClean="0">
                <a:solidFill>
                  <a:srgbClr val="FFFF00"/>
                </a:solidFill>
              </a:rPr>
              <a:t>immigration</a:t>
            </a:r>
            <a:r>
              <a:rPr lang="cs-CZ" b="1" dirty="0">
                <a:solidFill>
                  <a:srgbClr val="FFFF00"/>
                </a:solidFill>
              </a:rPr>
              <a:t>/</a:t>
            </a:r>
            <a:r>
              <a:rPr lang="cs-CZ" b="1" dirty="0" smtClean="0">
                <a:solidFill>
                  <a:srgbClr val="FFFF00"/>
                </a:solidFill>
              </a:rPr>
              <a:t> </a:t>
            </a:r>
            <a:r>
              <a:rPr lang="cs-CZ" b="1" dirty="0" err="1" smtClean="0">
                <a:solidFill>
                  <a:srgbClr val="FFFF00"/>
                </a:solidFill>
              </a:rPr>
              <a:t>liberal</a:t>
            </a:r>
            <a:r>
              <a:rPr lang="cs-CZ" b="1" dirty="0" smtClean="0">
                <a:solidFill>
                  <a:srgbClr val="FFFF00"/>
                </a:solidFill>
              </a:rPr>
              <a:t>/ anti-#</a:t>
            </a:r>
            <a:r>
              <a:rPr lang="cs-CZ" b="1" dirty="0" err="1" smtClean="0">
                <a:solidFill>
                  <a:srgbClr val="FFFF00"/>
                </a:solidFill>
              </a:rPr>
              <a:t>ZemanBabiš</a:t>
            </a:r>
            <a:endParaRPr lang="en-US" b="1" dirty="0">
              <a:solidFill>
                <a:srgbClr val="FFFF00"/>
              </a:solidFill>
            </a:endParaRPr>
          </a:p>
        </p:txBody>
      </p:sp>
      <p:sp>
        <p:nvSpPr>
          <p:cNvPr id="6" name="Zástupný symbol pro obsah 5"/>
          <p:cNvSpPr>
            <a:spLocks noGrp="1"/>
          </p:cNvSpPr>
          <p:nvPr>
            <p:ph sz="quarter" idx="4"/>
          </p:nvPr>
        </p:nvSpPr>
        <p:spPr>
          <a:xfrm>
            <a:off x="6452654" y="2284091"/>
            <a:ext cx="3554945" cy="4201376"/>
          </a:xfrm>
        </p:spPr>
        <p:txBody>
          <a:bodyPr>
            <a:normAutofit fontScale="92500"/>
          </a:bodyPr>
          <a:lstStyle/>
          <a:p>
            <a:r>
              <a:rPr lang="cs-CZ" b="1" dirty="0" smtClean="0"/>
              <a:t>TOP09, Green party </a:t>
            </a:r>
          </a:p>
          <a:p>
            <a:r>
              <a:rPr lang="cs-CZ" b="1" dirty="0"/>
              <a:t>Prague café</a:t>
            </a:r>
          </a:p>
          <a:p>
            <a:r>
              <a:rPr lang="cs-CZ" b="1" dirty="0" err="1"/>
              <a:t>Sluníčkáři</a:t>
            </a:r>
            <a:r>
              <a:rPr lang="cs-CZ" b="1" dirty="0"/>
              <a:t> </a:t>
            </a:r>
          </a:p>
          <a:p>
            <a:r>
              <a:rPr lang="cs-CZ" b="1" dirty="0" err="1"/>
              <a:t>Pravdoláskaři</a:t>
            </a:r>
            <a:r>
              <a:rPr lang="cs-CZ" b="1" dirty="0"/>
              <a:t> </a:t>
            </a:r>
          </a:p>
          <a:p>
            <a:r>
              <a:rPr lang="cs-CZ" b="1" dirty="0"/>
              <a:t>„</a:t>
            </a:r>
            <a:r>
              <a:rPr lang="cs-CZ" b="1" dirty="0" err="1"/>
              <a:t>those</a:t>
            </a:r>
            <a:r>
              <a:rPr lang="cs-CZ" b="1" dirty="0"/>
              <a:t> </a:t>
            </a:r>
            <a:r>
              <a:rPr lang="cs-CZ" b="1" dirty="0" err="1"/>
              <a:t>welcoming</a:t>
            </a:r>
            <a:r>
              <a:rPr lang="cs-CZ" b="1" dirty="0"/>
              <a:t> </a:t>
            </a:r>
            <a:r>
              <a:rPr lang="cs-CZ" b="1" dirty="0" err="1"/>
              <a:t>migrants</a:t>
            </a:r>
            <a:r>
              <a:rPr lang="cs-CZ" b="1" dirty="0"/>
              <a:t>“</a:t>
            </a:r>
          </a:p>
          <a:p>
            <a:r>
              <a:rPr lang="cs-CZ" b="1" dirty="0" err="1"/>
              <a:t>NGOists</a:t>
            </a:r>
            <a:endParaRPr lang="cs-CZ" b="1" dirty="0"/>
          </a:p>
          <a:p>
            <a:r>
              <a:rPr lang="cs-CZ" b="1" dirty="0" err="1"/>
              <a:t>Liberals</a:t>
            </a:r>
            <a:r>
              <a:rPr lang="cs-CZ" b="1" dirty="0"/>
              <a:t> and </a:t>
            </a:r>
            <a:r>
              <a:rPr lang="cs-CZ" b="1" dirty="0" err="1"/>
              <a:t>anarchists</a:t>
            </a:r>
            <a:endParaRPr lang="cs-CZ" b="1" dirty="0"/>
          </a:p>
          <a:p>
            <a:r>
              <a:rPr lang="cs-CZ" b="1" dirty="0"/>
              <a:t>„</a:t>
            </a:r>
            <a:r>
              <a:rPr lang="cs-CZ" b="1" dirty="0" err="1"/>
              <a:t>Inclusionists</a:t>
            </a:r>
            <a:r>
              <a:rPr lang="cs-CZ" b="1" dirty="0"/>
              <a:t>“</a:t>
            </a:r>
          </a:p>
          <a:p>
            <a:r>
              <a:rPr lang="cs-CZ" b="1" dirty="0"/>
              <a:t>„Anti-</a:t>
            </a:r>
            <a:r>
              <a:rPr lang="cs-CZ" b="1" dirty="0" err="1"/>
              <a:t>vaccinationists</a:t>
            </a:r>
            <a:r>
              <a:rPr lang="cs-CZ" b="1" dirty="0"/>
              <a:t>“</a:t>
            </a:r>
          </a:p>
          <a:p>
            <a:endParaRPr lang="cs-CZ" dirty="0" smtClean="0"/>
          </a:p>
          <a:p>
            <a:endParaRPr lang="en-US"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054" y="224679"/>
            <a:ext cx="2917999" cy="2059412"/>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255" y="4950140"/>
            <a:ext cx="3672000" cy="1907859"/>
          </a:xfrm>
          <a:prstGeom prst="rect">
            <a:avLst/>
          </a:prstGeom>
        </p:spPr>
      </p:pic>
      <p:sp>
        <p:nvSpPr>
          <p:cNvPr id="8" name="TextovéPole 7"/>
          <p:cNvSpPr txBox="1"/>
          <p:nvPr/>
        </p:nvSpPr>
        <p:spPr>
          <a:xfrm>
            <a:off x="4182494" y="3032667"/>
            <a:ext cx="1662545" cy="369332"/>
          </a:xfrm>
          <a:prstGeom prst="rect">
            <a:avLst/>
          </a:prstGeom>
          <a:noFill/>
        </p:spPr>
        <p:txBody>
          <a:bodyPr wrap="square" rtlCol="0">
            <a:spAutoFit/>
          </a:bodyPr>
          <a:lstStyle/>
          <a:p>
            <a:r>
              <a:rPr lang="cs-CZ" b="1" dirty="0" smtClean="0">
                <a:solidFill>
                  <a:srgbClr val="FFFF00"/>
                </a:solidFill>
              </a:rPr>
              <a:t>Andrej </a:t>
            </a:r>
            <a:r>
              <a:rPr lang="cs-CZ" b="1" dirty="0" err="1" smtClean="0">
                <a:solidFill>
                  <a:srgbClr val="FFFF00"/>
                </a:solidFill>
              </a:rPr>
              <a:t>Babiš</a:t>
            </a:r>
            <a:endParaRPr lang="cs-CZ" b="1" dirty="0">
              <a:solidFill>
                <a:srgbClr val="FFFF00"/>
              </a:solidFill>
            </a:endParaRPr>
          </a:p>
        </p:txBody>
      </p:sp>
    </p:spTree>
    <p:extLst>
      <p:ext uri="{BB962C8B-B14F-4D97-AF65-F5344CB8AC3E}">
        <p14:creationId xmlns:p14="http://schemas.microsoft.com/office/powerpoint/2010/main" val="4263624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8110" y="535709"/>
            <a:ext cx="8596668" cy="822036"/>
          </a:xfrm>
        </p:spPr>
        <p:txBody>
          <a:bodyPr>
            <a:normAutofit/>
          </a:bodyPr>
          <a:lstStyle/>
          <a:p>
            <a:r>
              <a:rPr lang="cs-CZ" b="1" dirty="0" smtClean="0"/>
              <a:t>Public </a:t>
            </a:r>
            <a:r>
              <a:rPr lang="cs-CZ" b="1" dirty="0" err="1" smtClean="0"/>
              <a:t>discourse</a:t>
            </a:r>
            <a:r>
              <a:rPr lang="cs-CZ" b="1" dirty="0" smtClean="0"/>
              <a:t>, </a:t>
            </a:r>
            <a:r>
              <a:rPr lang="cs-CZ" b="1" dirty="0" err="1" smtClean="0"/>
              <a:t>social</a:t>
            </a:r>
            <a:r>
              <a:rPr lang="cs-CZ" b="1" dirty="0" smtClean="0"/>
              <a:t> </a:t>
            </a:r>
            <a:r>
              <a:rPr lang="cs-CZ" b="1" dirty="0" err="1" smtClean="0"/>
              <a:t>initiatives</a:t>
            </a:r>
            <a:endParaRPr lang="en-GB" b="1" dirty="0"/>
          </a:p>
        </p:txBody>
      </p:sp>
      <p:sp>
        <p:nvSpPr>
          <p:cNvPr id="3" name="Zástupný symbol pro obsah 2"/>
          <p:cNvSpPr>
            <a:spLocks noGrp="1"/>
          </p:cNvSpPr>
          <p:nvPr>
            <p:ph idx="1"/>
          </p:nvPr>
        </p:nvSpPr>
        <p:spPr>
          <a:xfrm>
            <a:off x="234185" y="2189018"/>
            <a:ext cx="8596668" cy="3653244"/>
          </a:xfrm>
        </p:spPr>
        <p:txBody>
          <a:bodyPr>
            <a:normAutofit/>
          </a:bodyPr>
          <a:lstStyle/>
          <a:p>
            <a:r>
              <a:rPr lang="cs-CZ" sz="2800" b="1" dirty="0"/>
              <a:t>Václav </a:t>
            </a:r>
            <a:r>
              <a:rPr lang="cs-CZ" sz="2800" b="1" dirty="0" smtClean="0"/>
              <a:t>Klaus</a:t>
            </a:r>
          </a:p>
          <a:p>
            <a:r>
              <a:rPr lang="cs-CZ" sz="2800" b="1" dirty="0" smtClean="0"/>
              <a:t>Martin Konvička</a:t>
            </a:r>
          </a:p>
          <a:p>
            <a:r>
              <a:rPr lang="cs-CZ" sz="2800" b="1" dirty="0" err="1" smtClean="0"/>
              <a:t>Alternative</a:t>
            </a:r>
            <a:r>
              <a:rPr lang="cs-CZ" sz="2800" b="1" dirty="0" smtClean="0"/>
              <a:t> </a:t>
            </a:r>
            <a:r>
              <a:rPr lang="cs-CZ" sz="2800" b="1" dirty="0" err="1" smtClean="0"/>
              <a:t>for</a:t>
            </a:r>
            <a:r>
              <a:rPr lang="cs-CZ" sz="2800" b="1" dirty="0" smtClean="0"/>
              <a:t> Czech </a:t>
            </a:r>
            <a:r>
              <a:rPr lang="cs-CZ" sz="2800" b="1" dirty="0"/>
              <a:t>R</a:t>
            </a:r>
            <a:r>
              <a:rPr lang="cs-CZ" sz="2800" b="1" dirty="0" smtClean="0"/>
              <a:t>epublic</a:t>
            </a:r>
          </a:p>
          <a:p>
            <a:r>
              <a:rPr lang="cs-CZ" sz="2800" b="1" dirty="0" err="1" smtClean="0"/>
              <a:t>Angry</a:t>
            </a:r>
            <a:r>
              <a:rPr lang="cs-CZ" sz="2800" b="1" dirty="0" smtClean="0"/>
              <a:t> </a:t>
            </a:r>
            <a:r>
              <a:rPr lang="cs-CZ" sz="2800" b="1" dirty="0" err="1" smtClean="0"/>
              <a:t>mothers</a:t>
            </a:r>
            <a:endParaRPr lang="cs-CZ" sz="2800" b="1" dirty="0" smtClean="0"/>
          </a:p>
          <a:p>
            <a:r>
              <a:rPr lang="cs-CZ" sz="2800" b="1" dirty="0" smtClean="0"/>
              <a:t>No </a:t>
            </a:r>
            <a:r>
              <a:rPr lang="cs-CZ" sz="2800" b="1" dirty="0" err="1" smtClean="0"/>
              <a:t>pasarán</a:t>
            </a:r>
            <a:endParaRPr lang="cs-CZ" sz="2800" b="1" dirty="0" smtClean="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853" y="1056281"/>
            <a:ext cx="1847850" cy="2476500"/>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85" y="4779194"/>
            <a:ext cx="2667000" cy="2000250"/>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615" y="3894836"/>
            <a:ext cx="3456000" cy="2594736"/>
          </a:xfrm>
          <a:prstGeom prst="rect">
            <a:avLst/>
          </a:prstGeom>
        </p:spPr>
      </p:pic>
    </p:spTree>
    <p:extLst>
      <p:ext uri="{BB962C8B-B14F-4D97-AF65-F5344CB8AC3E}">
        <p14:creationId xmlns:p14="http://schemas.microsoft.com/office/powerpoint/2010/main" val="1479030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Populist</a:t>
            </a:r>
            <a:r>
              <a:rPr lang="cs-CZ" b="1" dirty="0" smtClean="0"/>
              <a:t> pop</a:t>
            </a:r>
            <a:endParaRPr lang="en-US" b="1" dirty="0"/>
          </a:p>
        </p:txBody>
      </p:sp>
      <p:sp>
        <p:nvSpPr>
          <p:cNvPr id="3" name="Zástupný symbol pro obsah 2"/>
          <p:cNvSpPr>
            <a:spLocks noGrp="1"/>
          </p:cNvSpPr>
          <p:nvPr>
            <p:ph idx="1"/>
          </p:nvPr>
        </p:nvSpPr>
        <p:spPr>
          <a:xfrm>
            <a:off x="1" y="2603500"/>
            <a:ext cx="10001250" cy="4254500"/>
          </a:xfrm>
        </p:spPr>
        <p:txBody>
          <a:bodyPr>
            <a:normAutofit fontScale="92500" lnSpcReduction="20000"/>
          </a:bodyPr>
          <a:lstStyle/>
          <a:p>
            <a:r>
              <a:rPr lang="cs-CZ" b="1" dirty="0" smtClean="0"/>
              <a:t>Olivie Žižková: </a:t>
            </a:r>
            <a:r>
              <a:rPr lang="cs-CZ" b="1" dirty="0" err="1" smtClean="0"/>
              <a:t>Europe</a:t>
            </a:r>
            <a:r>
              <a:rPr lang="cs-CZ" b="1" dirty="0" smtClean="0"/>
              <a:t>, </a:t>
            </a:r>
            <a:r>
              <a:rPr lang="cs-CZ" b="1" dirty="0" err="1" smtClean="0"/>
              <a:t>breathe</a:t>
            </a:r>
            <a:r>
              <a:rPr lang="cs-CZ" b="1" dirty="0"/>
              <a:t> </a:t>
            </a:r>
            <a:r>
              <a:rPr lang="cs-CZ" b="1" dirty="0">
                <a:hlinkClick r:id="rId3"/>
              </a:rPr>
              <a:t>https://</a:t>
            </a:r>
            <a:r>
              <a:rPr lang="cs-CZ" b="1" dirty="0" smtClean="0">
                <a:hlinkClick r:id="rId3"/>
              </a:rPr>
              <a:t>www.youtube.com/watch?v=meXpKEhXKxw</a:t>
            </a:r>
            <a:r>
              <a:rPr lang="cs-CZ" b="1" dirty="0" smtClean="0"/>
              <a:t> </a:t>
            </a:r>
          </a:p>
          <a:p>
            <a:r>
              <a:rPr lang="cs-CZ" b="1" dirty="0" smtClean="0"/>
              <a:t>Dominika Myslivcová – </a:t>
            </a:r>
            <a:r>
              <a:rPr lang="cs-CZ" b="1" dirty="0" err="1" smtClean="0"/>
              <a:t>youtube</a:t>
            </a:r>
            <a:r>
              <a:rPr lang="cs-CZ" b="1" dirty="0" smtClean="0"/>
              <a:t> </a:t>
            </a:r>
            <a:r>
              <a:rPr lang="cs-CZ" b="1" dirty="0" err="1" smtClean="0"/>
              <a:t>star</a:t>
            </a:r>
            <a:r>
              <a:rPr lang="cs-CZ" b="1" dirty="0" smtClean="0"/>
              <a:t>, </a:t>
            </a:r>
            <a:r>
              <a:rPr lang="cs-CZ" b="1" dirty="0" err="1" smtClean="0"/>
              <a:t>blogger</a:t>
            </a:r>
            <a:r>
              <a:rPr lang="cs-CZ" b="1" dirty="0" smtClean="0"/>
              <a:t>, model, </a:t>
            </a:r>
            <a:r>
              <a:rPr lang="cs-CZ" b="1" dirty="0" err="1" smtClean="0"/>
              <a:t>candidate</a:t>
            </a:r>
            <a:r>
              <a:rPr lang="cs-CZ" b="1" dirty="0" smtClean="0"/>
              <a:t> </a:t>
            </a:r>
            <a:r>
              <a:rPr lang="cs-CZ" b="1" dirty="0" err="1" smtClean="0"/>
              <a:t>for</a:t>
            </a:r>
            <a:r>
              <a:rPr lang="cs-CZ" b="1" dirty="0" smtClean="0"/>
              <a:t> </a:t>
            </a:r>
            <a:r>
              <a:rPr lang="cs-CZ" b="1" dirty="0" err="1" smtClean="0"/>
              <a:t>Usvit</a:t>
            </a:r>
            <a:endParaRPr lang="cs-CZ" b="1" dirty="0" smtClean="0"/>
          </a:p>
          <a:p>
            <a:r>
              <a:rPr lang="cs-CZ" b="1" dirty="0">
                <a:hlinkClick r:id="rId4"/>
              </a:rPr>
              <a:t>http://www.myslivcova.com/volby</a:t>
            </a:r>
            <a:r>
              <a:rPr lang="cs-CZ" b="1" dirty="0" smtClean="0">
                <a:hlinkClick r:id="rId4"/>
              </a:rPr>
              <a:t>/</a:t>
            </a:r>
            <a:r>
              <a:rPr lang="cs-CZ" b="1" dirty="0" smtClean="0"/>
              <a:t>  voltebarbie.cz </a:t>
            </a:r>
          </a:p>
          <a:p>
            <a:r>
              <a:rPr lang="cs-CZ" b="1" dirty="0" smtClean="0"/>
              <a:t>Vilém Čok: „</a:t>
            </a:r>
            <a:r>
              <a:rPr lang="cs-CZ" b="1" dirty="0" err="1" smtClean="0"/>
              <a:t>Lets</a:t>
            </a:r>
            <a:r>
              <a:rPr lang="cs-CZ" b="1" dirty="0" smtClean="0"/>
              <a:t> hold </a:t>
            </a:r>
            <a:r>
              <a:rPr lang="cs-CZ" b="1" dirty="0" err="1" smtClean="0"/>
              <a:t>the</a:t>
            </a:r>
            <a:r>
              <a:rPr lang="cs-CZ" b="1" dirty="0" smtClean="0"/>
              <a:t> identity of </a:t>
            </a:r>
            <a:r>
              <a:rPr lang="cs-CZ" b="1" dirty="0" err="1" smtClean="0"/>
              <a:t>own</a:t>
            </a:r>
            <a:r>
              <a:rPr lang="cs-CZ" b="1" dirty="0" smtClean="0"/>
              <a:t> </a:t>
            </a:r>
            <a:r>
              <a:rPr lang="cs-CZ" b="1" dirty="0" err="1" smtClean="0"/>
              <a:t>nation</a:t>
            </a:r>
            <a:r>
              <a:rPr lang="cs-CZ" b="1" dirty="0" smtClean="0"/>
              <a:t>. </a:t>
            </a:r>
            <a:r>
              <a:rPr lang="cs-CZ" b="1" dirty="0" err="1" smtClean="0"/>
              <a:t>Spring</a:t>
            </a:r>
            <a:r>
              <a:rPr lang="cs-CZ" b="1" dirty="0" smtClean="0"/>
              <a:t> </a:t>
            </a:r>
            <a:r>
              <a:rPr lang="cs-CZ" b="1" dirty="0" err="1" smtClean="0"/>
              <a:t>will</a:t>
            </a:r>
            <a:r>
              <a:rPr lang="cs-CZ" b="1" dirty="0" smtClean="0"/>
              <a:t> </a:t>
            </a:r>
            <a:r>
              <a:rPr lang="cs-CZ" b="1" dirty="0" err="1" smtClean="0"/>
              <a:t>give</a:t>
            </a:r>
            <a:r>
              <a:rPr lang="cs-CZ" b="1" dirty="0" smtClean="0"/>
              <a:t> </a:t>
            </a:r>
            <a:r>
              <a:rPr lang="cs-CZ" b="1" dirty="0" err="1" smtClean="0"/>
              <a:t>us</a:t>
            </a:r>
            <a:r>
              <a:rPr lang="cs-CZ" b="1" dirty="0" smtClean="0"/>
              <a:t> </a:t>
            </a:r>
            <a:r>
              <a:rPr lang="cs-CZ" b="1" dirty="0" err="1" smtClean="0"/>
              <a:t>new</a:t>
            </a:r>
            <a:r>
              <a:rPr lang="cs-CZ" b="1" dirty="0" smtClean="0"/>
              <a:t> </a:t>
            </a:r>
            <a:r>
              <a:rPr lang="cs-CZ" b="1" dirty="0" err="1" smtClean="0"/>
              <a:t>patriots</a:t>
            </a:r>
            <a:r>
              <a:rPr lang="cs-CZ" b="1" dirty="0" smtClean="0"/>
              <a:t>!. </a:t>
            </a:r>
          </a:p>
          <a:p>
            <a:r>
              <a:rPr lang="cs-CZ" b="1" dirty="0" smtClean="0"/>
              <a:t>Tomáš Ortel : </a:t>
            </a:r>
            <a:r>
              <a:rPr lang="cs-CZ" b="1" dirty="0" err="1" smtClean="0"/>
              <a:t>competition</a:t>
            </a:r>
            <a:r>
              <a:rPr lang="cs-CZ" b="1" dirty="0" smtClean="0"/>
              <a:t> Czech </a:t>
            </a:r>
            <a:r>
              <a:rPr lang="cs-CZ" b="1" dirty="0" err="1" smtClean="0"/>
              <a:t>nightingale</a:t>
            </a:r>
            <a:r>
              <a:rPr lang="cs-CZ" b="1" dirty="0" smtClean="0"/>
              <a:t> 3. place</a:t>
            </a:r>
          </a:p>
          <a:p>
            <a:r>
              <a:rPr lang="cs-CZ" b="1" dirty="0" smtClean="0"/>
              <a:t>Aleš </a:t>
            </a:r>
            <a:r>
              <a:rPr lang="cs-CZ" b="1" dirty="0" err="1" smtClean="0"/>
              <a:t>Brichta</a:t>
            </a:r>
            <a:r>
              <a:rPr lang="cs-CZ" b="1" dirty="0" smtClean="0"/>
              <a:t> </a:t>
            </a:r>
            <a:r>
              <a:rPr lang="cs-CZ" b="1" dirty="0" err="1" smtClean="0"/>
              <a:t>singing</a:t>
            </a:r>
            <a:r>
              <a:rPr lang="cs-CZ" b="1" dirty="0" smtClean="0"/>
              <a:t> on </a:t>
            </a:r>
            <a:r>
              <a:rPr lang="cs-CZ" b="1" dirty="0" err="1" smtClean="0"/>
              <a:t>Tomio</a:t>
            </a:r>
            <a:r>
              <a:rPr lang="cs-CZ" b="1" dirty="0" smtClean="0"/>
              <a:t> </a:t>
            </a:r>
            <a:r>
              <a:rPr lang="cs-CZ" b="1" dirty="0" err="1" smtClean="0"/>
              <a:t>Okamura</a:t>
            </a:r>
            <a:r>
              <a:rPr lang="cs-CZ" b="1" dirty="0" smtClean="0"/>
              <a:t> </a:t>
            </a:r>
            <a:r>
              <a:rPr lang="cs-CZ" b="1" dirty="0" err="1" smtClean="0"/>
              <a:t>meetings</a:t>
            </a:r>
            <a:r>
              <a:rPr lang="cs-CZ" b="1" dirty="0" smtClean="0"/>
              <a:t>: </a:t>
            </a:r>
            <a:r>
              <a:rPr lang="cs-CZ" b="1" dirty="0" err="1" smtClean="0"/>
              <a:t>Red</a:t>
            </a:r>
            <a:r>
              <a:rPr lang="cs-CZ" b="1" dirty="0" smtClean="0"/>
              <a:t>, blue, </a:t>
            </a:r>
            <a:r>
              <a:rPr lang="cs-CZ" b="1" dirty="0" err="1" smtClean="0"/>
              <a:t>white</a:t>
            </a:r>
            <a:r>
              <a:rPr lang="cs-CZ" b="1" dirty="0" smtClean="0"/>
              <a:t>, </a:t>
            </a:r>
            <a:r>
              <a:rPr lang="cs-CZ" b="1" dirty="0" err="1" smtClean="0"/>
              <a:t>Foreigner</a:t>
            </a:r>
            <a:r>
              <a:rPr lang="cs-CZ" b="1" dirty="0" smtClean="0"/>
              <a:t> in </a:t>
            </a:r>
            <a:r>
              <a:rPr lang="cs-CZ" b="1" dirty="0" err="1" smtClean="0"/>
              <a:t>own</a:t>
            </a:r>
            <a:r>
              <a:rPr lang="cs-CZ" b="1" dirty="0" smtClean="0"/>
              <a:t> </a:t>
            </a:r>
            <a:r>
              <a:rPr lang="cs-CZ" b="1" dirty="0" err="1" smtClean="0"/>
              <a:t>land</a:t>
            </a:r>
            <a:endParaRPr lang="cs-CZ" b="1" dirty="0" smtClean="0"/>
          </a:p>
          <a:p>
            <a:r>
              <a:rPr lang="cs-CZ" b="1" dirty="0" smtClean="0"/>
              <a:t>Pepa Nos </a:t>
            </a:r>
            <a:r>
              <a:rPr lang="cs-CZ" b="1" dirty="0" err="1" smtClean="0"/>
              <a:t>also</a:t>
            </a:r>
            <a:r>
              <a:rPr lang="cs-CZ" b="1" dirty="0" smtClean="0"/>
              <a:t> on </a:t>
            </a:r>
            <a:r>
              <a:rPr lang="cs-CZ" b="1" dirty="0" err="1" smtClean="0"/>
              <a:t>Tomio</a:t>
            </a:r>
            <a:r>
              <a:rPr lang="cs-CZ" b="1" dirty="0" smtClean="0"/>
              <a:t> </a:t>
            </a:r>
            <a:r>
              <a:rPr lang="cs-CZ" b="1" dirty="0" err="1" smtClean="0"/>
              <a:t>Okamura</a:t>
            </a:r>
            <a:r>
              <a:rPr lang="cs-CZ" b="1" dirty="0" smtClean="0"/>
              <a:t> </a:t>
            </a:r>
            <a:r>
              <a:rPr lang="cs-CZ" b="1" dirty="0" err="1" smtClean="0"/>
              <a:t>demonstrations</a:t>
            </a:r>
            <a:endParaRPr lang="cs-CZ" b="1" dirty="0" smtClean="0"/>
          </a:p>
          <a:p>
            <a:r>
              <a:rPr lang="cs-CZ" b="1" dirty="0" smtClean="0">
                <a:solidFill>
                  <a:srgbClr val="FF0000"/>
                </a:solidFill>
              </a:rPr>
              <a:t>Trend </a:t>
            </a:r>
            <a:r>
              <a:rPr lang="cs-CZ" b="1" dirty="0" err="1" smtClean="0">
                <a:solidFill>
                  <a:srgbClr val="FF0000"/>
                </a:solidFill>
              </a:rPr>
              <a:t>is</a:t>
            </a:r>
            <a:r>
              <a:rPr lang="cs-CZ" b="1" dirty="0" smtClean="0">
                <a:solidFill>
                  <a:srgbClr val="FF0000"/>
                </a:solidFill>
              </a:rPr>
              <a:t> </a:t>
            </a:r>
            <a:r>
              <a:rPr lang="cs-CZ" b="1" dirty="0" err="1" smtClean="0">
                <a:solidFill>
                  <a:srgbClr val="FF0000"/>
                </a:solidFill>
              </a:rPr>
              <a:t>from</a:t>
            </a:r>
            <a:r>
              <a:rPr lang="cs-CZ" b="1" dirty="0" smtClean="0">
                <a:solidFill>
                  <a:srgbClr val="FF0000"/>
                </a:solidFill>
              </a:rPr>
              <a:t> </a:t>
            </a:r>
            <a:r>
              <a:rPr lang="cs-CZ" b="1" dirty="0" err="1" smtClean="0">
                <a:solidFill>
                  <a:srgbClr val="FF0000"/>
                </a:solidFill>
              </a:rPr>
              <a:t>neo-Nazi</a:t>
            </a:r>
            <a:r>
              <a:rPr lang="cs-CZ" b="1" dirty="0" smtClean="0">
                <a:solidFill>
                  <a:srgbClr val="FF0000"/>
                </a:solidFill>
              </a:rPr>
              <a:t> </a:t>
            </a:r>
            <a:r>
              <a:rPr lang="cs-CZ" b="1" dirty="0" err="1" smtClean="0">
                <a:solidFill>
                  <a:srgbClr val="FF0000"/>
                </a:solidFill>
              </a:rPr>
              <a:t>subcultures</a:t>
            </a:r>
            <a:r>
              <a:rPr lang="cs-CZ" b="1" dirty="0" smtClean="0">
                <a:solidFill>
                  <a:srgbClr val="FF0000"/>
                </a:solidFill>
              </a:rPr>
              <a:t> </a:t>
            </a:r>
            <a:r>
              <a:rPr lang="cs-CZ" b="1" dirty="0" err="1" smtClean="0">
                <a:solidFill>
                  <a:srgbClr val="FF0000"/>
                </a:solidFill>
              </a:rPr>
              <a:t>into</a:t>
            </a:r>
            <a:r>
              <a:rPr lang="cs-CZ" b="1" dirty="0" smtClean="0">
                <a:solidFill>
                  <a:srgbClr val="FF0000"/>
                </a:solidFill>
              </a:rPr>
              <a:t> </a:t>
            </a:r>
            <a:r>
              <a:rPr lang="cs-CZ" b="1" dirty="0" err="1" smtClean="0">
                <a:solidFill>
                  <a:srgbClr val="FF0000"/>
                </a:solidFill>
              </a:rPr>
              <a:t>mainstream</a:t>
            </a:r>
            <a:r>
              <a:rPr lang="cs-CZ" b="1" dirty="0" smtClean="0">
                <a:solidFill>
                  <a:srgbClr val="FF0000"/>
                </a:solidFill>
              </a:rPr>
              <a:t> pop </a:t>
            </a:r>
          </a:p>
          <a:p>
            <a:r>
              <a:rPr lang="cs-CZ" b="1" dirty="0" smtClean="0"/>
              <a:t>Jana </a:t>
            </a:r>
            <a:r>
              <a:rPr lang="cs-CZ" b="1" dirty="0" err="1" smtClean="0"/>
              <a:t>Yngland</a:t>
            </a:r>
            <a:r>
              <a:rPr lang="cs-CZ" b="1" dirty="0" smtClean="0"/>
              <a:t> Hrušková – </a:t>
            </a:r>
            <a:r>
              <a:rPr lang="cs-CZ" b="1" dirty="0" err="1" smtClean="0"/>
              <a:t>singer</a:t>
            </a:r>
            <a:r>
              <a:rPr lang="cs-CZ" b="1" dirty="0" smtClean="0"/>
              <a:t> and </a:t>
            </a:r>
            <a:r>
              <a:rPr lang="cs-CZ" b="1" dirty="0" err="1" smtClean="0"/>
              <a:t>candidate</a:t>
            </a:r>
            <a:r>
              <a:rPr lang="cs-CZ" b="1" dirty="0" smtClean="0"/>
              <a:t> </a:t>
            </a:r>
            <a:r>
              <a:rPr lang="cs-CZ" b="1" dirty="0" err="1" smtClean="0"/>
              <a:t>for</a:t>
            </a:r>
            <a:r>
              <a:rPr lang="cs-CZ" b="1" dirty="0" smtClean="0"/>
              <a:t> a president?</a:t>
            </a:r>
          </a:p>
          <a:p>
            <a:endParaRPr lang="en-US" dirty="0"/>
          </a:p>
        </p:txBody>
      </p:sp>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039" y="4190281"/>
            <a:ext cx="4381500" cy="2857500"/>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0216" y="659130"/>
            <a:ext cx="2857500" cy="1600200"/>
          </a:xfrm>
          <a:prstGeom prst="rect">
            <a:avLst/>
          </a:prstGeom>
        </p:spPr>
      </p:pic>
      <p:pic>
        <p:nvPicPr>
          <p:cNvPr id="6" name="Obráze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218" y="562251"/>
            <a:ext cx="3779520" cy="2834640"/>
          </a:xfrm>
          <a:prstGeom prst="rect">
            <a:avLst/>
          </a:prstGeom>
        </p:spPr>
      </p:pic>
    </p:spTree>
    <p:extLst>
      <p:ext uri="{BB962C8B-B14F-4D97-AF65-F5344CB8AC3E}">
        <p14:creationId xmlns:p14="http://schemas.microsoft.com/office/powerpoint/2010/main" val="2388365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Hungary</a:t>
            </a:r>
            <a:endParaRPr lang="cs-CZ" dirty="0"/>
          </a:p>
        </p:txBody>
      </p:sp>
      <p:sp>
        <p:nvSpPr>
          <p:cNvPr id="3" name="Zástupný symbol pro obsah 2"/>
          <p:cNvSpPr>
            <a:spLocks noGrp="1"/>
          </p:cNvSpPr>
          <p:nvPr>
            <p:ph idx="1"/>
          </p:nvPr>
        </p:nvSpPr>
        <p:spPr/>
        <p:txBody>
          <a:bodyPr/>
          <a:lstStyle/>
          <a:p>
            <a:r>
              <a:rPr lang="cs-CZ" dirty="0" smtClean="0"/>
              <a:t>a</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163" y="1699923"/>
            <a:ext cx="5210175" cy="4086225"/>
          </a:xfrm>
          <a:prstGeom prst="rect">
            <a:avLst/>
          </a:prstGeom>
        </p:spPr>
      </p:pic>
    </p:spTree>
    <p:extLst>
      <p:ext uri="{BB962C8B-B14F-4D97-AF65-F5344CB8AC3E}">
        <p14:creationId xmlns:p14="http://schemas.microsoft.com/office/powerpoint/2010/main" val="265723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665018"/>
            <a:ext cx="5808133" cy="1242981"/>
          </a:xfrm>
        </p:spPr>
        <p:txBody>
          <a:bodyPr>
            <a:normAutofit/>
          </a:bodyPr>
          <a:lstStyle/>
          <a:p>
            <a:r>
              <a:rPr lang="cs-CZ" b="1" dirty="0" err="1" smtClean="0"/>
              <a:t>Hungarian</a:t>
            </a:r>
            <a:r>
              <a:rPr lang="cs-CZ" b="1" dirty="0" smtClean="0"/>
              <a:t> Political </a:t>
            </a:r>
            <a:r>
              <a:rPr lang="cs-CZ" b="1" dirty="0" err="1" smtClean="0"/>
              <a:t>parties</a:t>
            </a:r>
            <a:r>
              <a:rPr lang="cs-CZ" b="1" dirty="0" smtClean="0"/>
              <a:t> </a:t>
            </a:r>
            <a:endParaRPr lang="en-US" b="1" dirty="0"/>
          </a:p>
        </p:txBody>
      </p:sp>
      <p:sp>
        <p:nvSpPr>
          <p:cNvPr id="3" name="Zástupný symbol pro obsah 2"/>
          <p:cNvSpPr>
            <a:spLocks noGrp="1"/>
          </p:cNvSpPr>
          <p:nvPr>
            <p:ph idx="1"/>
          </p:nvPr>
        </p:nvSpPr>
        <p:spPr>
          <a:xfrm>
            <a:off x="0" y="1985817"/>
            <a:ext cx="8836666" cy="5205115"/>
          </a:xfrm>
        </p:spPr>
        <p:txBody>
          <a:bodyPr>
            <a:normAutofit lnSpcReduction="10000"/>
          </a:bodyPr>
          <a:lstStyle/>
          <a:p>
            <a:r>
              <a:rPr lang="cs-CZ" sz="2400" b="1" dirty="0" err="1" smtClean="0"/>
              <a:t>Fidesz</a:t>
            </a:r>
            <a:r>
              <a:rPr lang="cs-CZ" sz="2400" b="1" dirty="0" smtClean="0"/>
              <a:t> : </a:t>
            </a:r>
            <a:r>
              <a:rPr lang="cs-CZ" sz="2400" b="1" dirty="0" err="1" smtClean="0"/>
              <a:t>appropriation</a:t>
            </a:r>
            <a:r>
              <a:rPr lang="cs-CZ" sz="2400" b="1" dirty="0" smtClean="0"/>
              <a:t> </a:t>
            </a:r>
            <a:r>
              <a:rPr lang="cs-CZ" sz="2400" b="1" dirty="0" err="1" smtClean="0"/>
              <a:t>of</a:t>
            </a:r>
            <a:r>
              <a:rPr lang="cs-CZ" sz="2400" b="1" dirty="0" smtClean="0"/>
              <a:t> </a:t>
            </a:r>
            <a:r>
              <a:rPr lang="cs-CZ" sz="2400" b="1" dirty="0" err="1" smtClean="0"/>
              <a:t>nationalism</a:t>
            </a:r>
            <a:endParaRPr lang="cs-CZ" sz="2400" b="1" dirty="0" smtClean="0"/>
          </a:p>
          <a:p>
            <a:r>
              <a:rPr lang="cs-CZ" sz="2400" b="1" dirty="0" smtClean="0"/>
              <a:t>MSZP – </a:t>
            </a:r>
            <a:r>
              <a:rPr lang="cs-CZ" sz="2400" b="1" dirty="0" err="1" smtClean="0"/>
              <a:t>discredited</a:t>
            </a:r>
            <a:r>
              <a:rPr lang="cs-CZ" sz="2400" b="1" dirty="0" smtClean="0"/>
              <a:t>, </a:t>
            </a:r>
            <a:r>
              <a:rPr lang="cs-CZ" sz="2400" b="1" dirty="0" err="1" smtClean="0"/>
              <a:t>rejecting</a:t>
            </a:r>
            <a:r>
              <a:rPr lang="cs-CZ" sz="2400" b="1" dirty="0" smtClean="0"/>
              <a:t> </a:t>
            </a:r>
            <a:r>
              <a:rPr lang="cs-CZ" sz="2400" b="1" dirty="0" err="1" smtClean="0"/>
              <a:t>nationalism</a:t>
            </a:r>
            <a:endParaRPr lang="cs-CZ" sz="2400" b="1" dirty="0" smtClean="0"/>
          </a:p>
          <a:p>
            <a:r>
              <a:rPr lang="cs-CZ" sz="2400" b="1" dirty="0" smtClean="0"/>
              <a:t>LMP – green, pro-European, in </a:t>
            </a:r>
            <a:r>
              <a:rPr lang="cs-CZ" sz="2400" b="1" dirty="0" err="1" smtClean="0"/>
              <a:t>opposition</a:t>
            </a:r>
            <a:endParaRPr lang="cs-CZ" sz="2400" b="1" dirty="0" smtClean="0"/>
          </a:p>
          <a:p>
            <a:r>
              <a:rPr lang="cs-CZ" sz="2400" b="1" dirty="0" smtClean="0"/>
              <a:t>DK – </a:t>
            </a:r>
            <a:r>
              <a:rPr lang="cs-CZ" sz="2400" b="1" dirty="0" err="1" smtClean="0"/>
              <a:t>discredited</a:t>
            </a:r>
            <a:endParaRPr lang="cs-CZ" sz="2400" b="1" dirty="0" smtClean="0"/>
          </a:p>
          <a:p>
            <a:r>
              <a:rPr lang="cs-CZ" sz="2400" b="1" dirty="0" err="1" smtClean="0"/>
              <a:t>Jobbik</a:t>
            </a:r>
            <a:r>
              <a:rPr lang="cs-CZ" sz="2400" b="1" dirty="0" smtClean="0"/>
              <a:t>: </a:t>
            </a:r>
            <a:r>
              <a:rPr lang="cs-CZ" sz="2400" b="1" dirty="0"/>
              <a:t>Trianon </a:t>
            </a:r>
            <a:r>
              <a:rPr lang="cs-CZ" sz="2400" b="1" dirty="0" err="1"/>
              <a:t>Treaty</a:t>
            </a:r>
            <a:r>
              <a:rPr lang="cs-CZ" sz="2400" b="1" dirty="0"/>
              <a:t>, and </a:t>
            </a:r>
            <a:r>
              <a:rPr lang="cs-CZ" sz="2400" b="1" dirty="0" err="1"/>
              <a:t>revisionism</a:t>
            </a:r>
            <a:r>
              <a:rPr lang="cs-CZ" sz="2400" b="1" dirty="0"/>
              <a:t>, anti-</a:t>
            </a:r>
            <a:r>
              <a:rPr lang="cs-CZ" sz="2400" b="1" dirty="0" err="1"/>
              <a:t>Semitism</a:t>
            </a:r>
            <a:r>
              <a:rPr lang="cs-CZ" sz="2400" b="1" dirty="0"/>
              <a:t>, anti-</a:t>
            </a:r>
            <a:r>
              <a:rPr lang="cs-CZ" sz="2400" b="1" dirty="0" err="1"/>
              <a:t>Ziganism</a:t>
            </a:r>
            <a:r>
              <a:rPr lang="cs-CZ" sz="2400" b="1" dirty="0"/>
              <a:t>, anti-EU and anti </a:t>
            </a:r>
            <a:r>
              <a:rPr lang="cs-CZ" sz="2400" b="1" dirty="0" smtClean="0"/>
              <a:t>NATO, </a:t>
            </a:r>
            <a:r>
              <a:rPr lang="cs-CZ" sz="2400" b="1" dirty="0" err="1" smtClean="0"/>
              <a:t>becoming</a:t>
            </a:r>
            <a:r>
              <a:rPr lang="cs-CZ" sz="2400" b="1" dirty="0" smtClean="0"/>
              <a:t> </a:t>
            </a:r>
            <a:r>
              <a:rPr lang="cs-CZ" sz="2400" b="1" dirty="0" err="1" smtClean="0"/>
              <a:t>mainstream</a:t>
            </a:r>
            <a:endParaRPr lang="cs-CZ" sz="2400" b="1" dirty="0"/>
          </a:p>
          <a:p>
            <a:r>
              <a:rPr lang="cs-CZ" sz="2400" b="1" dirty="0" smtClean="0"/>
              <a:t>MIEP</a:t>
            </a:r>
            <a:r>
              <a:rPr lang="cs-CZ" sz="2400" b="1" dirty="0"/>
              <a:t>: </a:t>
            </a:r>
            <a:r>
              <a:rPr lang="cs-CZ" sz="2400" b="1" dirty="0" smtClean="0"/>
              <a:t>Trianon </a:t>
            </a:r>
            <a:r>
              <a:rPr lang="cs-CZ" sz="2400" b="1" dirty="0" err="1"/>
              <a:t>Treaty</a:t>
            </a:r>
            <a:r>
              <a:rPr lang="cs-CZ" sz="2400" b="1" dirty="0"/>
              <a:t>, and </a:t>
            </a:r>
            <a:r>
              <a:rPr lang="cs-CZ" sz="2400" b="1" dirty="0" err="1"/>
              <a:t>revisionism</a:t>
            </a:r>
            <a:r>
              <a:rPr lang="cs-CZ" sz="2400" b="1" dirty="0"/>
              <a:t>, anti-</a:t>
            </a:r>
            <a:r>
              <a:rPr lang="cs-CZ" sz="2400" b="1" dirty="0" err="1"/>
              <a:t>Semitism</a:t>
            </a:r>
            <a:r>
              <a:rPr lang="cs-CZ" sz="2400" b="1" dirty="0"/>
              <a:t>, anti-</a:t>
            </a:r>
            <a:r>
              <a:rPr lang="cs-CZ" sz="2400" b="1" dirty="0" err="1"/>
              <a:t>Ziganism</a:t>
            </a:r>
            <a:r>
              <a:rPr lang="cs-CZ" sz="2400" b="1" dirty="0"/>
              <a:t>, anti-EU and anti NATO</a:t>
            </a:r>
          </a:p>
          <a:p>
            <a:r>
              <a:rPr lang="en-US" sz="2400" b="1" dirty="0" smtClean="0"/>
              <a:t>The scholar Heller notices that the lines between the discourses of moderate right and radical right politics have been blurring. As the boundaries become more and more porous, the languages of right wing radicalism become more and more accepted in Hungary (Heller 2010</a:t>
            </a:r>
            <a:r>
              <a:rPr lang="cs-CZ" sz="2400" b="1" dirty="0" smtClean="0"/>
              <a:t>)</a:t>
            </a:r>
            <a:endParaRPr lang="en-US" sz="2400" b="1"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8762" y="0"/>
            <a:ext cx="3669238" cy="1908000"/>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8534" y="4175334"/>
            <a:ext cx="3053466" cy="2682666"/>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381" y="1661634"/>
            <a:ext cx="4788000" cy="2513700"/>
          </a:xfrm>
          <a:prstGeom prst="rect">
            <a:avLst/>
          </a:prstGeom>
        </p:spPr>
      </p:pic>
    </p:spTree>
    <p:extLst>
      <p:ext uri="{BB962C8B-B14F-4D97-AF65-F5344CB8AC3E}">
        <p14:creationId xmlns:p14="http://schemas.microsoft.com/office/powerpoint/2010/main" val="389835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98618" y="581890"/>
            <a:ext cx="7762057" cy="1362109"/>
          </a:xfrm>
        </p:spPr>
        <p:txBody>
          <a:bodyPr>
            <a:noAutofit/>
          </a:bodyPr>
          <a:lstStyle/>
          <a:p>
            <a:pPr algn="ctr"/>
            <a:r>
              <a:rPr lang="cs-CZ" sz="4800" b="1" dirty="0" smtClean="0"/>
              <a:t>Czech PRR </a:t>
            </a:r>
            <a:r>
              <a:rPr lang="cs-CZ" sz="4800" b="1" dirty="0" err="1" smtClean="0"/>
              <a:t>an</a:t>
            </a:r>
            <a:r>
              <a:rPr lang="cs-CZ" sz="4800" b="1" dirty="0" smtClean="0"/>
              <a:t> </a:t>
            </a:r>
            <a:r>
              <a:rPr lang="cs-CZ" sz="4800" b="1" dirty="0" err="1" smtClean="0"/>
              <a:t>unsuccessful</a:t>
            </a:r>
            <a:r>
              <a:rPr lang="cs-CZ" sz="4800" b="1" dirty="0" smtClean="0"/>
              <a:t> story</a:t>
            </a:r>
            <a:r>
              <a:rPr lang="cs-CZ" sz="5400" b="1" dirty="0" smtClean="0"/>
              <a:t/>
            </a:r>
            <a:br>
              <a:rPr lang="cs-CZ" sz="5400" b="1" dirty="0" smtClean="0"/>
            </a:br>
            <a:r>
              <a:rPr lang="cs-CZ" sz="3200" b="1" dirty="0" smtClean="0"/>
              <a:t>SPR-RSČ and DAWN (SPD)</a:t>
            </a:r>
            <a:endParaRPr lang="en-US" sz="3200" b="1" dirty="0"/>
          </a:p>
        </p:txBody>
      </p:sp>
      <p:sp>
        <p:nvSpPr>
          <p:cNvPr id="11" name="Zástupný symbol pro obsah 10"/>
          <p:cNvSpPr>
            <a:spLocks noGrp="1"/>
          </p:cNvSpPr>
          <p:nvPr>
            <p:ph idx="1"/>
          </p:nvPr>
        </p:nvSpPr>
        <p:spPr>
          <a:xfrm>
            <a:off x="0" y="2524259"/>
            <a:ext cx="9274002" cy="4190577"/>
          </a:xfrm>
        </p:spPr>
        <p:txBody>
          <a:bodyPr>
            <a:normAutofit/>
          </a:bodyPr>
          <a:lstStyle/>
          <a:p>
            <a:r>
              <a:rPr lang="cs-CZ" sz="2400" b="1" dirty="0" smtClean="0">
                <a:solidFill>
                  <a:schemeClr val="tx1"/>
                </a:solidFill>
              </a:rPr>
              <a:t>SPR-RSČ </a:t>
            </a:r>
            <a:r>
              <a:rPr lang="en-GB" sz="2400" b="1" dirty="0" smtClean="0">
                <a:solidFill>
                  <a:schemeClr val="tx1"/>
                </a:solidFill>
              </a:rPr>
              <a:t>1992</a:t>
            </a:r>
            <a:r>
              <a:rPr lang="cs-CZ" sz="2400" b="1" dirty="0" smtClean="0">
                <a:solidFill>
                  <a:schemeClr val="tx1"/>
                </a:solidFill>
              </a:rPr>
              <a:t>: </a:t>
            </a:r>
            <a:r>
              <a:rPr lang="en-GB" sz="2400" b="1" dirty="0" smtClean="0">
                <a:solidFill>
                  <a:schemeClr val="tx1"/>
                </a:solidFill>
              </a:rPr>
              <a:t>Federal </a:t>
            </a:r>
            <a:r>
              <a:rPr lang="en-GB" sz="2400" b="1" dirty="0">
                <a:solidFill>
                  <a:schemeClr val="tx1"/>
                </a:solidFill>
              </a:rPr>
              <a:t>Assembly (with 6.48% of ballots cast for the Chamber of the People and 6.37% of those for the Chamber of Nations) and in the Czech National Council (with 5.98</a:t>
            </a:r>
            <a:r>
              <a:rPr lang="en-GB" sz="2400" b="1" dirty="0" smtClean="0">
                <a:solidFill>
                  <a:schemeClr val="tx1"/>
                </a:solidFill>
              </a:rPr>
              <a:t>%)</a:t>
            </a:r>
            <a:endParaRPr lang="cs-CZ" sz="2400" b="1" dirty="0" smtClean="0">
              <a:solidFill>
                <a:schemeClr val="tx1"/>
              </a:solidFill>
            </a:endParaRPr>
          </a:p>
          <a:p>
            <a:r>
              <a:rPr lang="cs-CZ" sz="2400" b="1" dirty="0" smtClean="0">
                <a:solidFill>
                  <a:schemeClr val="tx1"/>
                </a:solidFill>
              </a:rPr>
              <a:t>SPR-RSČ </a:t>
            </a:r>
            <a:r>
              <a:rPr lang="en-GB" sz="2400" b="1" dirty="0" smtClean="0">
                <a:solidFill>
                  <a:schemeClr val="tx1"/>
                </a:solidFill>
              </a:rPr>
              <a:t>1996 </a:t>
            </a:r>
            <a:r>
              <a:rPr lang="cs-CZ" sz="2400" b="1" dirty="0" smtClean="0">
                <a:solidFill>
                  <a:schemeClr val="tx1"/>
                </a:solidFill>
              </a:rPr>
              <a:t>: </a:t>
            </a:r>
            <a:r>
              <a:rPr lang="en-GB" sz="2400" b="1" dirty="0" smtClean="0">
                <a:solidFill>
                  <a:schemeClr val="tx1"/>
                </a:solidFill>
              </a:rPr>
              <a:t>8.01</a:t>
            </a:r>
            <a:r>
              <a:rPr lang="en-GB" sz="2400" b="1" dirty="0">
                <a:solidFill>
                  <a:schemeClr val="tx1"/>
                </a:solidFill>
              </a:rPr>
              <a:t>% </a:t>
            </a:r>
            <a:endParaRPr lang="cs-CZ" sz="2400" b="1" dirty="0" smtClean="0">
              <a:solidFill>
                <a:schemeClr val="tx1"/>
              </a:solidFill>
            </a:endParaRPr>
          </a:p>
          <a:p>
            <a:r>
              <a:rPr lang="cs-CZ" sz="2400" b="1" dirty="0" smtClean="0">
                <a:solidFill>
                  <a:schemeClr val="tx1"/>
                </a:solidFill>
              </a:rPr>
              <a:t>SPR-RSČ </a:t>
            </a:r>
            <a:r>
              <a:rPr lang="cs-CZ" sz="2400" b="1" dirty="0" err="1" smtClean="0">
                <a:solidFill>
                  <a:schemeClr val="tx1"/>
                </a:solidFill>
              </a:rPr>
              <a:t>since</a:t>
            </a:r>
            <a:r>
              <a:rPr lang="cs-CZ" sz="2400" b="1" dirty="0" smtClean="0">
                <a:solidFill>
                  <a:schemeClr val="tx1"/>
                </a:solidFill>
              </a:rPr>
              <a:t> </a:t>
            </a:r>
            <a:r>
              <a:rPr lang="en-GB" sz="2400" b="1" dirty="0" smtClean="0">
                <a:solidFill>
                  <a:schemeClr val="tx1"/>
                </a:solidFill>
              </a:rPr>
              <a:t>1998</a:t>
            </a:r>
            <a:r>
              <a:rPr lang="cs-CZ" sz="2400" b="1" dirty="0" smtClean="0">
                <a:solidFill>
                  <a:schemeClr val="tx1"/>
                </a:solidFill>
              </a:rPr>
              <a:t> non-</a:t>
            </a:r>
            <a:r>
              <a:rPr lang="cs-CZ" sz="2400" b="1" dirty="0" err="1" smtClean="0">
                <a:solidFill>
                  <a:schemeClr val="tx1"/>
                </a:solidFill>
              </a:rPr>
              <a:t>parliamentary</a:t>
            </a:r>
            <a:r>
              <a:rPr lang="cs-CZ" sz="2400" b="1" dirty="0" smtClean="0">
                <a:solidFill>
                  <a:schemeClr val="tx1"/>
                </a:solidFill>
              </a:rPr>
              <a:t> party</a:t>
            </a:r>
            <a:r>
              <a:rPr lang="en-GB" sz="2400" b="1" dirty="0" smtClean="0">
                <a:solidFill>
                  <a:schemeClr val="tx1"/>
                </a:solidFill>
              </a:rPr>
              <a:t> </a:t>
            </a:r>
            <a:endParaRPr lang="cs-CZ" sz="2400" b="1" dirty="0" smtClean="0">
              <a:solidFill>
                <a:schemeClr val="tx1"/>
              </a:solidFill>
            </a:endParaRPr>
          </a:p>
          <a:p>
            <a:r>
              <a:rPr lang="cs-CZ" sz="2400" b="1" dirty="0" smtClean="0">
                <a:solidFill>
                  <a:schemeClr val="tx1"/>
                </a:solidFill>
              </a:rPr>
              <a:t>DAWN 2013: </a:t>
            </a:r>
            <a:r>
              <a:rPr lang="en-GB" sz="2400" b="1" dirty="0" smtClean="0">
                <a:solidFill>
                  <a:schemeClr val="tx1"/>
                </a:solidFill>
              </a:rPr>
              <a:t>6.88</a:t>
            </a:r>
            <a:r>
              <a:rPr lang="en-GB" sz="2400" b="1" dirty="0">
                <a:solidFill>
                  <a:schemeClr val="tx1"/>
                </a:solidFill>
              </a:rPr>
              <a:t>% of the vote. </a:t>
            </a:r>
            <a:endParaRPr lang="cs-CZ" sz="2400" b="1" dirty="0" smtClean="0">
              <a:solidFill>
                <a:schemeClr val="tx1"/>
              </a:solidFill>
            </a:endParaRPr>
          </a:p>
          <a:p>
            <a:r>
              <a:rPr lang="cs-CZ" sz="2400" b="1" dirty="0" err="1" smtClean="0">
                <a:solidFill>
                  <a:schemeClr val="tx1"/>
                </a:solidFill>
              </a:rPr>
              <a:t>Dawn</a:t>
            </a:r>
            <a:r>
              <a:rPr lang="cs-CZ" sz="2400" b="1" dirty="0" smtClean="0">
                <a:solidFill>
                  <a:schemeClr val="tx1"/>
                </a:solidFill>
              </a:rPr>
              <a:t> </a:t>
            </a:r>
            <a:r>
              <a:rPr lang="en-GB" sz="2400" b="1" dirty="0" smtClean="0">
                <a:solidFill>
                  <a:schemeClr val="tx1"/>
                </a:solidFill>
              </a:rPr>
              <a:t>split </a:t>
            </a:r>
            <a:r>
              <a:rPr lang="en-GB" sz="2400" b="1" dirty="0">
                <a:solidFill>
                  <a:schemeClr val="tx1"/>
                </a:solidFill>
              </a:rPr>
              <a:t>internally in </a:t>
            </a:r>
            <a:r>
              <a:rPr lang="en-GB" sz="2400" b="1" dirty="0" smtClean="0">
                <a:solidFill>
                  <a:schemeClr val="tx1"/>
                </a:solidFill>
              </a:rPr>
              <a:t>2015</a:t>
            </a:r>
            <a:r>
              <a:rPr lang="cs-CZ" sz="2400" b="1" dirty="0" smtClean="0">
                <a:solidFill>
                  <a:schemeClr val="tx1"/>
                </a:solidFill>
              </a:rPr>
              <a:t>: </a:t>
            </a:r>
            <a:r>
              <a:rPr lang="en-GB" sz="2400" b="1" dirty="0" smtClean="0">
                <a:solidFill>
                  <a:schemeClr val="tx1"/>
                </a:solidFill>
              </a:rPr>
              <a:t>SPD</a:t>
            </a:r>
            <a:r>
              <a:rPr lang="cs-CZ" sz="2400" b="1" dirty="0" smtClean="0">
                <a:solidFill>
                  <a:schemeClr val="tx1"/>
                </a:solidFill>
              </a:rPr>
              <a:t> </a:t>
            </a:r>
          </a:p>
          <a:p>
            <a:r>
              <a:rPr lang="cs-CZ" sz="2400" b="1" dirty="0" smtClean="0">
                <a:solidFill>
                  <a:schemeClr val="tx1"/>
                </a:solidFill>
              </a:rPr>
              <a:t>SPD 2017, 10.64%</a:t>
            </a:r>
          </a:p>
          <a:p>
            <a:endParaRPr lang="en-US" sz="2400" b="1" dirty="0">
              <a:solidFill>
                <a:schemeClr val="tx1"/>
              </a:solidFill>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58315" cy="1944000"/>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000" y="4611600"/>
            <a:ext cx="3456000" cy="2246400"/>
          </a:xfrm>
          <a:prstGeom prst="rect">
            <a:avLst/>
          </a:prstGeom>
        </p:spPr>
      </p:pic>
    </p:spTree>
    <p:extLst>
      <p:ext uri="{BB962C8B-B14F-4D97-AF65-F5344CB8AC3E}">
        <p14:creationId xmlns:p14="http://schemas.microsoft.com/office/powerpoint/2010/main" val="3340847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Polarisation</a:t>
            </a:r>
            <a:r>
              <a:rPr lang="cs-CZ" b="1" dirty="0" smtClean="0"/>
              <a:t> in </a:t>
            </a:r>
            <a:r>
              <a:rPr lang="cs-CZ" b="1" dirty="0" err="1" smtClean="0"/>
              <a:t>Hungary</a:t>
            </a:r>
            <a:endParaRPr lang="en-US" b="1" dirty="0"/>
          </a:p>
        </p:txBody>
      </p:sp>
      <p:sp>
        <p:nvSpPr>
          <p:cNvPr id="3" name="Zástupný symbol pro text 2"/>
          <p:cNvSpPr>
            <a:spLocks noGrp="1"/>
          </p:cNvSpPr>
          <p:nvPr>
            <p:ph type="body" idx="1"/>
          </p:nvPr>
        </p:nvSpPr>
        <p:spPr/>
        <p:txBody>
          <a:bodyPr/>
          <a:lstStyle/>
          <a:p>
            <a:endParaRPr lang="en-US" dirty="0"/>
          </a:p>
        </p:txBody>
      </p:sp>
      <p:sp>
        <p:nvSpPr>
          <p:cNvPr id="4" name="Zástupný symbol pro obsah 3"/>
          <p:cNvSpPr>
            <a:spLocks noGrp="1"/>
          </p:cNvSpPr>
          <p:nvPr>
            <p:ph sz="half" idx="2"/>
          </p:nvPr>
        </p:nvSpPr>
        <p:spPr/>
        <p:txBody>
          <a:bodyPr/>
          <a:lstStyle/>
          <a:p>
            <a:r>
              <a:rPr lang="cs-CZ" b="1" dirty="0" err="1"/>
              <a:t>Fidesz</a:t>
            </a:r>
            <a:r>
              <a:rPr lang="cs-CZ" b="1" dirty="0"/>
              <a:t> and Viktor </a:t>
            </a:r>
            <a:r>
              <a:rPr lang="cs-CZ" b="1" dirty="0" err="1"/>
              <a:t>Orbán</a:t>
            </a:r>
            <a:r>
              <a:rPr lang="cs-CZ" b="1" dirty="0"/>
              <a:t> 1998-2002, </a:t>
            </a:r>
          </a:p>
          <a:p>
            <a:r>
              <a:rPr lang="cs-CZ" b="1" dirty="0" err="1"/>
              <a:t>Jobbik</a:t>
            </a:r>
            <a:r>
              <a:rPr lang="cs-CZ" b="1" dirty="0"/>
              <a:t> </a:t>
            </a:r>
          </a:p>
          <a:p>
            <a:r>
              <a:rPr lang="cs-CZ" b="1" dirty="0"/>
              <a:t>Magyar </a:t>
            </a:r>
            <a:r>
              <a:rPr lang="cs-CZ" b="1" dirty="0" err="1"/>
              <a:t>Guarda</a:t>
            </a:r>
            <a:endParaRPr lang="cs-CZ" dirty="0"/>
          </a:p>
          <a:p>
            <a:endParaRPr lang="en-US" dirty="0"/>
          </a:p>
        </p:txBody>
      </p:sp>
      <p:sp>
        <p:nvSpPr>
          <p:cNvPr id="5" name="Zástupný symbol pro text 4"/>
          <p:cNvSpPr>
            <a:spLocks noGrp="1"/>
          </p:cNvSpPr>
          <p:nvPr>
            <p:ph type="body" sz="quarter" idx="3"/>
          </p:nvPr>
        </p:nvSpPr>
        <p:spPr/>
        <p:txBody>
          <a:bodyPr/>
          <a:lstStyle/>
          <a:p>
            <a:endParaRPr lang="en-US"/>
          </a:p>
        </p:txBody>
      </p:sp>
      <p:sp>
        <p:nvSpPr>
          <p:cNvPr id="6" name="Zástupný symbol pro obsah 5"/>
          <p:cNvSpPr>
            <a:spLocks noGrp="1"/>
          </p:cNvSpPr>
          <p:nvPr>
            <p:ph sz="quarter" idx="4"/>
          </p:nvPr>
        </p:nvSpPr>
        <p:spPr/>
        <p:txBody>
          <a:bodyPr>
            <a:normAutofit fontScale="85000" lnSpcReduction="10000"/>
          </a:bodyPr>
          <a:lstStyle/>
          <a:p>
            <a:r>
              <a:rPr lang="en-US" b="1" dirty="0" err="1"/>
              <a:t>Népszabadság</a:t>
            </a:r>
            <a:r>
              <a:rPr lang="cs-CZ" b="1" dirty="0"/>
              <a:t> </a:t>
            </a:r>
          </a:p>
          <a:p>
            <a:r>
              <a:rPr lang="cs-CZ" b="1" dirty="0"/>
              <a:t>Euro-</a:t>
            </a:r>
            <a:r>
              <a:rPr lang="cs-CZ" b="1" dirty="0" err="1"/>
              <a:t>optimists</a:t>
            </a:r>
            <a:r>
              <a:rPr lang="cs-CZ" b="1" dirty="0"/>
              <a:t>, </a:t>
            </a:r>
            <a:r>
              <a:rPr lang="cs-CZ" b="1" dirty="0" err="1"/>
              <a:t>against</a:t>
            </a:r>
            <a:r>
              <a:rPr lang="cs-CZ" b="1" dirty="0"/>
              <a:t> </a:t>
            </a:r>
            <a:r>
              <a:rPr lang="cs-CZ" b="1" dirty="0" err="1"/>
              <a:t>Orbánistán</a:t>
            </a:r>
            <a:endParaRPr lang="cs-CZ" b="1" dirty="0"/>
          </a:p>
          <a:p>
            <a:r>
              <a:rPr lang="en-US" b="1" dirty="0"/>
              <a:t>Together – Party for a New Era</a:t>
            </a:r>
            <a:r>
              <a:rPr lang="cs-CZ" b="1" dirty="0"/>
              <a:t> – </a:t>
            </a:r>
            <a:r>
              <a:rPr lang="cs-CZ" b="1" dirty="0" err="1"/>
              <a:t>movement</a:t>
            </a:r>
            <a:r>
              <a:rPr lang="cs-CZ" b="1" dirty="0"/>
              <a:t> </a:t>
            </a:r>
            <a:r>
              <a:rPr lang="cs-CZ" b="1" dirty="0" err="1"/>
              <a:t>transformed</a:t>
            </a:r>
            <a:r>
              <a:rPr lang="cs-CZ" b="1" dirty="0"/>
              <a:t> </a:t>
            </a:r>
            <a:r>
              <a:rPr lang="cs-CZ" b="1" dirty="0" err="1"/>
              <a:t>into</a:t>
            </a:r>
            <a:r>
              <a:rPr lang="cs-CZ" b="1" dirty="0"/>
              <a:t> party in 2013, anti-</a:t>
            </a:r>
            <a:r>
              <a:rPr lang="cs-CZ" b="1" dirty="0" err="1"/>
              <a:t>Orbán</a:t>
            </a:r>
            <a:r>
              <a:rPr lang="cs-CZ" b="1" dirty="0"/>
              <a:t>, </a:t>
            </a:r>
            <a:r>
              <a:rPr lang="cs-CZ" b="1" dirty="0" err="1"/>
              <a:t>for</a:t>
            </a:r>
            <a:r>
              <a:rPr lang="cs-CZ" b="1" dirty="0"/>
              <a:t> </a:t>
            </a:r>
            <a:r>
              <a:rPr lang="cs-CZ" b="1" dirty="0" err="1"/>
              <a:t>democracy</a:t>
            </a:r>
            <a:r>
              <a:rPr lang="cs-CZ" b="1" dirty="0"/>
              <a:t>, </a:t>
            </a:r>
            <a:r>
              <a:rPr lang="cs-CZ" b="1" dirty="0" err="1"/>
              <a:t>liberal</a:t>
            </a:r>
            <a:r>
              <a:rPr lang="cs-CZ" b="1" dirty="0"/>
              <a:t> (</a:t>
            </a:r>
            <a:r>
              <a:rPr lang="cs-CZ" b="1" dirty="0" err="1"/>
              <a:t>out</a:t>
            </a:r>
            <a:r>
              <a:rPr lang="cs-CZ" b="1" dirty="0"/>
              <a:t> </a:t>
            </a:r>
            <a:r>
              <a:rPr lang="cs-CZ" b="1" dirty="0" err="1"/>
              <a:t>of</a:t>
            </a:r>
            <a:r>
              <a:rPr lang="cs-CZ" b="1" dirty="0"/>
              <a:t> </a:t>
            </a:r>
            <a:r>
              <a:rPr lang="en-US" b="1" dirty="0"/>
              <a:t>Patriotism and Progress Association</a:t>
            </a:r>
            <a:r>
              <a:rPr lang="cs-CZ" b="1" dirty="0"/>
              <a:t>, O</a:t>
            </a:r>
            <a:r>
              <a:rPr lang="en-US" b="1" dirty="0"/>
              <a:t>ne Million for Press Freedom (</a:t>
            </a:r>
            <a:r>
              <a:rPr lang="en-US" b="1" dirty="0" err="1"/>
              <a:t>Milla</a:t>
            </a:r>
            <a:r>
              <a:rPr lang="en-US" b="1" dirty="0"/>
              <a:t>)</a:t>
            </a:r>
            <a:r>
              <a:rPr lang="cs-CZ" b="1" dirty="0"/>
              <a:t> and </a:t>
            </a:r>
            <a:r>
              <a:rPr lang="en-US" b="1" dirty="0"/>
              <a:t> Hungarian Solidarity Movement</a:t>
            </a:r>
            <a:r>
              <a:rPr lang="cs-CZ" b="1" dirty="0"/>
              <a:t>)</a:t>
            </a:r>
          </a:p>
          <a:p>
            <a:endParaRPr lang="en-US"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473" y="-404000"/>
            <a:ext cx="4455527" cy="3348000"/>
          </a:xfrm>
          <a:prstGeom prst="rect">
            <a:avLst/>
          </a:prstGeom>
        </p:spPr>
      </p:pic>
    </p:spTree>
    <p:extLst>
      <p:ext uri="{BB962C8B-B14F-4D97-AF65-F5344CB8AC3E}">
        <p14:creationId xmlns:p14="http://schemas.microsoft.com/office/powerpoint/2010/main" val="2778574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Poland</a:t>
            </a:r>
            <a:endParaRPr lang="cs-CZ" dirty="0"/>
          </a:p>
        </p:txBody>
      </p:sp>
      <p:sp>
        <p:nvSpPr>
          <p:cNvPr id="3" name="Zástupný symbol pro obsah 2"/>
          <p:cNvSpPr>
            <a:spLocks noGrp="1"/>
          </p:cNvSpPr>
          <p:nvPr>
            <p:ph idx="1"/>
          </p:nvPr>
        </p:nvSpPr>
        <p:spPr/>
        <p:txBody>
          <a:bodyPr/>
          <a:lstStyle/>
          <a:p>
            <a:r>
              <a:rPr lang="cs-CZ" dirty="0" smtClean="0"/>
              <a:t>s</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1" y="2384807"/>
            <a:ext cx="3657600" cy="3551382"/>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146" y="4136531"/>
            <a:ext cx="5099727" cy="2519702"/>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745" y="1"/>
            <a:ext cx="7065819" cy="4136530"/>
          </a:xfrm>
          <a:prstGeom prst="rect">
            <a:avLst/>
          </a:prstGeom>
        </p:spPr>
      </p:pic>
    </p:spTree>
    <p:extLst>
      <p:ext uri="{BB962C8B-B14F-4D97-AF65-F5344CB8AC3E}">
        <p14:creationId xmlns:p14="http://schemas.microsoft.com/office/powerpoint/2010/main" val="1569492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Polish</a:t>
            </a:r>
            <a:r>
              <a:rPr lang="cs-CZ" b="1" dirty="0" smtClean="0"/>
              <a:t> Political </a:t>
            </a:r>
            <a:r>
              <a:rPr lang="cs-CZ" b="1" dirty="0" err="1" smtClean="0"/>
              <a:t>parties</a:t>
            </a:r>
            <a:r>
              <a:rPr lang="cs-CZ" b="1" dirty="0" smtClean="0"/>
              <a:t> </a:t>
            </a:r>
            <a:endParaRPr lang="en-US" b="1" dirty="0"/>
          </a:p>
        </p:txBody>
      </p:sp>
      <p:sp>
        <p:nvSpPr>
          <p:cNvPr id="3" name="Zástupný symbol pro obsah 2"/>
          <p:cNvSpPr>
            <a:spLocks noGrp="1"/>
          </p:cNvSpPr>
          <p:nvPr>
            <p:ph idx="1"/>
          </p:nvPr>
        </p:nvSpPr>
        <p:spPr>
          <a:xfrm>
            <a:off x="0" y="2160589"/>
            <a:ext cx="9274002" cy="4697411"/>
          </a:xfrm>
        </p:spPr>
        <p:txBody>
          <a:bodyPr>
            <a:normAutofit fontScale="92500" lnSpcReduction="10000"/>
          </a:bodyPr>
          <a:lstStyle/>
          <a:p>
            <a:r>
              <a:rPr lang="cs-CZ" sz="3200" b="1" dirty="0" err="1" smtClean="0"/>
              <a:t>PiS</a:t>
            </a:r>
            <a:r>
              <a:rPr lang="cs-CZ" sz="3200" b="1" dirty="0" smtClean="0"/>
              <a:t> : </a:t>
            </a:r>
            <a:r>
              <a:rPr lang="cs-CZ" sz="3200" b="1" dirty="0" err="1" smtClean="0"/>
              <a:t>mainstreaming</a:t>
            </a:r>
            <a:r>
              <a:rPr lang="cs-CZ" sz="3200" b="1" dirty="0" smtClean="0"/>
              <a:t> </a:t>
            </a:r>
            <a:r>
              <a:rPr lang="cs-CZ" sz="3200" b="1" dirty="0" err="1" smtClean="0"/>
              <a:t>nationalism</a:t>
            </a:r>
            <a:r>
              <a:rPr lang="cs-CZ" sz="3200" b="1" dirty="0" smtClean="0"/>
              <a:t> </a:t>
            </a:r>
          </a:p>
          <a:p>
            <a:r>
              <a:rPr lang="cs-CZ" sz="3200" b="1" dirty="0" smtClean="0"/>
              <a:t>PSL: </a:t>
            </a:r>
            <a:r>
              <a:rPr lang="cs-CZ" sz="3200" b="1" dirty="0" err="1" smtClean="0"/>
              <a:t>conservative</a:t>
            </a:r>
            <a:endParaRPr lang="cs-CZ" sz="3200" b="1" dirty="0" smtClean="0"/>
          </a:p>
          <a:p>
            <a:r>
              <a:rPr lang="cs-CZ" sz="3200" b="1" dirty="0" err="1" smtClean="0"/>
              <a:t>Modern</a:t>
            </a:r>
            <a:r>
              <a:rPr lang="cs-CZ" sz="3200" b="1" dirty="0" smtClean="0"/>
              <a:t> : pro-European, </a:t>
            </a:r>
            <a:r>
              <a:rPr lang="cs-CZ" sz="3200" b="1" dirty="0" err="1" smtClean="0"/>
              <a:t>liberal</a:t>
            </a:r>
            <a:endParaRPr lang="cs-CZ" sz="3200" b="1" dirty="0" smtClean="0"/>
          </a:p>
          <a:p>
            <a:r>
              <a:rPr lang="cs-CZ" sz="3200" b="1" dirty="0" err="1" smtClean="0"/>
              <a:t>Kukiz</a:t>
            </a:r>
            <a:r>
              <a:rPr lang="cs-CZ" sz="3200" b="1" dirty="0" smtClean="0"/>
              <a:t> : </a:t>
            </a:r>
            <a:r>
              <a:rPr lang="cs-CZ" sz="3200" b="1" dirty="0" err="1" smtClean="0"/>
              <a:t>eurosceptic</a:t>
            </a:r>
            <a:r>
              <a:rPr lang="cs-CZ" sz="3200" b="1" dirty="0" smtClean="0"/>
              <a:t>, </a:t>
            </a:r>
            <a:r>
              <a:rPr lang="cs-CZ" sz="3200" b="1" dirty="0" err="1" smtClean="0"/>
              <a:t>populist</a:t>
            </a:r>
            <a:r>
              <a:rPr lang="cs-CZ" sz="3200" b="1" dirty="0" smtClean="0"/>
              <a:t>, soft-</a:t>
            </a:r>
            <a:r>
              <a:rPr lang="cs-CZ" sz="3200" b="1" dirty="0" err="1" smtClean="0"/>
              <a:t>nationalist</a:t>
            </a:r>
            <a:endParaRPr lang="cs-CZ" sz="3200" b="1" dirty="0" smtClean="0"/>
          </a:p>
          <a:p>
            <a:r>
              <a:rPr lang="cs-CZ" sz="3200" b="1" dirty="0" smtClean="0"/>
              <a:t>PO : </a:t>
            </a:r>
            <a:r>
              <a:rPr lang="cs-CZ" sz="3200" b="1" dirty="0" err="1" smtClean="0"/>
              <a:t>opposition</a:t>
            </a:r>
            <a:r>
              <a:rPr lang="cs-CZ" sz="3200" b="1" dirty="0" smtClean="0"/>
              <a:t> to </a:t>
            </a:r>
            <a:r>
              <a:rPr lang="cs-CZ" sz="3200" b="1" dirty="0" err="1" smtClean="0"/>
              <a:t>nationalism</a:t>
            </a:r>
            <a:r>
              <a:rPr lang="cs-CZ" sz="3200" b="1" dirty="0" smtClean="0"/>
              <a:t> but </a:t>
            </a:r>
            <a:r>
              <a:rPr lang="cs-CZ" sz="3200" b="1" dirty="0" err="1" smtClean="0"/>
              <a:t>discredited</a:t>
            </a:r>
            <a:endParaRPr lang="cs-CZ" sz="3200" b="1" dirty="0" smtClean="0"/>
          </a:p>
          <a:p>
            <a:r>
              <a:rPr lang="cs-CZ" sz="3200" b="1" dirty="0" smtClean="0"/>
              <a:t>LPR: </a:t>
            </a:r>
            <a:r>
              <a:rPr lang="en-GB" sz="3200" b="1" dirty="0"/>
              <a:t>Euroscepticism, national and Christian</a:t>
            </a:r>
            <a:r>
              <a:rPr lang="cs-CZ" sz="3200" b="1" dirty="0"/>
              <a:t> </a:t>
            </a:r>
            <a:r>
              <a:rPr lang="en-GB" sz="3200" b="1" dirty="0"/>
              <a:t>narrative, focusing on the national values against the ill liberal Europe (LGBT rights, feminism, right to abortion, legalisation of euthanasia). </a:t>
            </a:r>
            <a:r>
              <a:rPr lang="cs-CZ" sz="3200" b="1" dirty="0" err="1" smtClean="0"/>
              <a:t>Becoming</a:t>
            </a:r>
            <a:r>
              <a:rPr lang="cs-CZ" sz="3200" b="1" dirty="0" smtClean="0"/>
              <a:t> </a:t>
            </a:r>
            <a:r>
              <a:rPr lang="cs-CZ" sz="3200" b="1" dirty="0" err="1" smtClean="0"/>
              <a:t>marginal</a:t>
            </a:r>
            <a:endParaRPr lang="cs-CZ" sz="3200" b="1" dirty="0"/>
          </a:p>
          <a:p>
            <a:endParaRPr lang="en-US" sz="3200" b="1"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800" y="241808"/>
            <a:ext cx="2438400" cy="337718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332" y="3501600"/>
            <a:ext cx="3386667" cy="3356400"/>
          </a:xfrm>
          <a:prstGeom prst="rect">
            <a:avLst/>
          </a:prstGeom>
        </p:spPr>
      </p:pic>
    </p:spTree>
    <p:extLst>
      <p:ext uri="{BB962C8B-B14F-4D97-AF65-F5344CB8AC3E}">
        <p14:creationId xmlns:p14="http://schemas.microsoft.com/office/powerpoint/2010/main" val="1355197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766617"/>
            <a:ext cx="9274002" cy="3306619"/>
          </a:xfrm>
        </p:spPr>
        <p:txBody>
          <a:bodyPr>
            <a:normAutofit fontScale="90000"/>
          </a:bodyPr>
          <a:lstStyle/>
          <a:p>
            <a:r>
              <a:rPr lang="cs-CZ" b="1" dirty="0" smtClean="0"/>
              <a:t>MEP Janusz </a:t>
            </a:r>
            <a:r>
              <a:rPr lang="cs-CZ" b="1" dirty="0" err="1" smtClean="0"/>
              <a:t>Korwin</a:t>
            </a:r>
            <a:r>
              <a:rPr lang="cs-CZ" b="1" dirty="0" smtClean="0"/>
              <a:t> </a:t>
            </a:r>
            <a:r>
              <a:rPr lang="cs-CZ" b="1" dirty="0" err="1" smtClean="0"/>
              <a:t>Mikke</a:t>
            </a:r>
            <a:r>
              <a:rPr lang="cs-CZ" b="1" dirty="0" smtClean="0"/>
              <a:t>:</a:t>
            </a:r>
            <a:br>
              <a:rPr lang="cs-CZ" b="1" dirty="0" smtClean="0"/>
            </a:br>
            <a:r>
              <a:rPr lang="cs-CZ" b="1" dirty="0" smtClean="0"/>
              <a:t/>
            </a:r>
            <a:br>
              <a:rPr lang="cs-CZ" b="1" dirty="0" smtClean="0"/>
            </a:br>
            <a:r>
              <a:rPr lang="en-GB" b="1" dirty="0" smtClean="0">
                <a:solidFill>
                  <a:schemeClr val="tx1"/>
                </a:solidFill>
              </a:rPr>
              <a:t>several </a:t>
            </a:r>
            <a:r>
              <a:rPr lang="en-GB" b="1" dirty="0">
                <a:solidFill>
                  <a:schemeClr val="tx1"/>
                </a:solidFill>
              </a:rPr>
              <a:t>times suspended and fined from the European Parliament for Nazi salute, harsh nationalism referring to migrants as “human garbage” and denigration of women. </a:t>
            </a:r>
            <a:endParaRPr lang="en-US" b="1" dirty="0">
              <a:solidFill>
                <a:schemeClr val="tx1"/>
              </a:solidFill>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6751" y="3556000"/>
            <a:ext cx="5175249" cy="3881437"/>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56" y="3995178"/>
            <a:ext cx="3672000" cy="2520981"/>
          </a:xfrm>
          <a:prstGeom prst="rect">
            <a:avLst/>
          </a:prstGeom>
        </p:spPr>
      </p:pic>
    </p:spTree>
    <p:extLst>
      <p:ext uri="{BB962C8B-B14F-4D97-AF65-F5344CB8AC3E}">
        <p14:creationId xmlns:p14="http://schemas.microsoft.com/office/powerpoint/2010/main" val="2709118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Polarisation</a:t>
            </a:r>
            <a:r>
              <a:rPr lang="cs-CZ" b="1" dirty="0" smtClean="0"/>
              <a:t> in </a:t>
            </a:r>
            <a:r>
              <a:rPr lang="cs-CZ" b="1" dirty="0" err="1" smtClean="0"/>
              <a:t>Poland</a:t>
            </a:r>
            <a:endParaRPr lang="en-US" b="1" dirty="0"/>
          </a:p>
        </p:txBody>
      </p:sp>
      <p:sp>
        <p:nvSpPr>
          <p:cNvPr id="3" name="Zástupný symbol pro text 2"/>
          <p:cNvSpPr>
            <a:spLocks noGrp="1"/>
          </p:cNvSpPr>
          <p:nvPr>
            <p:ph type="body" idx="1"/>
          </p:nvPr>
        </p:nvSpPr>
        <p:spPr>
          <a:xfrm>
            <a:off x="675745" y="2160983"/>
            <a:ext cx="4185623" cy="158884"/>
          </a:xfrm>
        </p:spPr>
        <p:txBody>
          <a:bodyPr>
            <a:normAutofit fontScale="25000" lnSpcReduction="20000"/>
          </a:bodyPr>
          <a:lstStyle/>
          <a:p>
            <a:endParaRPr lang="en-US" dirty="0"/>
          </a:p>
        </p:txBody>
      </p:sp>
      <p:sp>
        <p:nvSpPr>
          <p:cNvPr id="4" name="Zástupný symbol pro obsah 3"/>
          <p:cNvSpPr>
            <a:spLocks noGrp="1"/>
          </p:cNvSpPr>
          <p:nvPr>
            <p:ph sz="half" idx="2"/>
          </p:nvPr>
        </p:nvSpPr>
        <p:spPr>
          <a:xfrm>
            <a:off x="0" y="1939637"/>
            <a:ext cx="4861369" cy="4918364"/>
          </a:xfrm>
        </p:spPr>
        <p:txBody>
          <a:bodyPr>
            <a:normAutofit fontScale="70000" lnSpcReduction="20000"/>
          </a:bodyPr>
          <a:lstStyle/>
          <a:p>
            <a:r>
              <a:rPr lang="cs-CZ" sz="2900" b="1" dirty="0" err="1"/>
              <a:t>League</a:t>
            </a:r>
            <a:r>
              <a:rPr lang="cs-CZ" sz="2900" b="1" dirty="0"/>
              <a:t> </a:t>
            </a:r>
            <a:r>
              <a:rPr lang="cs-CZ" sz="2900" b="1" dirty="0" err="1"/>
              <a:t>of</a:t>
            </a:r>
            <a:r>
              <a:rPr lang="cs-CZ" sz="2900" b="1" dirty="0"/>
              <a:t> </a:t>
            </a:r>
            <a:r>
              <a:rPr lang="cs-CZ" sz="2900" b="1" dirty="0" err="1"/>
              <a:t>Polish</a:t>
            </a:r>
            <a:r>
              <a:rPr lang="cs-CZ" sz="2900" b="1" dirty="0"/>
              <a:t> </a:t>
            </a:r>
            <a:r>
              <a:rPr lang="cs-CZ" sz="2900" b="1" dirty="0" err="1"/>
              <a:t>families</a:t>
            </a:r>
            <a:r>
              <a:rPr lang="cs-CZ" sz="2900" b="1" dirty="0"/>
              <a:t> – anti-</a:t>
            </a:r>
            <a:r>
              <a:rPr lang="cs-CZ" sz="2900" b="1" dirty="0" err="1"/>
              <a:t>liberal</a:t>
            </a:r>
            <a:r>
              <a:rPr lang="cs-CZ" sz="2900" b="1" dirty="0"/>
              <a:t>, </a:t>
            </a:r>
            <a:r>
              <a:rPr lang="cs-CZ" sz="2900" b="1" dirty="0" err="1"/>
              <a:t>natioanlist</a:t>
            </a:r>
            <a:r>
              <a:rPr lang="cs-CZ" sz="2900" b="1" dirty="0"/>
              <a:t>, part </a:t>
            </a:r>
            <a:r>
              <a:rPr lang="cs-CZ" sz="2900" b="1" dirty="0" err="1"/>
              <a:t>of</a:t>
            </a:r>
            <a:r>
              <a:rPr lang="cs-CZ" sz="2900" b="1" dirty="0"/>
              <a:t> </a:t>
            </a:r>
            <a:r>
              <a:rPr lang="cs-CZ" sz="2900" b="1" dirty="0" err="1"/>
              <a:t>Kaczynski</a:t>
            </a:r>
            <a:r>
              <a:rPr lang="cs-CZ" sz="2900" b="1" dirty="0"/>
              <a:t> </a:t>
            </a:r>
            <a:r>
              <a:rPr lang="cs-CZ" sz="2900" b="1" dirty="0" err="1"/>
              <a:t>government</a:t>
            </a:r>
            <a:r>
              <a:rPr lang="cs-CZ" sz="2900" b="1" dirty="0"/>
              <a:t> 2006-7</a:t>
            </a:r>
          </a:p>
          <a:p>
            <a:r>
              <a:rPr lang="cs-CZ" sz="2900" b="1" dirty="0" err="1"/>
              <a:t>Law</a:t>
            </a:r>
            <a:r>
              <a:rPr lang="cs-CZ" sz="2900" b="1" dirty="0"/>
              <a:t> and Justice Party-  </a:t>
            </a:r>
            <a:r>
              <a:rPr lang="cs-CZ" sz="2900" b="1" dirty="0" err="1"/>
              <a:t>largest</a:t>
            </a:r>
            <a:r>
              <a:rPr lang="cs-CZ" sz="2900" b="1" dirty="0"/>
              <a:t> </a:t>
            </a:r>
            <a:r>
              <a:rPr lang="cs-CZ" sz="2900" b="1" dirty="0" err="1"/>
              <a:t>P</a:t>
            </a:r>
            <a:r>
              <a:rPr lang="cs-CZ" sz="2900" b="1" dirty="0" err="1" smtClean="0"/>
              <a:t>olish</a:t>
            </a:r>
            <a:r>
              <a:rPr lang="cs-CZ" sz="2900" b="1" dirty="0" smtClean="0"/>
              <a:t> </a:t>
            </a:r>
            <a:r>
              <a:rPr lang="cs-CZ" sz="2900" b="1" dirty="0"/>
              <a:t>party, </a:t>
            </a:r>
            <a:r>
              <a:rPr lang="cs-CZ" sz="2900" b="1" dirty="0" err="1"/>
              <a:t>national</a:t>
            </a:r>
            <a:r>
              <a:rPr lang="cs-CZ" sz="2900" b="1" dirty="0"/>
              <a:t> </a:t>
            </a:r>
            <a:r>
              <a:rPr lang="cs-CZ" sz="2900" b="1" dirty="0" err="1"/>
              <a:t>conservativism</a:t>
            </a:r>
            <a:r>
              <a:rPr lang="cs-CZ" sz="2900" b="1" dirty="0"/>
              <a:t>, </a:t>
            </a:r>
            <a:r>
              <a:rPr lang="cs-CZ" sz="2900" b="1" dirty="0" err="1" smtClean="0"/>
              <a:t>Kaczynski</a:t>
            </a:r>
            <a:r>
              <a:rPr lang="cs-CZ" sz="2900" b="1" dirty="0" smtClean="0"/>
              <a:t>, Beata </a:t>
            </a:r>
            <a:r>
              <a:rPr lang="cs-CZ" sz="2900" b="1" dirty="0" err="1"/>
              <a:t>Szydlo</a:t>
            </a:r>
            <a:r>
              <a:rPr lang="cs-CZ" sz="2900" b="1" dirty="0"/>
              <a:t> PM </a:t>
            </a:r>
            <a:r>
              <a:rPr lang="cs-CZ" sz="2900" b="1" dirty="0" err="1"/>
              <a:t>since</a:t>
            </a:r>
            <a:r>
              <a:rPr lang="cs-CZ" sz="2900" b="1" dirty="0"/>
              <a:t> 2015 </a:t>
            </a:r>
            <a:r>
              <a:rPr lang="cs-CZ" sz="2900" b="1" dirty="0" err="1"/>
              <a:t>removed</a:t>
            </a:r>
            <a:r>
              <a:rPr lang="cs-CZ" sz="2900" b="1" dirty="0"/>
              <a:t> EU flag, </a:t>
            </a:r>
            <a:r>
              <a:rPr lang="cs-CZ" sz="2900" b="1" dirty="0" err="1"/>
              <a:t>Polish</a:t>
            </a:r>
            <a:r>
              <a:rPr lang="cs-CZ" sz="2900" b="1" dirty="0"/>
              <a:t> </a:t>
            </a:r>
            <a:r>
              <a:rPr lang="cs-CZ" sz="2900" b="1" dirty="0" err="1"/>
              <a:t>Constitutional</a:t>
            </a:r>
            <a:r>
              <a:rPr lang="cs-CZ" sz="2900" b="1" dirty="0"/>
              <a:t> </a:t>
            </a:r>
            <a:r>
              <a:rPr lang="cs-CZ" sz="2900" b="1" dirty="0" err="1"/>
              <a:t>Crisis</a:t>
            </a:r>
            <a:r>
              <a:rPr lang="cs-CZ" sz="2900" b="1" dirty="0"/>
              <a:t> 2015 </a:t>
            </a:r>
          </a:p>
          <a:p>
            <a:r>
              <a:rPr lang="en-US" sz="2900" b="1" dirty="0"/>
              <a:t>﻿ “strong” state instead of a “lawful” state, to be guided by “Polish values” and “Christian traditions,” </a:t>
            </a:r>
            <a:endParaRPr lang="cs-CZ" sz="2900" b="1" dirty="0"/>
          </a:p>
          <a:p>
            <a:r>
              <a:rPr lang="en-US" sz="2900" b="1" dirty="0"/>
              <a:t>deeply hostile to any political opposition,</a:t>
            </a:r>
            <a:endParaRPr lang="cs-CZ" sz="2900" b="1" dirty="0"/>
          </a:p>
          <a:p>
            <a:r>
              <a:rPr lang="cs-CZ" sz="2900" b="1" dirty="0" err="1"/>
              <a:t>batt</a:t>
            </a:r>
            <a:r>
              <a:rPr lang="en-US" sz="2900" b="1" dirty="0"/>
              <a:t>le with a Europe committed to “totalitarian” ideas like gender equality and resettling refugees. </a:t>
            </a:r>
            <a:endParaRPr lang="cs-CZ" sz="2900" b="1" dirty="0"/>
          </a:p>
          <a:p>
            <a:r>
              <a:rPr lang="en-US" sz="2900" b="1" dirty="0"/>
              <a:t>﻿ In the </a:t>
            </a:r>
            <a:r>
              <a:rPr lang="en-US" sz="2900" b="1" dirty="0" err="1"/>
              <a:t>PiS</a:t>
            </a:r>
            <a:r>
              <a:rPr lang="en-US" sz="2900" b="1" dirty="0"/>
              <a:t> worldview there are no opponents, only traitors</a:t>
            </a:r>
            <a:endParaRPr lang="cs-CZ" sz="2900" b="1" dirty="0"/>
          </a:p>
          <a:p>
            <a:endParaRPr lang="en-US" dirty="0"/>
          </a:p>
        </p:txBody>
      </p:sp>
      <p:sp>
        <p:nvSpPr>
          <p:cNvPr id="5" name="Zástupný symbol pro text 4"/>
          <p:cNvSpPr>
            <a:spLocks noGrp="1"/>
          </p:cNvSpPr>
          <p:nvPr>
            <p:ph type="body" sz="quarter" idx="3"/>
          </p:nvPr>
        </p:nvSpPr>
        <p:spPr/>
        <p:txBody>
          <a:bodyPr/>
          <a:lstStyle/>
          <a:p>
            <a:endParaRPr lang="en-US"/>
          </a:p>
        </p:txBody>
      </p:sp>
      <p:sp>
        <p:nvSpPr>
          <p:cNvPr id="6" name="Zástupný symbol pro obsah 5"/>
          <p:cNvSpPr>
            <a:spLocks noGrp="1"/>
          </p:cNvSpPr>
          <p:nvPr>
            <p:ph sz="quarter" idx="4"/>
          </p:nvPr>
        </p:nvSpPr>
        <p:spPr>
          <a:xfrm>
            <a:off x="6299200" y="2319867"/>
            <a:ext cx="3916217" cy="3721495"/>
          </a:xfrm>
        </p:spPr>
        <p:txBody>
          <a:bodyPr/>
          <a:lstStyle/>
          <a:p>
            <a:r>
              <a:rPr lang="en-US" sz="2400" b="1" dirty="0" err="1"/>
              <a:t>Krytyka</a:t>
            </a:r>
            <a:r>
              <a:rPr lang="en-US" sz="2400" b="1" dirty="0"/>
              <a:t> </a:t>
            </a:r>
            <a:r>
              <a:rPr lang="en-US" sz="2400" b="1" dirty="0" err="1"/>
              <a:t>Polityczna</a:t>
            </a:r>
            <a:r>
              <a:rPr lang="cs-CZ" sz="2400" b="1" dirty="0"/>
              <a:t> – </a:t>
            </a:r>
            <a:r>
              <a:rPr lang="cs-CZ" sz="2400" b="1" dirty="0" err="1"/>
              <a:t>Polish</a:t>
            </a:r>
            <a:r>
              <a:rPr lang="cs-CZ" sz="2400" b="1" dirty="0"/>
              <a:t> </a:t>
            </a:r>
            <a:r>
              <a:rPr lang="cs-CZ" sz="2400" b="1" dirty="0" err="1"/>
              <a:t>left</a:t>
            </a:r>
            <a:r>
              <a:rPr lang="cs-CZ" sz="2400" b="1" dirty="0"/>
              <a:t> </a:t>
            </a:r>
            <a:r>
              <a:rPr lang="cs-CZ" sz="2400" b="1" dirty="0" err="1"/>
              <a:t>wing</a:t>
            </a:r>
            <a:r>
              <a:rPr lang="cs-CZ" sz="2400" b="1" dirty="0"/>
              <a:t> </a:t>
            </a:r>
            <a:r>
              <a:rPr lang="cs-CZ" sz="2400" b="1" dirty="0" err="1"/>
              <a:t>intellectuals</a:t>
            </a:r>
            <a:r>
              <a:rPr lang="cs-CZ" sz="2400" b="1" dirty="0"/>
              <a:t>  and </a:t>
            </a:r>
            <a:r>
              <a:rPr lang="cs-CZ" sz="2400" b="1" dirty="0" err="1"/>
              <a:t>its</a:t>
            </a:r>
            <a:r>
              <a:rPr lang="cs-CZ" sz="2400" b="1" dirty="0"/>
              <a:t> </a:t>
            </a:r>
            <a:r>
              <a:rPr lang="cs-CZ" sz="2400" b="1" dirty="0" err="1"/>
              <a:t>founder</a:t>
            </a:r>
            <a:r>
              <a:rPr lang="cs-CZ" sz="2400" b="1" dirty="0"/>
              <a:t> </a:t>
            </a:r>
          </a:p>
          <a:p>
            <a:r>
              <a:rPr lang="en-US" sz="2400" b="1" dirty="0" err="1"/>
              <a:t>Sławomir</a:t>
            </a:r>
            <a:r>
              <a:rPr lang="en-US" sz="2400" b="1" dirty="0"/>
              <a:t> SIERAKOWKI</a:t>
            </a:r>
            <a:r>
              <a:rPr lang="cs-CZ" sz="2400" b="1" dirty="0"/>
              <a:t> </a:t>
            </a:r>
          </a:p>
          <a:p>
            <a:r>
              <a:rPr lang="cs-CZ" sz="2400" b="1" dirty="0"/>
              <a:t>New </a:t>
            </a:r>
            <a:r>
              <a:rPr lang="cs-CZ" sz="2400" b="1" dirty="0" err="1"/>
              <a:t>left</a:t>
            </a:r>
            <a:endParaRPr lang="cs-CZ" sz="2400" b="1" dirty="0"/>
          </a:p>
          <a:p>
            <a:r>
              <a:rPr lang="cs-CZ" sz="2400" b="1" dirty="0" err="1"/>
              <a:t>Feminists</a:t>
            </a:r>
            <a:r>
              <a:rPr lang="cs-CZ" sz="2400" b="1" dirty="0"/>
              <a:t> and </a:t>
            </a:r>
            <a:r>
              <a:rPr lang="cs-CZ" sz="2400" b="1" dirty="0" err="1"/>
              <a:t>greens</a:t>
            </a:r>
            <a:r>
              <a:rPr lang="cs-CZ" sz="2400" b="1" dirty="0"/>
              <a:t> </a:t>
            </a:r>
          </a:p>
          <a:p>
            <a:endParaRPr lang="en-US" dirty="0"/>
          </a:p>
        </p:txBody>
      </p:sp>
    </p:spTree>
    <p:extLst>
      <p:ext uri="{BB962C8B-B14F-4D97-AF65-F5344CB8AC3E}">
        <p14:creationId xmlns:p14="http://schemas.microsoft.com/office/powerpoint/2010/main" val="2224726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Slovakia</a:t>
            </a:r>
            <a:endParaRPr lang="cs-CZ" dirty="0"/>
          </a:p>
        </p:txBody>
      </p:sp>
      <p:sp>
        <p:nvSpPr>
          <p:cNvPr id="3" name="Zástupný symbol pro text 2"/>
          <p:cNvSpPr>
            <a:spLocks noGrp="1"/>
          </p:cNvSpPr>
          <p:nvPr>
            <p:ph type="body" idx="1"/>
          </p:nvPr>
        </p:nvSpPr>
        <p:spPr/>
        <p:txBody>
          <a:bodyPr/>
          <a:lstStyle/>
          <a:p>
            <a:endParaRPr lang="cs-CZ"/>
          </a:p>
        </p:txBody>
      </p:sp>
      <p:sp>
        <p:nvSpPr>
          <p:cNvPr id="4" name="Zástupný symbol pro obsah 3"/>
          <p:cNvSpPr>
            <a:spLocks noGrp="1"/>
          </p:cNvSpPr>
          <p:nvPr>
            <p:ph sz="half" idx="2"/>
          </p:nvPr>
        </p:nvSpPr>
        <p:spPr/>
        <p:txBody>
          <a:bodyPr/>
          <a:lstStyle/>
          <a:p>
            <a:r>
              <a:rPr lang="cs-CZ" dirty="0" smtClean="0"/>
              <a:t>a</a:t>
            </a:r>
            <a:endParaRPr lang="cs-CZ" dirty="0"/>
          </a:p>
        </p:txBody>
      </p:sp>
      <p:sp>
        <p:nvSpPr>
          <p:cNvPr id="5" name="Zástupný symbol pro text 4"/>
          <p:cNvSpPr>
            <a:spLocks noGrp="1"/>
          </p:cNvSpPr>
          <p:nvPr>
            <p:ph type="body" sz="quarter" idx="3"/>
          </p:nvPr>
        </p:nvSpPr>
        <p:spPr/>
        <p:txBody>
          <a:bodyPr/>
          <a:lstStyle/>
          <a:p>
            <a:endParaRPr lang="cs-CZ"/>
          </a:p>
        </p:txBody>
      </p:sp>
      <p:pic>
        <p:nvPicPr>
          <p:cNvPr id="7" name="Zástupný symbol pro obsah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249122" y="3211802"/>
            <a:ext cx="4700588" cy="2542590"/>
          </a:xfrm>
        </p:spPr>
      </p:pic>
    </p:spTree>
    <p:extLst>
      <p:ext uri="{BB962C8B-B14F-4D97-AF65-F5344CB8AC3E}">
        <p14:creationId xmlns:p14="http://schemas.microsoft.com/office/powerpoint/2010/main" val="3931243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18748"/>
            <a:ext cx="9341735" cy="863600"/>
          </a:xfrm>
        </p:spPr>
        <p:txBody>
          <a:bodyPr>
            <a:normAutofit/>
          </a:bodyPr>
          <a:lstStyle/>
          <a:p>
            <a:r>
              <a:rPr lang="cs-CZ" b="1" dirty="0" err="1" smtClean="0"/>
              <a:t>Slovakian</a:t>
            </a:r>
            <a:r>
              <a:rPr lang="cs-CZ" b="1" dirty="0"/>
              <a:t> </a:t>
            </a:r>
            <a:r>
              <a:rPr lang="cs-CZ" b="1" dirty="0" smtClean="0"/>
              <a:t>Political </a:t>
            </a:r>
            <a:r>
              <a:rPr lang="cs-CZ" b="1" dirty="0" err="1"/>
              <a:t>P</a:t>
            </a:r>
            <a:r>
              <a:rPr lang="cs-CZ" b="1" dirty="0" err="1" smtClean="0"/>
              <a:t>arties</a:t>
            </a:r>
            <a:r>
              <a:rPr lang="cs-CZ" b="1" dirty="0" smtClean="0"/>
              <a:t> </a:t>
            </a:r>
            <a:endParaRPr lang="en-US" b="1" dirty="0"/>
          </a:p>
        </p:txBody>
      </p:sp>
      <p:sp>
        <p:nvSpPr>
          <p:cNvPr id="3" name="Zástupný symbol pro obsah 2"/>
          <p:cNvSpPr>
            <a:spLocks noGrp="1"/>
          </p:cNvSpPr>
          <p:nvPr>
            <p:ph idx="1"/>
          </p:nvPr>
        </p:nvSpPr>
        <p:spPr>
          <a:xfrm>
            <a:off x="-1" y="600364"/>
            <a:ext cx="9025467" cy="6257636"/>
          </a:xfrm>
        </p:spPr>
        <p:txBody>
          <a:bodyPr>
            <a:normAutofit fontScale="92500" lnSpcReduction="10000"/>
          </a:bodyPr>
          <a:lstStyle/>
          <a:p>
            <a:r>
              <a:rPr lang="cs-CZ" sz="2400" b="1" dirty="0" smtClean="0"/>
              <a:t>SMĚR: </a:t>
            </a:r>
            <a:r>
              <a:rPr lang="cs-CZ" sz="2400" b="1" dirty="0" err="1" smtClean="0"/>
              <a:t>light</a:t>
            </a:r>
            <a:r>
              <a:rPr lang="cs-CZ" sz="2400" b="1" dirty="0" smtClean="0"/>
              <a:t> </a:t>
            </a:r>
            <a:r>
              <a:rPr lang="cs-CZ" sz="2400" b="1" dirty="0" err="1" smtClean="0"/>
              <a:t>pragmatic</a:t>
            </a:r>
            <a:r>
              <a:rPr lang="cs-CZ" sz="2400" b="1" dirty="0" smtClean="0"/>
              <a:t> </a:t>
            </a:r>
            <a:r>
              <a:rPr lang="cs-CZ" sz="2400" b="1" dirty="0" err="1" smtClean="0"/>
              <a:t>nationalism</a:t>
            </a:r>
            <a:endParaRPr lang="cs-CZ" sz="2400" b="1" dirty="0" smtClean="0"/>
          </a:p>
          <a:p>
            <a:r>
              <a:rPr lang="cs-CZ" sz="2400" b="1" dirty="0" smtClean="0"/>
              <a:t>OLANO : </a:t>
            </a:r>
            <a:r>
              <a:rPr lang="cs-CZ" sz="2400" b="1" dirty="0" err="1" smtClean="0"/>
              <a:t>light</a:t>
            </a:r>
            <a:r>
              <a:rPr lang="cs-CZ" sz="2400" b="1" dirty="0" smtClean="0"/>
              <a:t> </a:t>
            </a:r>
            <a:r>
              <a:rPr lang="cs-CZ" sz="2400" b="1" dirty="0" err="1" smtClean="0"/>
              <a:t>pragmatic</a:t>
            </a:r>
            <a:r>
              <a:rPr lang="cs-CZ" sz="2400" b="1" dirty="0" smtClean="0"/>
              <a:t> </a:t>
            </a:r>
            <a:r>
              <a:rPr lang="cs-CZ" sz="2400" b="1" dirty="0" err="1" smtClean="0"/>
              <a:t>nationalism</a:t>
            </a:r>
            <a:endParaRPr lang="cs-CZ" sz="2400" b="1" dirty="0" smtClean="0"/>
          </a:p>
          <a:p>
            <a:r>
              <a:rPr lang="cs-CZ" sz="2400" b="1" dirty="0" err="1" smtClean="0"/>
              <a:t>We</a:t>
            </a:r>
            <a:r>
              <a:rPr lang="cs-CZ" sz="2400" b="1" dirty="0" smtClean="0"/>
              <a:t> are a </a:t>
            </a:r>
            <a:r>
              <a:rPr lang="cs-CZ" sz="2400" b="1" dirty="0" err="1" smtClean="0"/>
              <a:t>family</a:t>
            </a:r>
            <a:r>
              <a:rPr lang="cs-CZ" sz="2400" b="1" dirty="0" smtClean="0"/>
              <a:t> : anti-</a:t>
            </a:r>
            <a:r>
              <a:rPr lang="cs-CZ" sz="2400" b="1" dirty="0" err="1" smtClean="0"/>
              <a:t>immigration</a:t>
            </a:r>
            <a:r>
              <a:rPr lang="cs-CZ" sz="2400" b="1" dirty="0" smtClean="0"/>
              <a:t>, </a:t>
            </a:r>
            <a:r>
              <a:rPr lang="cs-CZ" sz="2400" b="1" dirty="0" err="1" smtClean="0"/>
              <a:t>eurosceptic</a:t>
            </a:r>
            <a:r>
              <a:rPr lang="cs-CZ" sz="2400" b="1" dirty="0" smtClean="0"/>
              <a:t> </a:t>
            </a:r>
            <a:r>
              <a:rPr lang="cs-CZ" sz="2400" b="1" dirty="0" err="1" smtClean="0"/>
              <a:t>card</a:t>
            </a:r>
            <a:endParaRPr lang="cs-CZ" sz="2400" b="1" dirty="0" smtClean="0"/>
          </a:p>
          <a:p>
            <a:r>
              <a:rPr lang="cs-CZ" sz="2400" b="1" dirty="0" err="1" smtClean="0"/>
              <a:t>Freedom</a:t>
            </a:r>
            <a:r>
              <a:rPr lang="cs-CZ" sz="2400" b="1" dirty="0" smtClean="0"/>
              <a:t> and Solidarity (</a:t>
            </a:r>
            <a:r>
              <a:rPr lang="cs-CZ" sz="2400" b="1" dirty="0" err="1" smtClean="0"/>
              <a:t>SaS</a:t>
            </a:r>
            <a:r>
              <a:rPr lang="cs-CZ" sz="2400" b="1" dirty="0" smtClean="0"/>
              <a:t>)</a:t>
            </a:r>
            <a:r>
              <a:rPr lang="en-US" sz="2400" b="1" dirty="0"/>
              <a:t> “put the immigrants on the military boat and send them back home” as “the great amount of migrants means less freedom for our citizens” asserting that he is a Slovak nationalist: “As the Mohamed is a key figure in Islam, Jesus is a key figure in Christianity. However, Jesus spread Christianity with word, Mohamed with a sword”. </a:t>
            </a:r>
            <a:endParaRPr lang="cs-CZ" sz="2400" b="1" dirty="0" smtClean="0"/>
          </a:p>
          <a:p>
            <a:r>
              <a:rPr lang="cs-CZ" sz="2400" b="1" dirty="0" err="1" smtClean="0"/>
              <a:t>Bridge</a:t>
            </a:r>
            <a:r>
              <a:rPr lang="cs-CZ" sz="2400" b="1" dirty="0" smtClean="0"/>
              <a:t>: </a:t>
            </a:r>
            <a:r>
              <a:rPr lang="cs-CZ" sz="2400" b="1" dirty="0" err="1" smtClean="0"/>
              <a:t>ethnic</a:t>
            </a:r>
            <a:r>
              <a:rPr lang="cs-CZ" sz="2400" b="1" dirty="0" smtClean="0"/>
              <a:t> </a:t>
            </a:r>
            <a:r>
              <a:rPr lang="cs-CZ" sz="2400" b="1" dirty="0" err="1" smtClean="0"/>
              <a:t>hungarian</a:t>
            </a:r>
            <a:r>
              <a:rPr lang="cs-CZ" sz="2400" b="1" dirty="0" smtClean="0"/>
              <a:t> party </a:t>
            </a:r>
          </a:p>
          <a:p>
            <a:r>
              <a:rPr lang="cs-CZ" sz="2400" b="1" dirty="0" smtClean="0"/>
              <a:t>SNS – far </a:t>
            </a:r>
            <a:r>
              <a:rPr lang="cs-CZ" sz="2400" b="1" dirty="0" err="1" smtClean="0"/>
              <a:t>right</a:t>
            </a:r>
            <a:r>
              <a:rPr lang="cs-CZ" sz="2400" b="1" dirty="0" smtClean="0"/>
              <a:t> </a:t>
            </a:r>
            <a:r>
              <a:rPr lang="cs-CZ" sz="2400" b="1" dirty="0" err="1" smtClean="0"/>
              <a:t>becoming</a:t>
            </a:r>
            <a:r>
              <a:rPr lang="cs-CZ" sz="2400" b="1" dirty="0" smtClean="0"/>
              <a:t> </a:t>
            </a:r>
            <a:r>
              <a:rPr lang="cs-CZ" sz="2400" b="1" dirty="0" err="1" smtClean="0"/>
              <a:t>mainstream</a:t>
            </a:r>
            <a:endParaRPr lang="cs-CZ" sz="2400" b="1" dirty="0" smtClean="0"/>
          </a:p>
          <a:p>
            <a:r>
              <a:rPr lang="cs-CZ" sz="2400" b="1" dirty="0" smtClean="0"/>
              <a:t>LSNS : </a:t>
            </a:r>
            <a:r>
              <a:rPr lang="en-US" sz="2400" b="1" dirty="0"/>
              <a:t>admiration to the WWII </a:t>
            </a:r>
            <a:r>
              <a:rPr lang="en-US" sz="2400" b="1" dirty="0" smtClean="0"/>
              <a:t>formations</a:t>
            </a:r>
            <a:r>
              <a:rPr lang="cs-CZ" sz="2400" b="1" dirty="0" smtClean="0"/>
              <a:t>,  </a:t>
            </a:r>
            <a:r>
              <a:rPr lang="en-US" sz="2400" b="1" dirty="0"/>
              <a:t>strong anti-Semitism and </a:t>
            </a:r>
            <a:r>
              <a:rPr lang="en-US" sz="2400" b="1" dirty="0" smtClean="0"/>
              <a:t>anti-</a:t>
            </a:r>
            <a:r>
              <a:rPr lang="en-US" sz="2400" b="1" dirty="0" err="1" smtClean="0"/>
              <a:t>Ziganism</a:t>
            </a:r>
            <a:r>
              <a:rPr lang="cs-CZ" sz="2400" b="1" dirty="0" smtClean="0"/>
              <a:t>, Anti-EU</a:t>
            </a:r>
            <a:r>
              <a:rPr lang="cs-CZ" sz="2400" b="1" dirty="0"/>
              <a:t>, </a:t>
            </a:r>
            <a:r>
              <a:rPr lang="cs-CZ" sz="2400" b="1" dirty="0" smtClean="0"/>
              <a:t>anti-NATO, </a:t>
            </a:r>
            <a:r>
              <a:rPr lang="cs-CZ" sz="2400" b="1" dirty="0" err="1" smtClean="0"/>
              <a:t>Heterosexuals</a:t>
            </a:r>
            <a:r>
              <a:rPr lang="cs-CZ" sz="2400" b="1" dirty="0" smtClean="0"/>
              <a:t> </a:t>
            </a:r>
            <a:r>
              <a:rPr lang="cs-CZ" sz="2400" b="1" dirty="0"/>
              <a:t>vs. </a:t>
            </a:r>
            <a:r>
              <a:rPr lang="cs-CZ" sz="2400" b="1" dirty="0" err="1"/>
              <a:t>Ill</a:t>
            </a:r>
            <a:r>
              <a:rPr lang="cs-CZ" sz="2400" b="1" dirty="0"/>
              <a:t> </a:t>
            </a:r>
            <a:r>
              <a:rPr lang="cs-CZ" sz="2400" b="1" dirty="0" err="1" smtClean="0"/>
              <a:t>homosexuals</a:t>
            </a:r>
            <a:r>
              <a:rPr lang="cs-CZ" sz="2400" b="1" dirty="0" smtClean="0"/>
              <a:t>, anti </a:t>
            </a:r>
            <a:r>
              <a:rPr lang="cs-CZ" sz="2400" b="1" dirty="0" err="1" smtClean="0"/>
              <a:t>migrants</a:t>
            </a:r>
            <a:endParaRPr lang="cs-CZ" sz="2400" b="1" dirty="0"/>
          </a:p>
          <a:p>
            <a:r>
              <a:rPr lang="en-US" sz="2400" b="1" dirty="0"/>
              <a:t> </a:t>
            </a:r>
            <a:r>
              <a:rPr lang="cs-CZ" sz="2800" b="1" dirty="0" err="1" smtClean="0">
                <a:solidFill>
                  <a:srgbClr val="FFFF00"/>
                </a:solidFill>
              </a:rPr>
              <a:t>All</a:t>
            </a:r>
            <a:r>
              <a:rPr lang="cs-CZ" sz="2800" b="1" dirty="0" smtClean="0">
                <a:solidFill>
                  <a:srgbClr val="FFFF00"/>
                </a:solidFill>
              </a:rPr>
              <a:t> </a:t>
            </a:r>
            <a:r>
              <a:rPr lang="cs-CZ" sz="2800" b="1" dirty="0" err="1" smtClean="0">
                <a:solidFill>
                  <a:srgbClr val="FFFF00"/>
                </a:solidFill>
              </a:rPr>
              <a:t>main</a:t>
            </a:r>
            <a:r>
              <a:rPr lang="cs-CZ" sz="2800" b="1" dirty="0" smtClean="0">
                <a:solidFill>
                  <a:srgbClr val="FFFF00"/>
                </a:solidFill>
              </a:rPr>
              <a:t> </a:t>
            </a:r>
            <a:r>
              <a:rPr lang="cs-CZ" sz="2800" b="1" dirty="0" err="1" smtClean="0">
                <a:solidFill>
                  <a:srgbClr val="FFFF00"/>
                </a:solidFill>
              </a:rPr>
              <a:t>competing</a:t>
            </a:r>
            <a:r>
              <a:rPr lang="cs-CZ" sz="2800" b="1" dirty="0" smtClean="0">
                <a:solidFill>
                  <a:srgbClr val="FFFF00"/>
                </a:solidFill>
              </a:rPr>
              <a:t> </a:t>
            </a:r>
            <a:r>
              <a:rPr lang="cs-CZ" sz="2800" b="1" dirty="0" err="1" smtClean="0">
                <a:solidFill>
                  <a:srgbClr val="FFFF00"/>
                </a:solidFill>
              </a:rPr>
              <a:t>parties</a:t>
            </a:r>
            <a:r>
              <a:rPr lang="cs-CZ" sz="2800" b="1" dirty="0" smtClean="0">
                <a:solidFill>
                  <a:srgbClr val="FFFF00"/>
                </a:solidFill>
              </a:rPr>
              <a:t> </a:t>
            </a:r>
            <a:r>
              <a:rPr lang="cs-CZ" sz="2800" b="1" dirty="0" err="1" smtClean="0">
                <a:solidFill>
                  <a:srgbClr val="FFFF00"/>
                </a:solidFill>
              </a:rPr>
              <a:t>played</a:t>
            </a:r>
            <a:r>
              <a:rPr lang="cs-CZ" sz="2800" b="1" dirty="0" smtClean="0">
                <a:solidFill>
                  <a:srgbClr val="FFFF00"/>
                </a:solidFill>
              </a:rPr>
              <a:t> in </a:t>
            </a:r>
            <a:r>
              <a:rPr lang="cs-CZ" sz="2800" b="1" dirty="0" err="1" smtClean="0">
                <a:solidFill>
                  <a:srgbClr val="FFFF00"/>
                </a:solidFill>
              </a:rPr>
              <a:t>the</a:t>
            </a:r>
            <a:r>
              <a:rPr lang="cs-CZ" sz="2800" b="1" dirty="0" smtClean="0">
                <a:solidFill>
                  <a:srgbClr val="FFFF00"/>
                </a:solidFill>
              </a:rPr>
              <a:t> past </a:t>
            </a:r>
            <a:r>
              <a:rPr lang="cs-CZ" sz="2800" b="1" dirty="0" err="1" smtClean="0">
                <a:solidFill>
                  <a:srgbClr val="FFFF00"/>
                </a:solidFill>
              </a:rPr>
              <a:t>with</a:t>
            </a:r>
            <a:r>
              <a:rPr lang="cs-CZ" sz="2800" b="1" dirty="0" smtClean="0">
                <a:solidFill>
                  <a:srgbClr val="FFFF00"/>
                </a:solidFill>
              </a:rPr>
              <a:t> </a:t>
            </a:r>
            <a:r>
              <a:rPr lang="cs-CZ" sz="2800" b="1" dirty="0" err="1" smtClean="0">
                <a:solidFill>
                  <a:srgbClr val="FFFF00"/>
                </a:solidFill>
              </a:rPr>
              <a:t>nationalism</a:t>
            </a:r>
            <a:r>
              <a:rPr lang="cs-CZ" sz="2800" b="1" dirty="0" smtClean="0">
                <a:solidFill>
                  <a:srgbClr val="FFFF00"/>
                </a:solidFill>
              </a:rPr>
              <a:t> </a:t>
            </a:r>
          </a:p>
          <a:p>
            <a:r>
              <a:rPr lang="cs-CZ" sz="2800" b="1" dirty="0" smtClean="0">
                <a:solidFill>
                  <a:srgbClr val="FFFF00"/>
                </a:solidFill>
              </a:rPr>
              <a:t>BUT NOW U-TURN BACK TO EUROPE – </a:t>
            </a:r>
            <a:r>
              <a:rPr lang="cs-CZ" sz="2800" b="1" dirty="0" err="1" smtClean="0">
                <a:solidFill>
                  <a:srgbClr val="FFFF00"/>
                </a:solidFill>
              </a:rPr>
              <a:t>we</a:t>
            </a:r>
            <a:r>
              <a:rPr lang="cs-CZ" sz="2800" b="1" dirty="0" smtClean="0">
                <a:solidFill>
                  <a:srgbClr val="FFFF00"/>
                </a:solidFill>
              </a:rPr>
              <a:t> are </a:t>
            </a:r>
            <a:r>
              <a:rPr lang="cs-CZ" sz="2800" b="1" dirty="0" err="1" smtClean="0">
                <a:solidFill>
                  <a:srgbClr val="FFFF00"/>
                </a:solidFill>
              </a:rPr>
              <a:t>the</a:t>
            </a:r>
            <a:r>
              <a:rPr lang="cs-CZ" sz="2800" b="1" dirty="0" smtClean="0">
                <a:solidFill>
                  <a:srgbClr val="FFFF00"/>
                </a:solidFill>
              </a:rPr>
              <a:t> </a:t>
            </a:r>
            <a:r>
              <a:rPr lang="cs-CZ" sz="2800" b="1" dirty="0" err="1" smtClean="0">
                <a:solidFill>
                  <a:srgbClr val="FFFF00"/>
                </a:solidFill>
              </a:rPr>
              <a:t>only</a:t>
            </a:r>
            <a:r>
              <a:rPr lang="cs-CZ" sz="2800" b="1" dirty="0" smtClean="0">
                <a:solidFill>
                  <a:srgbClr val="FFFF00"/>
                </a:solidFill>
              </a:rPr>
              <a:t> pro-European </a:t>
            </a:r>
            <a:r>
              <a:rPr lang="cs-CZ" sz="2800" b="1" dirty="0" err="1" smtClean="0">
                <a:solidFill>
                  <a:srgbClr val="FFFF00"/>
                </a:solidFill>
              </a:rPr>
              <a:t>island</a:t>
            </a:r>
            <a:r>
              <a:rPr lang="cs-CZ" sz="2800" b="1" dirty="0" smtClean="0">
                <a:solidFill>
                  <a:srgbClr val="FFFF00"/>
                </a:solidFill>
              </a:rPr>
              <a:t> in </a:t>
            </a:r>
            <a:r>
              <a:rPr lang="cs-CZ" sz="2800" b="1" dirty="0" err="1" smtClean="0">
                <a:solidFill>
                  <a:srgbClr val="FFFF00"/>
                </a:solidFill>
              </a:rPr>
              <a:t>central</a:t>
            </a:r>
            <a:r>
              <a:rPr lang="cs-CZ" sz="2800" b="1" dirty="0" smtClean="0">
                <a:solidFill>
                  <a:srgbClr val="FFFF00"/>
                </a:solidFill>
              </a:rPr>
              <a:t> </a:t>
            </a:r>
            <a:r>
              <a:rPr lang="cs-CZ" sz="2800" b="1" dirty="0" err="1" smtClean="0">
                <a:solidFill>
                  <a:srgbClr val="FFFF00"/>
                </a:solidFill>
              </a:rPr>
              <a:t>europe</a:t>
            </a:r>
            <a:r>
              <a:rPr lang="cs-CZ" sz="2800" b="1" dirty="0" smtClean="0">
                <a:solidFill>
                  <a:srgbClr val="FFFF00"/>
                </a:solidFill>
              </a:rPr>
              <a:t> </a:t>
            </a:r>
          </a:p>
          <a:p>
            <a:endParaRPr lang="cs-CZ" dirty="0">
              <a:solidFill>
                <a:srgbClr val="FFFF00"/>
              </a:solidFill>
            </a:endParaRPr>
          </a:p>
          <a:p>
            <a:pPr marL="0" indent="0">
              <a:buNone/>
            </a:pPr>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2078" y="0"/>
            <a:ext cx="3299921" cy="230293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467" y="2480681"/>
            <a:ext cx="3484400" cy="204435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1733" y="4681800"/>
            <a:ext cx="3298134" cy="2176200"/>
          </a:xfrm>
          <a:prstGeom prst="rect">
            <a:avLst/>
          </a:prstGeom>
        </p:spPr>
      </p:pic>
    </p:spTree>
    <p:extLst>
      <p:ext uri="{BB962C8B-B14F-4D97-AF65-F5344CB8AC3E}">
        <p14:creationId xmlns:p14="http://schemas.microsoft.com/office/powerpoint/2010/main" val="1277100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Polarisation</a:t>
            </a:r>
            <a:r>
              <a:rPr lang="cs-CZ" b="1" dirty="0" smtClean="0"/>
              <a:t> in Slovakia</a:t>
            </a:r>
            <a:endParaRPr lang="en-US" b="1" dirty="0"/>
          </a:p>
        </p:txBody>
      </p:sp>
      <p:sp>
        <p:nvSpPr>
          <p:cNvPr id="3" name="Zástupný symbol pro text 2"/>
          <p:cNvSpPr>
            <a:spLocks noGrp="1"/>
          </p:cNvSpPr>
          <p:nvPr>
            <p:ph type="body" idx="1"/>
          </p:nvPr>
        </p:nvSpPr>
        <p:spPr/>
        <p:txBody>
          <a:bodyPr/>
          <a:lstStyle/>
          <a:p>
            <a:endParaRPr lang="en-US"/>
          </a:p>
        </p:txBody>
      </p:sp>
      <p:sp>
        <p:nvSpPr>
          <p:cNvPr id="4" name="Zástupný symbol pro obsah 3"/>
          <p:cNvSpPr>
            <a:spLocks noGrp="1"/>
          </p:cNvSpPr>
          <p:nvPr>
            <p:ph sz="half" idx="2"/>
          </p:nvPr>
        </p:nvSpPr>
        <p:spPr>
          <a:xfrm>
            <a:off x="1" y="2087418"/>
            <a:ext cx="4860920" cy="4939915"/>
          </a:xfrm>
        </p:spPr>
        <p:txBody>
          <a:bodyPr>
            <a:normAutofit fontScale="92500"/>
          </a:bodyPr>
          <a:lstStyle/>
          <a:p>
            <a:r>
              <a:rPr lang="cs-CZ" sz="2800" b="1" dirty="0" err="1"/>
              <a:t>Slovak</a:t>
            </a:r>
            <a:r>
              <a:rPr lang="cs-CZ" sz="2800" b="1" dirty="0"/>
              <a:t> </a:t>
            </a:r>
            <a:r>
              <a:rPr lang="cs-CZ" sz="2800" b="1" dirty="0" err="1"/>
              <a:t>National</a:t>
            </a:r>
            <a:r>
              <a:rPr lang="cs-CZ" sz="2800" b="1" dirty="0"/>
              <a:t> Party </a:t>
            </a:r>
            <a:endParaRPr lang="cs-CZ" sz="2800" b="1" dirty="0" smtClean="0"/>
          </a:p>
          <a:p>
            <a:r>
              <a:rPr lang="cs-CZ" sz="2800" b="1" dirty="0" err="1" smtClean="0"/>
              <a:t>Fico</a:t>
            </a:r>
            <a:r>
              <a:rPr lang="cs-CZ" sz="2800" b="1" dirty="0" smtClean="0"/>
              <a:t> </a:t>
            </a:r>
            <a:r>
              <a:rPr lang="cs-CZ" sz="2800" b="1" dirty="0"/>
              <a:t>and SMĚR- </a:t>
            </a:r>
            <a:r>
              <a:rPr lang="cs-CZ" sz="2800" b="1" dirty="0" err="1"/>
              <a:t>pragmatic</a:t>
            </a:r>
            <a:r>
              <a:rPr lang="cs-CZ" sz="2800" b="1" dirty="0"/>
              <a:t> in relations </a:t>
            </a:r>
            <a:r>
              <a:rPr lang="cs-CZ" sz="2800" b="1" dirty="0" err="1"/>
              <a:t>with</a:t>
            </a:r>
            <a:r>
              <a:rPr lang="cs-CZ" sz="2800" b="1" dirty="0"/>
              <a:t> </a:t>
            </a:r>
            <a:r>
              <a:rPr lang="cs-CZ" sz="2800" b="1" dirty="0" err="1"/>
              <a:t>Russia</a:t>
            </a:r>
            <a:r>
              <a:rPr lang="cs-CZ" sz="2800" b="1" dirty="0"/>
              <a:t>, anti </a:t>
            </a:r>
            <a:r>
              <a:rPr lang="cs-CZ" sz="2800" b="1" dirty="0" err="1"/>
              <a:t>mandatary</a:t>
            </a:r>
            <a:r>
              <a:rPr lang="cs-CZ" sz="2800" b="1" dirty="0"/>
              <a:t> </a:t>
            </a:r>
            <a:r>
              <a:rPr lang="cs-CZ" sz="2800" b="1" dirty="0" err="1"/>
              <a:t>quotas</a:t>
            </a:r>
            <a:r>
              <a:rPr lang="cs-CZ" sz="2800" b="1" dirty="0"/>
              <a:t> on </a:t>
            </a:r>
            <a:r>
              <a:rPr lang="cs-CZ" sz="2800" b="1" dirty="0" err="1"/>
              <a:t>refugees,initially</a:t>
            </a:r>
            <a:r>
              <a:rPr lang="cs-CZ" sz="2800" b="1" dirty="0"/>
              <a:t> </a:t>
            </a:r>
            <a:r>
              <a:rPr lang="cs-CZ" sz="2800" b="1" dirty="0" err="1"/>
              <a:t>strongly</a:t>
            </a:r>
            <a:r>
              <a:rPr lang="cs-CZ" sz="2800" b="1" dirty="0"/>
              <a:t> anti-</a:t>
            </a:r>
            <a:r>
              <a:rPr lang="cs-CZ" sz="2800" b="1" dirty="0" err="1"/>
              <a:t>Hunggarian</a:t>
            </a:r>
            <a:r>
              <a:rPr lang="cs-CZ" sz="2800" b="1" dirty="0"/>
              <a:t> and anti-</a:t>
            </a:r>
            <a:r>
              <a:rPr lang="cs-CZ" sz="2800" b="1" dirty="0" err="1"/>
              <a:t>Orbán</a:t>
            </a:r>
            <a:r>
              <a:rPr lang="cs-CZ" sz="2800" b="1" dirty="0"/>
              <a:t>, anti-migrant </a:t>
            </a:r>
            <a:r>
              <a:rPr lang="cs-CZ" sz="2800" b="1" dirty="0" err="1"/>
              <a:t>rhetoric</a:t>
            </a:r>
            <a:endParaRPr lang="cs-CZ" sz="2800" b="1" dirty="0"/>
          </a:p>
          <a:p>
            <a:r>
              <a:rPr lang="cs-CZ" sz="2800" b="1" dirty="0" err="1"/>
              <a:t>People´s</a:t>
            </a:r>
            <a:r>
              <a:rPr lang="cs-CZ" sz="2800" b="1" dirty="0"/>
              <a:t> Party- </a:t>
            </a:r>
            <a:r>
              <a:rPr lang="cs-CZ" sz="2800" b="1" dirty="0" err="1"/>
              <a:t>our</a:t>
            </a:r>
            <a:r>
              <a:rPr lang="cs-CZ" sz="2800" b="1" dirty="0"/>
              <a:t> Slovakia </a:t>
            </a:r>
            <a:r>
              <a:rPr lang="cs-CZ" sz="2800" b="1" dirty="0" smtClean="0"/>
              <a:t>and Marián </a:t>
            </a:r>
            <a:r>
              <a:rPr lang="cs-CZ" sz="2800" b="1" dirty="0" err="1" smtClean="0"/>
              <a:t>Kotleba</a:t>
            </a:r>
            <a:r>
              <a:rPr lang="cs-CZ" sz="2800" b="1" dirty="0" smtClean="0"/>
              <a:t>, anti-Roma, </a:t>
            </a:r>
            <a:r>
              <a:rPr lang="cs-CZ" sz="2800" b="1" dirty="0" err="1" smtClean="0"/>
              <a:t>then</a:t>
            </a:r>
            <a:r>
              <a:rPr lang="cs-CZ" sz="2800" b="1" dirty="0" smtClean="0"/>
              <a:t> anti-</a:t>
            </a:r>
            <a:r>
              <a:rPr lang="cs-CZ" sz="2800" b="1" dirty="0" err="1" smtClean="0"/>
              <a:t>immigrants</a:t>
            </a:r>
            <a:r>
              <a:rPr lang="cs-CZ" sz="2800" b="1" dirty="0" smtClean="0"/>
              <a:t>, </a:t>
            </a:r>
            <a:r>
              <a:rPr lang="cs-CZ" sz="2800" b="1" dirty="0" err="1" smtClean="0"/>
              <a:t>governor</a:t>
            </a:r>
            <a:r>
              <a:rPr lang="cs-CZ" sz="2800" b="1" dirty="0" smtClean="0"/>
              <a:t> </a:t>
            </a:r>
            <a:r>
              <a:rPr lang="cs-CZ" sz="2800" b="1" dirty="0" err="1" smtClean="0"/>
              <a:t>of</a:t>
            </a:r>
            <a:r>
              <a:rPr lang="cs-CZ" sz="2800" b="1" dirty="0" smtClean="0"/>
              <a:t> Banská Bystrica, </a:t>
            </a:r>
            <a:r>
              <a:rPr lang="cs-CZ" sz="2800" b="1" dirty="0" err="1" smtClean="0"/>
              <a:t>neo-Nazi</a:t>
            </a:r>
            <a:r>
              <a:rPr lang="cs-CZ" sz="2800" b="1" dirty="0" smtClean="0"/>
              <a:t> background</a:t>
            </a:r>
          </a:p>
          <a:p>
            <a:endParaRPr lang="en-US" dirty="0"/>
          </a:p>
        </p:txBody>
      </p:sp>
      <p:sp>
        <p:nvSpPr>
          <p:cNvPr id="5" name="Zástupný symbol pro text 4"/>
          <p:cNvSpPr>
            <a:spLocks noGrp="1"/>
          </p:cNvSpPr>
          <p:nvPr>
            <p:ph type="body" sz="quarter" idx="3"/>
          </p:nvPr>
        </p:nvSpPr>
        <p:spPr/>
        <p:txBody>
          <a:bodyPr/>
          <a:lstStyle/>
          <a:p>
            <a:endParaRPr lang="en-US" dirty="0"/>
          </a:p>
        </p:txBody>
      </p:sp>
      <p:sp>
        <p:nvSpPr>
          <p:cNvPr id="6" name="Zástupný symbol pro obsah 5"/>
          <p:cNvSpPr>
            <a:spLocks noGrp="1"/>
          </p:cNvSpPr>
          <p:nvPr>
            <p:ph sz="quarter" idx="4"/>
          </p:nvPr>
        </p:nvSpPr>
        <p:spPr>
          <a:xfrm>
            <a:off x="5088384" y="2737245"/>
            <a:ext cx="4185617" cy="4116523"/>
          </a:xfrm>
        </p:spPr>
        <p:txBody>
          <a:bodyPr/>
          <a:lstStyle/>
          <a:p>
            <a:r>
              <a:rPr lang="cs-CZ" sz="2800" b="1" dirty="0" err="1"/>
              <a:t>Similarities</a:t>
            </a:r>
            <a:r>
              <a:rPr lang="cs-CZ" sz="2800" b="1" dirty="0"/>
              <a:t> to </a:t>
            </a:r>
            <a:r>
              <a:rPr lang="cs-CZ" sz="2800" b="1" dirty="0" err="1"/>
              <a:t>the</a:t>
            </a:r>
            <a:r>
              <a:rPr lang="cs-CZ" sz="2800" b="1" dirty="0"/>
              <a:t> Czech case</a:t>
            </a:r>
          </a:p>
          <a:p>
            <a:r>
              <a:rPr lang="cs-CZ" sz="2800" b="1" dirty="0" err="1"/>
              <a:t>Intelligentsia</a:t>
            </a:r>
            <a:r>
              <a:rPr lang="cs-CZ" sz="2800" b="1" dirty="0"/>
              <a:t> </a:t>
            </a:r>
          </a:p>
          <a:p>
            <a:r>
              <a:rPr lang="cs-CZ" sz="2800" b="1" dirty="0"/>
              <a:t>New </a:t>
            </a:r>
            <a:r>
              <a:rPr lang="cs-CZ" sz="2800" b="1" dirty="0" err="1"/>
              <a:t>left</a:t>
            </a:r>
            <a:r>
              <a:rPr lang="cs-CZ" sz="2800" b="1" dirty="0"/>
              <a:t> </a:t>
            </a:r>
          </a:p>
          <a:p>
            <a:endParaRPr lang="en-US" dirty="0"/>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926" y="738583"/>
            <a:ext cx="3852000" cy="4692785"/>
          </a:xfrm>
          <a:prstGeom prst="rect">
            <a:avLst/>
          </a:prstGeom>
        </p:spPr>
      </p:pic>
    </p:spTree>
    <p:extLst>
      <p:ext uri="{BB962C8B-B14F-4D97-AF65-F5344CB8AC3E}">
        <p14:creationId xmlns:p14="http://schemas.microsoft.com/office/powerpoint/2010/main" val="187244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42000" y="276845"/>
            <a:ext cx="5632001" cy="1907555"/>
          </a:xfrm>
        </p:spPr>
        <p:txBody>
          <a:bodyPr>
            <a:normAutofit fontScale="90000"/>
          </a:bodyPr>
          <a:lstStyle/>
          <a:p>
            <a:pPr lvl="0"/>
            <a:r>
              <a:rPr lang="en-US" b="1" dirty="0" smtClean="0"/>
              <a:t>How </a:t>
            </a:r>
            <a:r>
              <a:rPr lang="en-US" b="1" dirty="0"/>
              <a:t>media refer </a:t>
            </a:r>
            <a:r>
              <a:rPr lang="en-US" b="1" dirty="0" smtClean="0"/>
              <a:t>to radical right </a:t>
            </a:r>
            <a:r>
              <a:rPr lang="en-US" b="1" dirty="0"/>
              <a:t>populism and shape the public discourse? </a:t>
            </a:r>
            <a:endParaRPr lang="en-GB" dirty="0"/>
          </a:p>
        </p:txBody>
      </p:sp>
      <p:sp>
        <p:nvSpPr>
          <p:cNvPr id="3" name="Zástupný symbol pro obsah 2"/>
          <p:cNvSpPr>
            <a:spLocks noGrp="1"/>
          </p:cNvSpPr>
          <p:nvPr>
            <p:ph idx="1"/>
          </p:nvPr>
        </p:nvSpPr>
        <p:spPr>
          <a:xfrm>
            <a:off x="114301" y="2347415"/>
            <a:ext cx="8877300" cy="4162922"/>
          </a:xfrm>
        </p:spPr>
        <p:txBody>
          <a:bodyPr>
            <a:normAutofit/>
          </a:bodyPr>
          <a:lstStyle/>
          <a:p>
            <a:pPr lvl="0"/>
            <a:r>
              <a:rPr lang="cs-CZ" b="1" dirty="0" err="1" smtClean="0"/>
              <a:t>Berlusconisation</a:t>
            </a:r>
            <a:r>
              <a:rPr lang="cs-CZ" b="1" dirty="0" smtClean="0"/>
              <a:t> </a:t>
            </a:r>
            <a:r>
              <a:rPr lang="cs-CZ" b="1" dirty="0" err="1" smtClean="0"/>
              <a:t>of</a:t>
            </a:r>
            <a:r>
              <a:rPr lang="cs-CZ" b="1" dirty="0" smtClean="0"/>
              <a:t> </a:t>
            </a:r>
            <a:r>
              <a:rPr lang="cs-CZ" b="1" dirty="0" err="1" smtClean="0"/>
              <a:t>the</a:t>
            </a:r>
            <a:r>
              <a:rPr lang="cs-CZ" b="1" dirty="0" smtClean="0"/>
              <a:t> media </a:t>
            </a:r>
          </a:p>
          <a:p>
            <a:pPr lvl="0"/>
            <a:r>
              <a:rPr lang="cs-CZ" b="1" dirty="0" err="1" smtClean="0"/>
              <a:t>Neutral</a:t>
            </a:r>
            <a:r>
              <a:rPr lang="cs-CZ" b="1" dirty="0" smtClean="0"/>
              <a:t> </a:t>
            </a:r>
            <a:r>
              <a:rPr lang="cs-CZ" b="1" dirty="0" err="1" smtClean="0"/>
              <a:t>or</a:t>
            </a:r>
            <a:r>
              <a:rPr lang="cs-CZ" b="1" dirty="0" smtClean="0"/>
              <a:t> negative </a:t>
            </a:r>
            <a:r>
              <a:rPr lang="cs-CZ" b="1" dirty="0" err="1" smtClean="0"/>
              <a:t>framing</a:t>
            </a:r>
            <a:r>
              <a:rPr lang="cs-CZ" b="1" dirty="0" smtClean="0"/>
              <a:t> (Sládek, Slota, </a:t>
            </a:r>
            <a:r>
              <a:rPr lang="cs-CZ" b="1" dirty="0" err="1" smtClean="0"/>
              <a:t>Okamura</a:t>
            </a:r>
            <a:r>
              <a:rPr lang="cs-CZ" b="1" dirty="0" smtClean="0"/>
              <a:t>)</a:t>
            </a:r>
          </a:p>
          <a:p>
            <a:pPr lvl="0"/>
            <a:r>
              <a:rPr lang="cs-CZ" b="1" dirty="0" err="1" smtClean="0"/>
              <a:t>Leaders</a:t>
            </a:r>
            <a:r>
              <a:rPr lang="cs-CZ" b="1" dirty="0" smtClean="0"/>
              <a:t> </a:t>
            </a:r>
            <a:r>
              <a:rPr lang="cs-CZ" b="1" dirty="0" err="1" smtClean="0"/>
              <a:t>framed</a:t>
            </a:r>
            <a:r>
              <a:rPr lang="cs-CZ" b="1" dirty="0" smtClean="0"/>
              <a:t> as </a:t>
            </a:r>
            <a:r>
              <a:rPr lang="cs-CZ" b="1" dirty="0" err="1" smtClean="0"/>
              <a:t>psychopats</a:t>
            </a:r>
            <a:r>
              <a:rPr lang="cs-CZ" b="1" dirty="0" smtClean="0"/>
              <a:t>, </a:t>
            </a:r>
            <a:r>
              <a:rPr lang="cs-CZ" b="1" dirty="0" err="1" smtClean="0"/>
              <a:t>lunatic</a:t>
            </a:r>
            <a:endParaRPr lang="cs-CZ" b="1" dirty="0" smtClean="0"/>
          </a:p>
          <a:p>
            <a:pPr lvl="0"/>
            <a:r>
              <a:rPr lang="cs-CZ" b="1" dirty="0" err="1" smtClean="0"/>
              <a:t>Increased</a:t>
            </a:r>
            <a:r>
              <a:rPr lang="cs-CZ" b="1" dirty="0" smtClean="0"/>
              <a:t> media </a:t>
            </a:r>
            <a:r>
              <a:rPr lang="cs-CZ" b="1" dirty="0" err="1" smtClean="0"/>
              <a:t>attention</a:t>
            </a:r>
            <a:r>
              <a:rPr lang="cs-CZ" b="1" dirty="0" smtClean="0"/>
              <a:t> </a:t>
            </a:r>
            <a:r>
              <a:rPr lang="cs-CZ" b="1" dirty="0" err="1" smtClean="0"/>
              <a:t>faciliating</a:t>
            </a:r>
            <a:r>
              <a:rPr lang="cs-CZ" b="1" dirty="0" smtClean="0"/>
              <a:t> </a:t>
            </a:r>
            <a:r>
              <a:rPr lang="cs-CZ" b="1" dirty="0" err="1" smtClean="0"/>
              <a:t>electoral</a:t>
            </a:r>
            <a:r>
              <a:rPr lang="cs-CZ" b="1" dirty="0" smtClean="0"/>
              <a:t> </a:t>
            </a:r>
            <a:r>
              <a:rPr lang="cs-CZ" b="1" dirty="0" err="1" smtClean="0"/>
              <a:t>success</a:t>
            </a:r>
            <a:r>
              <a:rPr lang="cs-CZ" b="1" dirty="0" smtClean="0"/>
              <a:t> </a:t>
            </a:r>
          </a:p>
          <a:p>
            <a:pPr lvl="0"/>
            <a:r>
              <a:rPr lang="cs-CZ" b="1" dirty="0" err="1" smtClean="0"/>
              <a:t>Jobbik</a:t>
            </a:r>
            <a:r>
              <a:rPr lang="cs-CZ" b="1" dirty="0" smtClean="0"/>
              <a:t> as persona non grata </a:t>
            </a:r>
          </a:p>
          <a:p>
            <a:pPr lvl="0"/>
            <a:r>
              <a:rPr lang="en-US" b="1" dirty="0"/>
              <a:t>radical right narratives appear in the </a:t>
            </a:r>
            <a:r>
              <a:rPr lang="cs-CZ" b="1" dirty="0" err="1" smtClean="0"/>
              <a:t>Hungarian</a:t>
            </a:r>
            <a:r>
              <a:rPr lang="cs-CZ" b="1" dirty="0" smtClean="0"/>
              <a:t> </a:t>
            </a:r>
            <a:r>
              <a:rPr lang="en-US" b="1" dirty="0" smtClean="0"/>
              <a:t>media </a:t>
            </a:r>
            <a:r>
              <a:rPr lang="en-US" b="1" dirty="0"/>
              <a:t>but the radical right politicians and parties are treated as persona non grata of the Hungarian media space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000" y="0"/>
            <a:ext cx="2844000" cy="3807855"/>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901" y="3625606"/>
            <a:ext cx="2736000" cy="3232394"/>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242"/>
            <a:ext cx="3672000" cy="2764656"/>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7802" y="1774272"/>
            <a:ext cx="1908000" cy="2654604"/>
          </a:xfrm>
          <a:prstGeom prst="rect">
            <a:avLst/>
          </a:prstGeom>
        </p:spPr>
      </p:pic>
    </p:spTree>
    <p:extLst>
      <p:ext uri="{BB962C8B-B14F-4D97-AF65-F5344CB8AC3E}">
        <p14:creationId xmlns:p14="http://schemas.microsoft.com/office/powerpoint/2010/main" val="3754862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65018"/>
            <a:ext cx="9516534" cy="1265381"/>
          </a:xfrm>
        </p:spPr>
        <p:txBody>
          <a:bodyPr>
            <a:normAutofit fontScale="90000"/>
          </a:bodyPr>
          <a:lstStyle/>
          <a:p>
            <a:r>
              <a:rPr lang="cs-CZ" b="1" dirty="0" err="1" smtClean="0"/>
              <a:t>How</a:t>
            </a:r>
            <a:r>
              <a:rPr lang="cs-CZ" b="1" dirty="0" smtClean="0"/>
              <a:t> </a:t>
            </a:r>
            <a:r>
              <a:rPr lang="cs-CZ" b="1" dirty="0"/>
              <a:t>media </a:t>
            </a:r>
            <a:r>
              <a:rPr lang="cs-CZ" b="1" dirty="0" err="1"/>
              <a:t>refer</a:t>
            </a:r>
            <a:r>
              <a:rPr lang="cs-CZ" b="1" dirty="0"/>
              <a:t> to </a:t>
            </a:r>
            <a:r>
              <a:rPr lang="cs-CZ" b="1" dirty="0" err="1"/>
              <a:t>radical</a:t>
            </a:r>
            <a:r>
              <a:rPr lang="cs-CZ" b="1" dirty="0"/>
              <a:t> </a:t>
            </a:r>
            <a:r>
              <a:rPr lang="cs-CZ" b="1" dirty="0" err="1"/>
              <a:t>right´s</a:t>
            </a:r>
            <a:r>
              <a:rPr lang="cs-CZ" b="1" dirty="0"/>
              <a:t> </a:t>
            </a:r>
            <a:r>
              <a:rPr lang="cs-CZ" b="1" dirty="0" err="1"/>
              <a:t>topics</a:t>
            </a:r>
            <a:r>
              <a:rPr lang="cs-CZ" b="1" dirty="0"/>
              <a:t> and </a:t>
            </a:r>
            <a:r>
              <a:rPr lang="cs-CZ" b="1" dirty="0" err="1"/>
              <a:t>shape</a:t>
            </a:r>
            <a:r>
              <a:rPr lang="cs-CZ" b="1" dirty="0"/>
              <a:t> so </a:t>
            </a:r>
            <a:r>
              <a:rPr lang="cs-CZ" b="1" dirty="0" err="1"/>
              <a:t>the</a:t>
            </a:r>
            <a:r>
              <a:rPr lang="cs-CZ" b="1" dirty="0"/>
              <a:t> public </a:t>
            </a:r>
            <a:r>
              <a:rPr lang="cs-CZ" b="1" dirty="0" err="1"/>
              <a:t>discourse</a:t>
            </a:r>
            <a:r>
              <a:rPr lang="cs-CZ" b="1" dirty="0"/>
              <a:t>? </a:t>
            </a:r>
            <a:r>
              <a:rPr lang="en-US" b="1" dirty="0"/>
              <a:t/>
            </a:r>
            <a:br>
              <a:rPr lang="en-US" b="1" dirty="0"/>
            </a:br>
            <a:endParaRPr lang="en-US" dirty="0"/>
          </a:p>
        </p:txBody>
      </p:sp>
      <p:sp>
        <p:nvSpPr>
          <p:cNvPr id="3" name="Zástupný symbol pro obsah 2"/>
          <p:cNvSpPr>
            <a:spLocks noGrp="1"/>
          </p:cNvSpPr>
          <p:nvPr>
            <p:ph idx="1"/>
          </p:nvPr>
        </p:nvSpPr>
        <p:spPr>
          <a:xfrm>
            <a:off x="0" y="2115126"/>
            <a:ext cx="7789334" cy="4742873"/>
          </a:xfrm>
        </p:spPr>
        <p:txBody>
          <a:bodyPr>
            <a:noAutofit/>
          </a:bodyPr>
          <a:lstStyle/>
          <a:p>
            <a:r>
              <a:rPr lang="cs-CZ" sz="2800" b="1" dirty="0" smtClean="0"/>
              <a:t>TV Prima and </a:t>
            </a:r>
            <a:r>
              <a:rPr lang="cs-CZ" sz="2800" b="1" dirty="0" err="1" smtClean="0"/>
              <a:t>refugees</a:t>
            </a:r>
            <a:r>
              <a:rPr lang="cs-CZ" sz="2800" b="1" dirty="0" smtClean="0"/>
              <a:t> </a:t>
            </a:r>
          </a:p>
          <a:p>
            <a:r>
              <a:rPr lang="en-US" sz="2800" b="1" dirty="0" smtClean="0"/>
              <a:t>avoid </a:t>
            </a:r>
            <a:r>
              <a:rPr lang="en-US" sz="2800" b="1" dirty="0"/>
              <a:t>showing images of women and children in their coverage of the refugee crisis </a:t>
            </a:r>
            <a:r>
              <a:rPr lang="cs-CZ" sz="2800" b="1" dirty="0" smtClean="0"/>
              <a:t>in </a:t>
            </a:r>
            <a:r>
              <a:rPr lang="cs-CZ" sz="2800" b="1" dirty="0" err="1" smtClean="0"/>
              <a:t>Hungary</a:t>
            </a:r>
            <a:r>
              <a:rPr lang="cs-CZ" sz="2800" b="1" dirty="0" smtClean="0"/>
              <a:t> </a:t>
            </a:r>
          </a:p>
          <a:p>
            <a:r>
              <a:rPr lang="en-US" sz="2800" b="1" dirty="0" smtClean="0"/>
              <a:t>newspapers </a:t>
            </a:r>
            <a:r>
              <a:rPr lang="en-US" sz="2800" b="1" dirty="0"/>
              <a:t>in </a:t>
            </a:r>
            <a:r>
              <a:rPr lang="cs-CZ" sz="2800" b="1" dirty="0" smtClean="0"/>
              <a:t>WE </a:t>
            </a:r>
            <a:r>
              <a:rPr lang="en-US" sz="2800" b="1" dirty="0" smtClean="0"/>
              <a:t>were </a:t>
            </a:r>
            <a:r>
              <a:rPr lang="en-US" sz="2800" b="1" dirty="0"/>
              <a:t>generally more compassionate towards the plight of </a:t>
            </a:r>
            <a:r>
              <a:rPr lang="en-US" sz="2800" b="1" dirty="0" smtClean="0"/>
              <a:t>refugees </a:t>
            </a:r>
            <a:r>
              <a:rPr lang="en-US" sz="2800" b="1" dirty="0"/>
              <a:t>compared to </a:t>
            </a:r>
            <a:r>
              <a:rPr lang="cs-CZ" sz="2800" b="1" dirty="0" smtClean="0"/>
              <a:t>CEE</a:t>
            </a:r>
          </a:p>
          <a:p>
            <a:r>
              <a:rPr lang="en-GB" sz="2800" b="1" dirty="0"/>
              <a:t>minority is presented in a negative and </a:t>
            </a:r>
            <a:r>
              <a:rPr lang="cs-CZ" sz="2800" b="1" dirty="0" err="1" smtClean="0"/>
              <a:t>stereotypical</a:t>
            </a:r>
            <a:r>
              <a:rPr lang="cs-CZ" sz="2800" b="1" dirty="0" smtClean="0"/>
              <a:t> and </a:t>
            </a:r>
            <a:r>
              <a:rPr lang="en-GB" sz="2800" b="1" dirty="0" smtClean="0"/>
              <a:t>prejudiced way</a:t>
            </a:r>
            <a:r>
              <a:rPr lang="cs-CZ" sz="2800" b="1" dirty="0"/>
              <a:t> </a:t>
            </a:r>
            <a:r>
              <a:rPr lang="cs-CZ" sz="2800" b="1" dirty="0" smtClean="0"/>
              <a:t>(</a:t>
            </a:r>
            <a:r>
              <a:rPr lang="cs-CZ" sz="2800" b="1" dirty="0" err="1" smtClean="0"/>
              <a:t>Romas</a:t>
            </a:r>
            <a:r>
              <a:rPr lang="cs-CZ" sz="2800" b="1" dirty="0" smtClean="0"/>
              <a:t>, </a:t>
            </a:r>
            <a:r>
              <a:rPr lang="cs-CZ" sz="2800" b="1" dirty="0" err="1" smtClean="0"/>
              <a:t>Muslims</a:t>
            </a:r>
            <a:r>
              <a:rPr lang="cs-CZ" sz="2800" b="1" dirty="0" smtClean="0"/>
              <a: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316" y="1228435"/>
            <a:ext cx="4848000" cy="3636000"/>
          </a:xfrm>
          <a:prstGeom prst="rect">
            <a:avLst/>
          </a:prstGeom>
        </p:spPr>
      </p:pic>
    </p:spTree>
    <p:extLst>
      <p:ext uri="{BB962C8B-B14F-4D97-AF65-F5344CB8AC3E}">
        <p14:creationId xmlns:p14="http://schemas.microsoft.com/office/powerpoint/2010/main" val="81994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753228"/>
            <a:ext cx="10294182" cy="1080938"/>
          </a:xfrm>
        </p:spPr>
        <p:txBody>
          <a:bodyPr>
            <a:normAutofit/>
          </a:bodyPr>
          <a:lstStyle/>
          <a:p>
            <a:r>
              <a:rPr lang="cs-CZ" sz="4400" b="1" dirty="0" smtClean="0"/>
              <a:t>Political </a:t>
            </a:r>
            <a:r>
              <a:rPr lang="cs-CZ" sz="4400" b="1" dirty="0" err="1" smtClean="0"/>
              <a:t>opportunity</a:t>
            </a:r>
            <a:r>
              <a:rPr lang="cs-CZ" sz="4400" b="1" dirty="0" smtClean="0"/>
              <a:t> </a:t>
            </a:r>
            <a:r>
              <a:rPr lang="cs-CZ" sz="4400" b="1" dirty="0" err="1" smtClean="0"/>
              <a:t>structures</a:t>
            </a:r>
            <a:endParaRPr lang="en-US" sz="4400" b="1" dirty="0"/>
          </a:p>
        </p:txBody>
      </p:sp>
      <p:sp>
        <p:nvSpPr>
          <p:cNvPr id="3" name="Zástupný symbol pro obsah 2"/>
          <p:cNvSpPr>
            <a:spLocks noGrp="1"/>
          </p:cNvSpPr>
          <p:nvPr>
            <p:ph idx="1"/>
          </p:nvPr>
        </p:nvSpPr>
        <p:spPr>
          <a:xfrm>
            <a:off x="0" y="2059709"/>
            <a:ext cx="11314545" cy="4798292"/>
          </a:xfrm>
        </p:spPr>
        <p:txBody>
          <a:bodyPr>
            <a:noAutofit/>
          </a:bodyPr>
          <a:lstStyle/>
          <a:p>
            <a:r>
              <a:rPr lang="en-GB" sz="2000" b="1" dirty="0" smtClean="0">
                <a:solidFill>
                  <a:schemeClr val="tx1"/>
                </a:solidFill>
              </a:rPr>
              <a:t>no </a:t>
            </a:r>
            <a:r>
              <a:rPr lang="en-GB" sz="2000" b="1" dirty="0">
                <a:solidFill>
                  <a:schemeClr val="tx1"/>
                </a:solidFill>
              </a:rPr>
              <a:t>major group </a:t>
            </a:r>
            <a:r>
              <a:rPr lang="en-GB" sz="2000" b="1" dirty="0" smtClean="0">
                <a:solidFill>
                  <a:schemeClr val="tx1"/>
                </a:solidFill>
              </a:rPr>
              <a:t>that </a:t>
            </a:r>
            <a:r>
              <a:rPr lang="en-GB" sz="2000" b="1" dirty="0">
                <a:solidFill>
                  <a:schemeClr val="tx1"/>
                </a:solidFill>
              </a:rPr>
              <a:t>would feel forgotten or under </a:t>
            </a:r>
            <a:r>
              <a:rPr lang="en-GB" sz="2000" b="1" dirty="0" smtClean="0">
                <a:solidFill>
                  <a:schemeClr val="tx1"/>
                </a:solidFill>
              </a:rPr>
              <a:t>threat</a:t>
            </a:r>
            <a:endParaRPr lang="cs-CZ" sz="2000" b="1" dirty="0" smtClean="0">
              <a:solidFill>
                <a:schemeClr val="tx1"/>
              </a:solidFill>
            </a:endParaRPr>
          </a:p>
          <a:p>
            <a:r>
              <a:rPr lang="en-GB" sz="2000" b="1" dirty="0" smtClean="0">
                <a:solidFill>
                  <a:schemeClr val="tx1"/>
                </a:solidFill>
              </a:rPr>
              <a:t>the number of anti-system parties is high</a:t>
            </a:r>
            <a:endParaRPr lang="cs-CZ" sz="2000" b="1" dirty="0" smtClean="0">
              <a:solidFill>
                <a:schemeClr val="tx1"/>
              </a:solidFill>
            </a:endParaRPr>
          </a:p>
          <a:p>
            <a:r>
              <a:rPr lang="en-GB" sz="2000" b="1" dirty="0" smtClean="0">
                <a:solidFill>
                  <a:schemeClr val="tx1"/>
                </a:solidFill>
              </a:rPr>
              <a:t>the 5% electoral threshold</a:t>
            </a:r>
            <a:endParaRPr lang="cs-CZ" sz="2000" b="1" dirty="0" smtClean="0">
              <a:solidFill>
                <a:schemeClr val="tx1"/>
              </a:solidFill>
            </a:endParaRPr>
          </a:p>
          <a:p>
            <a:r>
              <a:rPr lang="en-GB" sz="2000" b="1" dirty="0" smtClean="0">
                <a:solidFill>
                  <a:schemeClr val="tx1"/>
                </a:solidFill>
              </a:rPr>
              <a:t>Historically, these parties have not attracted large numbers of adherents </a:t>
            </a:r>
            <a:endParaRPr lang="cs-CZ" sz="2000" b="1" dirty="0" smtClean="0">
              <a:solidFill>
                <a:schemeClr val="tx1"/>
              </a:solidFill>
            </a:endParaRPr>
          </a:p>
          <a:p>
            <a:r>
              <a:rPr lang="en-GB" sz="2000" b="1" dirty="0" smtClean="0">
                <a:solidFill>
                  <a:schemeClr val="tx1"/>
                </a:solidFill>
              </a:rPr>
              <a:t>the anti-establishment niche in the Czech party system is already occupied by the ‘patriotic’ Communist party. </a:t>
            </a:r>
            <a:endParaRPr lang="cs-CZ" sz="2000" b="1" dirty="0" smtClean="0">
              <a:solidFill>
                <a:schemeClr val="tx1"/>
              </a:solidFill>
            </a:endParaRPr>
          </a:p>
          <a:p>
            <a:r>
              <a:rPr lang="en-GB" sz="2000" b="1" dirty="0" smtClean="0">
                <a:solidFill>
                  <a:schemeClr val="tx1"/>
                </a:solidFill>
              </a:rPr>
              <a:t>The PRR parties have consistently failed to come up with a compelling programme. </a:t>
            </a:r>
            <a:endParaRPr lang="cs-CZ" sz="2000" b="1" dirty="0" smtClean="0">
              <a:solidFill>
                <a:schemeClr val="tx1"/>
              </a:solidFill>
            </a:endParaRPr>
          </a:p>
          <a:p>
            <a:r>
              <a:rPr lang="en-GB" sz="2000" b="1" dirty="0" smtClean="0">
                <a:solidFill>
                  <a:schemeClr val="tx1"/>
                </a:solidFill>
              </a:rPr>
              <a:t>Their organizational is weak, charismatic leaders are lacking, and internal tensions have run high.</a:t>
            </a:r>
            <a:endParaRPr lang="en-US" sz="2000" b="1" dirty="0" smtClean="0">
              <a:solidFill>
                <a:schemeClr val="tx1"/>
              </a:solidFill>
            </a:endParaRPr>
          </a:p>
          <a:p>
            <a:r>
              <a:rPr lang="en-GB" sz="2000" b="1" dirty="0" smtClean="0"/>
              <a:t>The </a:t>
            </a:r>
            <a:r>
              <a:rPr lang="en-GB" sz="2000" b="1" dirty="0"/>
              <a:t>Czech Republic is ethnically </a:t>
            </a:r>
            <a:r>
              <a:rPr lang="en-GB" sz="2000" b="1" dirty="0" smtClean="0"/>
              <a:t>homogenous</a:t>
            </a:r>
            <a:endParaRPr lang="cs-CZ" sz="2000" b="1" dirty="0" smtClean="0"/>
          </a:p>
          <a:p>
            <a:r>
              <a:rPr lang="en-GB" sz="2000" b="1" dirty="0" smtClean="0">
                <a:solidFill>
                  <a:srgbClr val="FFFF00"/>
                </a:solidFill>
              </a:rPr>
              <a:t>Topics </a:t>
            </a:r>
            <a:r>
              <a:rPr lang="en-GB" sz="2000" b="1" dirty="0">
                <a:solidFill>
                  <a:srgbClr val="FFFF00"/>
                </a:solidFill>
              </a:rPr>
              <a:t>the PRR might otherwise exploit to its benefit have become political capital for virtually all the players</a:t>
            </a:r>
            <a:endParaRPr lang="en-US" sz="2000" b="1" dirty="0">
              <a:solidFill>
                <a:srgbClr val="FFFF00"/>
              </a:solidFill>
            </a:endParaRPr>
          </a:p>
        </p:txBody>
      </p:sp>
    </p:spTree>
    <p:extLst>
      <p:ext uri="{BB962C8B-B14F-4D97-AF65-F5344CB8AC3E}">
        <p14:creationId xmlns:p14="http://schemas.microsoft.com/office/powerpoint/2010/main" val="3742055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err="1" smtClean="0"/>
              <a:t>Concluding</a:t>
            </a:r>
            <a:r>
              <a:rPr lang="cs-CZ" sz="4000" b="1" dirty="0" smtClean="0"/>
              <a:t> </a:t>
            </a:r>
            <a:r>
              <a:rPr lang="cs-CZ" sz="4000" b="1" dirty="0" err="1" smtClean="0"/>
              <a:t>remarks</a:t>
            </a:r>
            <a:endParaRPr lang="en-GB" sz="4000" b="1" dirty="0"/>
          </a:p>
        </p:txBody>
      </p:sp>
      <p:sp>
        <p:nvSpPr>
          <p:cNvPr id="3" name="Zástupný symbol pro obsah 2"/>
          <p:cNvSpPr>
            <a:spLocks noGrp="1"/>
          </p:cNvSpPr>
          <p:nvPr>
            <p:ph idx="1"/>
          </p:nvPr>
        </p:nvSpPr>
        <p:spPr>
          <a:xfrm>
            <a:off x="0" y="1659467"/>
            <a:ext cx="9727478" cy="5198533"/>
          </a:xfrm>
        </p:spPr>
        <p:txBody>
          <a:bodyPr>
            <a:normAutofit/>
          </a:bodyPr>
          <a:lstStyle/>
          <a:p>
            <a:endParaRPr lang="cs-CZ" sz="2400" b="1" dirty="0" smtClean="0"/>
          </a:p>
          <a:p>
            <a:r>
              <a:rPr lang="en-US" sz="2400" b="1" dirty="0" smtClean="0"/>
              <a:t>the </a:t>
            </a:r>
            <a:r>
              <a:rPr lang="en-US" sz="2400" b="1" dirty="0"/>
              <a:t>lines between the discourses of moderate right and radical right politics have been </a:t>
            </a:r>
            <a:r>
              <a:rPr lang="en-US" sz="2400" b="1" dirty="0" smtClean="0"/>
              <a:t>blurring</a:t>
            </a:r>
            <a:endParaRPr lang="cs-CZ" sz="2400" b="1" dirty="0" smtClean="0"/>
          </a:p>
          <a:p>
            <a:r>
              <a:rPr lang="cs-CZ" sz="2400" b="1" dirty="0" err="1" smtClean="0"/>
              <a:t>Rise</a:t>
            </a:r>
            <a:r>
              <a:rPr lang="cs-CZ" sz="2400" b="1" dirty="0" smtClean="0"/>
              <a:t> </a:t>
            </a:r>
            <a:r>
              <a:rPr lang="cs-CZ" sz="2400" b="1" dirty="0" err="1" smtClean="0"/>
              <a:t>of</a:t>
            </a:r>
            <a:r>
              <a:rPr lang="cs-CZ" sz="2400" b="1" dirty="0" smtClean="0"/>
              <a:t> </a:t>
            </a:r>
            <a:r>
              <a:rPr lang="cs-CZ" sz="2400" b="1" dirty="0" err="1" smtClean="0"/>
              <a:t>populist</a:t>
            </a:r>
            <a:r>
              <a:rPr lang="cs-CZ" sz="2400" b="1" dirty="0" smtClean="0"/>
              <a:t> </a:t>
            </a:r>
            <a:r>
              <a:rPr lang="cs-CZ" sz="2400" b="1" dirty="0" err="1" smtClean="0"/>
              <a:t>formations</a:t>
            </a:r>
            <a:r>
              <a:rPr lang="cs-CZ" sz="2400" b="1" dirty="0"/>
              <a:t> </a:t>
            </a:r>
            <a:r>
              <a:rPr lang="cs-CZ" sz="2400" b="1" dirty="0" err="1" smtClean="0"/>
              <a:t>which</a:t>
            </a:r>
            <a:r>
              <a:rPr lang="cs-CZ" sz="2400" b="1" dirty="0" smtClean="0"/>
              <a:t> use </a:t>
            </a:r>
            <a:r>
              <a:rPr lang="cs-CZ" sz="2400" b="1" dirty="0" err="1" smtClean="0"/>
              <a:t>nationalist</a:t>
            </a:r>
            <a:r>
              <a:rPr lang="cs-CZ" sz="2400" b="1" dirty="0" smtClean="0"/>
              <a:t> </a:t>
            </a:r>
            <a:r>
              <a:rPr lang="cs-CZ" sz="2400" b="1" dirty="0" err="1" smtClean="0"/>
              <a:t>card</a:t>
            </a:r>
            <a:r>
              <a:rPr lang="cs-CZ" sz="2400" b="1" dirty="0" smtClean="0"/>
              <a:t> (</a:t>
            </a:r>
            <a:r>
              <a:rPr lang="cs-CZ" sz="2400" b="1" dirty="0" err="1" smtClean="0"/>
              <a:t>all</a:t>
            </a:r>
            <a:r>
              <a:rPr lang="cs-CZ" sz="2400" b="1" dirty="0" smtClean="0"/>
              <a:t> </a:t>
            </a:r>
            <a:r>
              <a:rPr lang="cs-CZ" sz="2400" b="1" dirty="0" err="1" smtClean="0"/>
              <a:t>cases</a:t>
            </a:r>
            <a:r>
              <a:rPr lang="cs-CZ" sz="2400" b="1" dirty="0" smtClean="0"/>
              <a:t>)</a:t>
            </a:r>
          </a:p>
          <a:p>
            <a:r>
              <a:rPr lang="cs-CZ" sz="2400" b="1" dirty="0" err="1" smtClean="0"/>
              <a:t>Zemanisation</a:t>
            </a:r>
            <a:r>
              <a:rPr lang="cs-CZ" sz="2400" b="1" dirty="0"/>
              <a:t> </a:t>
            </a:r>
            <a:r>
              <a:rPr lang="cs-CZ" sz="2400" b="1" dirty="0" smtClean="0"/>
              <a:t>(</a:t>
            </a:r>
            <a:r>
              <a:rPr lang="cs-CZ" sz="2400" b="1" dirty="0" err="1" smtClean="0"/>
              <a:t>mainstreaming</a:t>
            </a:r>
            <a:r>
              <a:rPr lang="cs-CZ" sz="2400" b="1" dirty="0" smtClean="0"/>
              <a:t> </a:t>
            </a:r>
            <a:r>
              <a:rPr lang="cs-CZ" sz="2400" b="1" dirty="0" err="1" smtClean="0"/>
              <a:t>of</a:t>
            </a:r>
            <a:r>
              <a:rPr lang="cs-CZ" sz="2400" b="1" dirty="0" smtClean="0"/>
              <a:t> </a:t>
            </a:r>
            <a:r>
              <a:rPr lang="cs-CZ" sz="2400" b="1" dirty="0" err="1" smtClean="0"/>
              <a:t>nationalism</a:t>
            </a:r>
            <a:r>
              <a:rPr lang="cs-CZ" sz="2400" b="1" dirty="0" smtClean="0"/>
              <a:t> and </a:t>
            </a:r>
            <a:r>
              <a:rPr lang="cs-CZ" sz="2400" b="1" dirty="0" err="1" smtClean="0"/>
              <a:t>xenophobia</a:t>
            </a:r>
            <a:r>
              <a:rPr lang="cs-CZ" sz="2400" b="1" dirty="0" smtClean="0"/>
              <a:t>)</a:t>
            </a:r>
            <a:endParaRPr lang="cs-CZ" sz="2400" b="1" dirty="0"/>
          </a:p>
          <a:p>
            <a:r>
              <a:rPr lang="cs-CZ" sz="2400" b="1" dirty="0" err="1"/>
              <a:t>Marginalisation</a:t>
            </a:r>
            <a:r>
              <a:rPr lang="cs-CZ" sz="2400" b="1" dirty="0"/>
              <a:t> </a:t>
            </a:r>
            <a:r>
              <a:rPr lang="cs-CZ" sz="2400" b="1" dirty="0" err="1"/>
              <a:t>of</a:t>
            </a:r>
            <a:r>
              <a:rPr lang="cs-CZ" sz="2400" b="1" dirty="0"/>
              <a:t> </a:t>
            </a:r>
            <a:r>
              <a:rPr lang="cs-CZ" sz="2400" b="1" dirty="0" err="1"/>
              <a:t>the</a:t>
            </a:r>
            <a:r>
              <a:rPr lang="cs-CZ" sz="2400" b="1" dirty="0"/>
              <a:t> far </a:t>
            </a:r>
            <a:r>
              <a:rPr lang="cs-CZ" sz="2400" b="1" dirty="0" err="1"/>
              <a:t>right</a:t>
            </a:r>
            <a:r>
              <a:rPr lang="cs-CZ" sz="2400" b="1" dirty="0"/>
              <a:t> (</a:t>
            </a:r>
            <a:r>
              <a:rPr lang="cs-CZ" sz="2400" b="1" dirty="0" err="1"/>
              <a:t>czech</a:t>
            </a:r>
            <a:r>
              <a:rPr lang="cs-CZ" sz="2400" b="1" dirty="0"/>
              <a:t> r., </a:t>
            </a:r>
            <a:r>
              <a:rPr lang="cs-CZ" sz="2400" b="1" dirty="0" err="1"/>
              <a:t>poland</a:t>
            </a:r>
            <a:r>
              <a:rPr lang="cs-CZ" sz="2400" b="1" dirty="0"/>
              <a:t>)</a:t>
            </a:r>
          </a:p>
          <a:p>
            <a:r>
              <a:rPr lang="cs-CZ" sz="2400" b="1" dirty="0" err="1" smtClean="0"/>
              <a:t>Berlusconisation</a:t>
            </a:r>
            <a:r>
              <a:rPr lang="cs-CZ" sz="2400" b="1" dirty="0" smtClean="0"/>
              <a:t> (media in </a:t>
            </a:r>
            <a:r>
              <a:rPr lang="cs-CZ" sz="2400" b="1" dirty="0" err="1" smtClean="0"/>
              <a:t>the</a:t>
            </a:r>
            <a:r>
              <a:rPr lang="cs-CZ" sz="2400" b="1" dirty="0" smtClean="0"/>
              <a:t> </a:t>
            </a:r>
            <a:r>
              <a:rPr lang="cs-CZ" sz="2400" b="1" dirty="0" err="1" smtClean="0"/>
              <a:t>hands</a:t>
            </a:r>
            <a:r>
              <a:rPr lang="cs-CZ" sz="2400" b="1" dirty="0" smtClean="0"/>
              <a:t> </a:t>
            </a:r>
            <a:r>
              <a:rPr lang="cs-CZ" sz="2400" b="1" dirty="0" err="1" smtClean="0"/>
              <a:t>of</a:t>
            </a:r>
            <a:r>
              <a:rPr lang="cs-CZ" sz="2400" b="1" dirty="0" smtClean="0"/>
              <a:t> </a:t>
            </a:r>
            <a:r>
              <a:rPr lang="cs-CZ" sz="2400" b="1" dirty="0" err="1" smtClean="0"/>
              <a:t>politicians</a:t>
            </a:r>
            <a:r>
              <a:rPr lang="cs-CZ" sz="2400" b="1" dirty="0" smtClean="0"/>
              <a:t>)</a:t>
            </a:r>
          </a:p>
          <a:p>
            <a:r>
              <a:rPr lang="cs-CZ" sz="2400" b="1" dirty="0" err="1" smtClean="0"/>
              <a:t>Kremlinization</a:t>
            </a:r>
            <a:r>
              <a:rPr lang="cs-CZ" sz="2400" b="1" dirty="0" smtClean="0"/>
              <a:t> (pro-</a:t>
            </a:r>
            <a:r>
              <a:rPr lang="cs-CZ" sz="2400" b="1" dirty="0" err="1" smtClean="0"/>
              <a:t>Russian</a:t>
            </a:r>
            <a:r>
              <a:rPr lang="cs-CZ" sz="2400" b="1" dirty="0" smtClean="0"/>
              <a:t> </a:t>
            </a:r>
            <a:r>
              <a:rPr lang="cs-CZ" sz="2400" b="1" dirty="0" err="1" smtClean="0"/>
              <a:t>campaigns</a:t>
            </a:r>
            <a:r>
              <a:rPr lang="cs-CZ" sz="2400" b="1" dirty="0" smtClean="0"/>
              <a:t>)</a:t>
            </a:r>
          </a:p>
          <a:p>
            <a:r>
              <a:rPr lang="cs-CZ" sz="2400" b="1" dirty="0" err="1" smtClean="0"/>
              <a:t>Orbanisation</a:t>
            </a:r>
            <a:r>
              <a:rPr lang="cs-CZ" sz="2400" b="1" dirty="0" smtClean="0"/>
              <a:t> (</a:t>
            </a:r>
            <a:r>
              <a:rPr lang="cs-CZ" sz="2400" b="1" dirty="0" err="1" smtClean="0"/>
              <a:t>dismantling</a:t>
            </a:r>
            <a:r>
              <a:rPr lang="cs-CZ" sz="2400" b="1" dirty="0" smtClean="0"/>
              <a:t> </a:t>
            </a:r>
            <a:r>
              <a:rPr lang="cs-CZ" sz="2400" b="1" dirty="0" err="1" smtClean="0"/>
              <a:t>democracy</a:t>
            </a:r>
            <a:r>
              <a:rPr lang="cs-CZ" sz="2400" b="1" dirty="0" smtClean="0"/>
              <a:t>)</a:t>
            </a:r>
          </a:p>
          <a:p>
            <a:r>
              <a:rPr lang="cs-CZ" sz="2400" b="1" dirty="0" err="1" smtClean="0"/>
              <a:t>Polarisation</a:t>
            </a:r>
            <a:r>
              <a:rPr lang="cs-CZ" sz="2400" b="1" dirty="0" smtClean="0"/>
              <a:t> </a:t>
            </a:r>
            <a:r>
              <a:rPr lang="cs-CZ" sz="2400" b="1" dirty="0" err="1" smtClean="0"/>
              <a:t>of</a:t>
            </a:r>
            <a:r>
              <a:rPr lang="cs-CZ" sz="2400" b="1" dirty="0" smtClean="0"/>
              <a:t> </a:t>
            </a:r>
            <a:r>
              <a:rPr lang="cs-CZ" sz="2400" b="1" dirty="0" err="1" smtClean="0"/>
              <a:t>the</a:t>
            </a:r>
            <a:r>
              <a:rPr lang="cs-CZ" sz="2400" b="1" dirty="0" smtClean="0"/>
              <a:t> society and </a:t>
            </a:r>
            <a:r>
              <a:rPr lang="cs-CZ" sz="2400" b="1" dirty="0" err="1" smtClean="0"/>
              <a:t>politics</a:t>
            </a:r>
            <a:r>
              <a:rPr lang="cs-CZ" sz="2400" b="1" dirty="0" smtClean="0"/>
              <a:t> </a:t>
            </a:r>
          </a:p>
          <a:p>
            <a:r>
              <a:rPr lang="cs-CZ" sz="2400" b="1" dirty="0" err="1" smtClean="0"/>
              <a:t>The</a:t>
            </a:r>
            <a:r>
              <a:rPr lang="cs-CZ" sz="2400" b="1" dirty="0" smtClean="0"/>
              <a:t> </a:t>
            </a:r>
            <a:r>
              <a:rPr lang="cs-CZ" sz="2400" b="1" dirty="0" err="1" smtClean="0"/>
              <a:t>only</a:t>
            </a:r>
            <a:r>
              <a:rPr lang="cs-CZ" sz="2400" b="1" dirty="0" smtClean="0"/>
              <a:t> </a:t>
            </a:r>
            <a:r>
              <a:rPr lang="cs-CZ" sz="2400" b="1" dirty="0" err="1" smtClean="0"/>
              <a:t>clearly</a:t>
            </a:r>
            <a:r>
              <a:rPr lang="cs-CZ" sz="2400" b="1" dirty="0" smtClean="0"/>
              <a:t> pro-European </a:t>
            </a:r>
            <a:r>
              <a:rPr lang="cs-CZ" sz="2400" b="1" dirty="0" err="1" smtClean="0"/>
              <a:t>state</a:t>
            </a:r>
            <a:r>
              <a:rPr lang="cs-CZ" sz="2400" b="1" dirty="0" smtClean="0"/>
              <a:t> – Slovakia </a:t>
            </a:r>
          </a:p>
          <a:p>
            <a:pPr marL="0" indent="0">
              <a:buNone/>
            </a:pPr>
            <a:endParaRPr lang="cs-CZ" b="1" dirty="0" smtClean="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45" y="406400"/>
            <a:ext cx="3200400" cy="15240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625" y="4148582"/>
            <a:ext cx="2979420" cy="2506218"/>
          </a:xfrm>
          <a:prstGeom prst="rect">
            <a:avLst/>
          </a:prstGeom>
        </p:spPr>
      </p:pic>
    </p:spTree>
    <p:extLst>
      <p:ext uri="{BB962C8B-B14F-4D97-AF65-F5344CB8AC3E}">
        <p14:creationId xmlns:p14="http://schemas.microsoft.com/office/powerpoint/2010/main" val="669781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Populism</a:t>
            </a:r>
            <a:r>
              <a:rPr lang="cs-CZ" b="1" dirty="0" smtClean="0"/>
              <a:t>: </a:t>
            </a:r>
            <a:r>
              <a:rPr lang="cs-CZ" b="1" dirty="0" err="1" smtClean="0"/>
              <a:t>Threat</a:t>
            </a:r>
            <a:r>
              <a:rPr lang="cs-CZ" b="1" dirty="0" smtClean="0"/>
              <a:t> </a:t>
            </a:r>
            <a:r>
              <a:rPr lang="cs-CZ" b="1" dirty="0" err="1" smtClean="0"/>
              <a:t>or</a:t>
            </a:r>
            <a:r>
              <a:rPr lang="cs-CZ" b="1" dirty="0" smtClean="0"/>
              <a:t> a </a:t>
            </a:r>
            <a:r>
              <a:rPr lang="cs-CZ" b="1" dirty="0" err="1"/>
              <a:t>C</a:t>
            </a:r>
            <a:r>
              <a:rPr lang="cs-CZ" b="1" dirty="0" err="1" smtClean="0"/>
              <a:t>hallenge</a:t>
            </a:r>
            <a:r>
              <a:rPr lang="cs-CZ" b="1" dirty="0" smtClean="0"/>
              <a:t>?</a:t>
            </a:r>
            <a:endParaRPr lang="en-GB" b="1" dirty="0"/>
          </a:p>
        </p:txBody>
      </p:sp>
      <p:sp>
        <p:nvSpPr>
          <p:cNvPr id="3" name="Zástupný symbol pro obsah 2"/>
          <p:cNvSpPr>
            <a:spLocks noGrp="1"/>
          </p:cNvSpPr>
          <p:nvPr>
            <p:ph idx="1"/>
          </p:nvPr>
        </p:nvSpPr>
        <p:spPr/>
        <p:txBody>
          <a:bodyPr>
            <a:normAutofit/>
          </a:bodyPr>
          <a:lstStyle/>
          <a:p>
            <a:r>
              <a:rPr lang="cs-CZ" sz="2400" b="1" dirty="0" smtClean="0"/>
              <a:t>P</a:t>
            </a:r>
            <a:r>
              <a:rPr lang="en-US" sz="2400" b="1" dirty="0" err="1" smtClean="0"/>
              <a:t>opulism</a:t>
            </a:r>
            <a:r>
              <a:rPr lang="en-US" sz="2400" b="1" dirty="0" smtClean="0"/>
              <a:t> </a:t>
            </a:r>
            <a:r>
              <a:rPr lang="en-US" sz="2400" b="1" dirty="0"/>
              <a:t>can be like a guest who comes late and drunk to the dinner, does not respect the manners but spells out the painful troubles of the group (</a:t>
            </a:r>
            <a:r>
              <a:rPr lang="en-US" sz="2400" b="1" dirty="0" err="1"/>
              <a:t>Arditi</a:t>
            </a:r>
            <a:r>
              <a:rPr lang="en-US" sz="2400" b="1" dirty="0"/>
              <a:t> 2005). </a:t>
            </a:r>
            <a:endParaRPr lang="en-GB" sz="2400" b="1"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835" y="3609975"/>
            <a:ext cx="4457700" cy="310515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583" y="3370762"/>
            <a:ext cx="3251200" cy="2169160"/>
          </a:xfrm>
          <a:prstGeom prst="rect">
            <a:avLst/>
          </a:prstGeom>
        </p:spPr>
      </p:pic>
    </p:spTree>
    <p:extLst>
      <p:ext uri="{BB962C8B-B14F-4D97-AF65-F5344CB8AC3E}">
        <p14:creationId xmlns:p14="http://schemas.microsoft.com/office/powerpoint/2010/main" val="455645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err="1" smtClean="0"/>
              <a:t>Concluding</a:t>
            </a:r>
            <a:r>
              <a:rPr lang="cs-CZ" sz="4000" b="1" dirty="0" smtClean="0"/>
              <a:t> </a:t>
            </a:r>
            <a:r>
              <a:rPr lang="cs-CZ" sz="4000" b="1" dirty="0" err="1" smtClean="0"/>
              <a:t>remarks</a:t>
            </a:r>
            <a:endParaRPr lang="en-GB" sz="4000" b="1" dirty="0"/>
          </a:p>
        </p:txBody>
      </p:sp>
      <p:sp>
        <p:nvSpPr>
          <p:cNvPr id="3" name="Zástupný symbol pro obsah 2"/>
          <p:cNvSpPr>
            <a:spLocks noGrp="1"/>
          </p:cNvSpPr>
          <p:nvPr>
            <p:ph idx="1"/>
          </p:nvPr>
        </p:nvSpPr>
        <p:spPr>
          <a:xfrm>
            <a:off x="0" y="1659467"/>
            <a:ext cx="9727478" cy="5198533"/>
          </a:xfrm>
        </p:spPr>
        <p:txBody>
          <a:bodyPr>
            <a:normAutofit/>
          </a:bodyPr>
          <a:lstStyle/>
          <a:p>
            <a:endParaRPr lang="cs-CZ" sz="2400" b="1" dirty="0" smtClean="0"/>
          </a:p>
          <a:p>
            <a:r>
              <a:rPr lang="en-US" sz="2400" b="1" dirty="0" smtClean="0"/>
              <a:t>the </a:t>
            </a:r>
            <a:r>
              <a:rPr lang="en-US" sz="2400" b="1" dirty="0"/>
              <a:t>lines between the discourses of moderate right and radical right politics have been </a:t>
            </a:r>
            <a:r>
              <a:rPr lang="en-US" sz="2400" b="1" dirty="0" smtClean="0"/>
              <a:t>blurring</a:t>
            </a:r>
            <a:endParaRPr lang="cs-CZ" sz="2400" b="1" dirty="0" smtClean="0"/>
          </a:p>
          <a:p>
            <a:r>
              <a:rPr lang="cs-CZ" sz="2400" b="1" dirty="0" err="1" smtClean="0"/>
              <a:t>Rise</a:t>
            </a:r>
            <a:r>
              <a:rPr lang="cs-CZ" sz="2400" b="1" dirty="0" smtClean="0"/>
              <a:t> </a:t>
            </a:r>
            <a:r>
              <a:rPr lang="cs-CZ" sz="2400" b="1" dirty="0" err="1" smtClean="0"/>
              <a:t>of</a:t>
            </a:r>
            <a:r>
              <a:rPr lang="cs-CZ" sz="2400" b="1" dirty="0" smtClean="0"/>
              <a:t> </a:t>
            </a:r>
            <a:r>
              <a:rPr lang="cs-CZ" sz="2400" b="1" dirty="0" err="1" smtClean="0"/>
              <a:t>populist</a:t>
            </a:r>
            <a:r>
              <a:rPr lang="cs-CZ" sz="2400" b="1" dirty="0" smtClean="0"/>
              <a:t> </a:t>
            </a:r>
            <a:r>
              <a:rPr lang="cs-CZ" sz="2400" b="1" dirty="0" err="1" smtClean="0"/>
              <a:t>formations</a:t>
            </a:r>
            <a:r>
              <a:rPr lang="cs-CZ" sz="2400" b="1" dirty="0"/>
              <a:t> </a:t>
            </a:r>
            <a:r>
              <a:rPr lang="cs-CZ" sz="2400" b="1" dirty="0" err="1" smtClean="0"/>
              <a:t>which</a:t>
            </a:r>
            <a:r>
              <a:rPr lang="cs-CZ" sz="2400" b="1" dirty="0" smtClean="0"/>
              <a:t> use </a:t>
            </a:r>
            <a:r>
              <a:rPr lang="cs-CZ" sz="2400" b="1" dirty="0" err="1" smtClean="0"/>
              <a:t>nationalist</a:t>
            </a:r>
            <a:r>
              <a:rPr lang="cs-CZ" sz="2400" b="1" dirty="0" smtClean="0"/>
              <a:t> </a:t>
            </a:r>
            <a:r>
              <a:rPr lang="cs-CZ" sz="2400" b="1" dirty="0" err="1" smtClean="0"/>
              <a:t>card</a:t>
            </a:r>
            <a:r>
              <a:rPr lang="cs-CZ" sz="2400" b="1" dirty="0" smtClean="0"/>
              <a:t> (</a:t>
            </a:r>
            <a:r>
              <a:rPr lang="cs-CZ" sz="2400" b="1" dirty="0" err="1" smtClean="0"/>
              <a:t>all</a:t>
            </a:r>
            <a:r>
              <a:rPr lang="cs-CZ" sz="2400" b="1" dirty="0" smtClean="0"/>
              <a:t> </a:t>
            </a:r>
            <a:r>
              <a:rPr lang="cs-CZ" sz="2400" b="1" dirty="0" err="1" smtClean="0"/>
              <a:t>cases</a:t>
            </a:r>
            <a:r>
              <a:rPr lang="cs-CZ" sz="2400" b="1" dirty="0" smtClean="0"/>
              <a:t>)</a:t>
            </a:r>
          </a:p>
          <a:p>
            <a:r>
              <a:rPr lang="cs-CZ" sz="2400" b="1" dirty="0" err="1" smtClean="0"/>
              <a:t>Zemanisation</a:t>
            </a:r>
            <a:r>
              <a:rPr lang="cs-CZ" sz="2400" b="1" dirty="0"/>
              <a:t> </a:t>
            </a:r>
            <a:r>
              <a:rPr lang="cs-CZ" sz="2400" b="1" dirty="0" smtClean="0"/>
              <a:t>(</a:t>
            </a:r>
            <a:r>
              <a:rPr lang="cs-CZ" sz="2400" b="1" dirty="0" err="1" smtClean="0"/>
              <a:t>mainstreaming</a:t>
            </a:r>
            <a:r>
              <a:rPr lang="cs-CZ" sz="2400" b="1" dirty="0" smtClean="0"/>
              <a:t> </a:t>
            </a:r>
            <a:r>
              <a:rPr lang="cs-CZ" sz="2400" b="1" dirty="0" err="1" smtClean="0"/>
              <a:t>of</a:t>
            </a:r>
            <a:r>
              <a:rPr lang="cs-CZ" sz="2400" b="1" dirty="0" smtClean="0"/>
              <a:t> </a:t>
            </a:r>
            <a:r>
              <a:rPr lang="cs-CZ" sz="2400" b="1" dirty="0" err="1" smtClean="0"/>
              <a:t>nationalism</a:t>
            </a:r>
            <a:r>
              <a:rPr lang="cs-CZ" sz="2400" b="1" dirty="0" smtClean="0"/>
              <a:t> and </a:t>
            </a:r>
            <a:r>
              <a:rPr lang="cs-CZ" sz="2400" b="1" dirty="0" err="1" smtClean="0"/>
              <a:t>xenophobia</a:t>
            </a:r>
            <a:r>
              <a:rPr lang="cs-CZ" sz="2400" b="1" dirty="0" smtClean="0"/>
              <a:t>)</a:t>
            </a:r>
            <a:endParaRPr lang="cs-CZ" sz="2400" b="1" dirty="0"/>
          </a:p>
          <a:p>
            <a:r>
              <a:rPr lang="cs-CZ" sz="2400" b="1" dirty="0" err="1"/>
              <a:t>Marginalisation</a:t>
            </a:r>
            <a:r>
              <a:rPr lang="cs-CZ" sz="2400" b="1" dirty="0"/>
              <a:t> of </a:t>
            </a:r>
            <a:r>
              <a:rPr lang="cs-CZ" sz="2400" b="1" dirty="0" err="1"/>
              <a:t>the</a:t>
            </a:r>
            <a:r>
              <a:rPr lang="cs-CZ" sz="2400" b="1" dirty="0"/>
              <a:t> far </a:t>
            </a:r>
            <a:r>
              <a:rPr lang="cs-CZ" sz="2400" b="1" dirty="0" err="1"/>
              <a:t>right</a:t>
            </a:r>
            <a:r>
              <a:rPr lang="cs-CZ" sz="2400" b="1" dirty="0"/>
              <a:t> </a:t>
            </a:r>
          </a:p>
          <a:p>
            <a:r>
              <a:rPr lang="cs-CZ" sz="2400" b="1" dirty="0" err="1" smtClean="0"/>
              <a:t>Berlusconisation</a:t>
            </a:r>
            <a:r>
              <a:rPr lang="cs-CZ" sz="2400" b="1" dirty="0" smtClean="0"/>
              <a:t> (media in </a:t>
            </a:r>
            <a:r>
              <a:rPr lang="cs-CZ" sz="2400" b="1" dirty="0" err="1" smtClean="0"/>
              <a:t>the</a:t>
            </a:r>
            <a:r>
              <a:rPr lang="cs-CZ" sz="2400" b="1" dirty="0" smtClean="0"/>
              <a:t> </a:t>
            </a:r>
            <a:r>
              <a:rPr lang="cs-CZ" sz="2400" b="1" dirty="0" err="1" smtClean="0"/>
              <a:t>hands</a:t>
            </a:r>
            <a:r>
              <a:rPr lang="cs-CZ" sz="2400" b="1" dirty="0" smtClean="0"/>
              <a:t> of </a:t>
            </a:r>
            <a:r>
              <a:rPr lang="cs-CZ" sz="2400" b="1" dirty="0" err="1" smtClean="0"/>
              <a:t>politicians</a:t>
            </a:r>
            <a:r>
              <a:rPr lang="cs-CZ" sz="2400" b="1" dirty="0" smtClean="0"/>
              <a:t>)</a:t>
            </a:r>
          </a:p>
          <a:p>
            <a:r>
              <a:rPr lang="cs-CZ" sz="2400" b="1" dirty="0" err="1" smtClean="0"/>
              <a:t>Kremlinization</a:t>
            </a:r>
            <a:r>
              <a:rPr lang="cs-CZ" sz="2400" b="1" dirty="0" smtClean="0"/>
              <a:t> (pro-</a:t>
            </a:r>
            <a:r>
              <a:rPr lang="cs-CZ" sz="2400" b="1" dirty="0" err="1" smtClean="0"/>
              <a:t>Russian</a:t>
            </a:r>
            <a:r>
              <a:rPr lang="cs-CZ" sz="2400" b="1" dirty="0" smtClean="0"/>
              <a:t> </a:t>
            </a:r>
            <a:r>
              <a:rPr lang="cs-CZ" sz="2400" b="1" dirty="0" err="1" smtClean="0"/>
              <a:t>campaigns</a:t>
            </a:r>
            <a:r>
              <a:rPr lang="cs-CZ" sz="2400" b="1" dirty="0" smtClean="0"/>
              <a:t>)</a:t>
            </a:r>
          </a:p>
          <a:p>
            <a:r>
              <a:rPr lang="cs-CZ" sz="2400" b="1" dirty="0" err="1" smtClean="0"/>
              <a:t>Orbanisation</a:t>
            </a:r>
            <a:r>
              <a:rPr lang="cs-CZ" sz="2400" b="1" dirty="0" smtClean="0"/>
              <a:t> (</a:t>
            </a:r>
            <a:r>
              <a:rPr lang="cs-CZ" sz="2400" b="1" dirty="0" err="1" smtClean="0"/>
              <a:t>dismantling</a:t>
            </a:r>
            <a:r>
              <a:rPr lang="cs-CZ" sz="2400" b="1" dirty="0" smtClean="0"/>
              <a:t> </a:t>
            </a:r>
            <a:r>
              <a:rPr lang="cs-CZ" sz="2400" b="1" dirty="0" err="1" smtClean="0"/>
              <a:t>democracy</a:t>
            </a:r>
            <a:r>
              <a:rPr lang="cs-CZ" sz="2400" b="1" dirty="0" smtClean="0"/>
              <a:t>)</a:t>
            </a:r>
          </a:p>
          <a:p>
            <a:r>
              <a:rPr lang="cs-CZ" sz="2400" b="1" dirty="0" err="1" smtClean="0"/>
              <a:t>Polarisation</a:t>
            </a:r>
            <a:r>
              <a:rPr lang="cs-CZ" sz="2400" b="1" dirty="0" smtClean="0"/>
              <a:t> </a:t>
            </a:r>
            <a:r>
              <a:rPr lang="cs-CZ" sz="2400" b="1" dirty="0" err="1" smtClean="0"/>
              <a:t>of</a:t>
            </a:r>
            <a:r>
              <a:rPr lang="cs-CZ" sz="2400" b="1" dirty="0" smtClean="0"/>
              <a:t> </a:t>
            </a:r>
            <a:r>
              <a:rPr lang="cs-CZ" sz="2400" b="1" dirty="0" err="1" smtClean="0"/>
              <a:t>the</a:t>
            </a:r>
            <a:r>
              <a:rPr lang="cs-CZ" sz="2400" b="1" dirty="0" smtClean="0"/>
              <a:t> society and </a:t>
            </a:r>
            <a:r>
              <a:rPr lang="cs-CZ" sz="2400" b="1" dirty="0" err="1" smtClean="0"/>
              <a:t>politics</a:t>
            </a:r>
            <a:r>
              <a:rPr lang="cs-CZ" sz="2400" b="1" dirty="0" smtClean="0"/>
              <a:t> </a:t>
            </a:r>
          </a:p>
          <a:p>
            <a:pPr marL="0" indent="0">
              <a:buNone/>
            </a:pPr>
            <a:endParaRPr lang="cs-CZ" b="1" dirty="0" smtClean="0"/>
          </a:p>
        </p:txBody>
      </p:sp>
    </p:spTree>
    <p:extLst>
      <p:ext uri="{BB962C8B-B14F-4D97-AF65-F5344CB8AC3E}">
        <p14:creationId xmlns:p14="http://schemas.microsoft.com/office/powerpoint/2010/main" val="3362367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0364"/>
            <a:ext cx="8596668" cy="1219199"/>
          </a:xfrm>
        </p:spPr>
        <p:txBody>
          <a:bodyPr/>
          <a:lstStyle/>
          <a:p>
            <a:r>
              <a:rPr lang="cs-CZ" b="1" dirty="0" err="1" smtClean="0"/>
              <a:t>Concluding</a:t>
            </a:r>
            <a:r>
              <a:rPr lang="cs-CZ" b="1" dirty="0" smtClean="0"/>
              <a:t> </a:t>
            </a:r>
            <a:r>
              <a:rPr lang="cs-CZ" b="1" dirty="0" err="1" smtClean="0"/>
              <a:t>remarks</a:t>
            </a:r>
            <a:endParaRPr lang="en-US" b="1" dirty="0"/>
          </a:p>
        </p:txBody>
      </p:sp>
      <p:sp>
        <p:nvSpPr>
          <p:cNvPr id="3" name="Zástupný symbol pro obsah 2"/>
          <p:cNvSpPr>
            <a:spLocks noGrp="1"/>
          </p:cNvSpPr>
          <p:nvPr>
            <p:ph idx="1"/>
          </p:nvPr>
        </p:nvSpPr>
        <p:spPr>
          <a:xfrm>
            <a:off x="-1" y="1985817"/>
            <a:ext cx="10123055" cy="4995013"/>
          </a:xfrm>
        </p:spPr>
        <p:txBody>
          <a:bodyPr>
            <a:normAutofit lnSpcReduction="10000"/>
          </a:bodyPr>
          <a:lstStyle/>
          <a:p>
            <a:r>
              <a:rPr lang="en-GB" sz="2000" b="1" dirty="0" smtClean="0">
                <a:solidFill>
                  <a:schemeClr val="tx1"/>
                </a:solidFill>
              </a:rPr>
              <a:t>Czech </a:t>
            </a:r>
            <a:r>
              <a:rPr lang="en-GB" sz="2000" b="1" dirty="0">
                <a:solidFill>
                  <a:schemeClr val="tx1"/>
                </a:solidFill>
              </a:rPr>
              <a:t>political parties have a long tradition of promoting Czech nationhood—it has in fact been promoted by virtually every relevant political party in the contemporary political </a:t>
            </a:r>
            <a:r>
              <a:rPr lang="en-GB" sz="2000" b="1" dirty="0" smtClean="0">
                <a:solidFill>
                  <a:schemeClr val="tx1"/>
                </a:solidFill>
              </a:rPr>
              <a:t>milieu</a:t>
            </a:r>
            <a:endParaRPr lang="cs-CZ" sz="2000" b="1" dirty="0">
              <a:solidFill>
                <a:schemeClr val="tx1"/>
              </a:solidFill>
            </a:endParaRPr>
          </a:p>
          <a:p>
            <a:r>
              <a:rPr lang="en-GB" sz="2000" b="1" dirty="0" smtClean="0">
                <a:solidFill>
                  <a:schemeClr val="tx1"/>
                </a:solidFill>
              </a:rPr>
              <a:t>Nationalism </a:t>
            </a:r>
            <a:r>
              <a:rPr lang="en-GB" sz="2000" b="1" dirty="0">
                <a:solidFill>
                  <a:schemeClr val="tx1"/>
                </a:solidFill>
              </a:rPr>
              <a:t>has been </a:t>
            </a:r>
            <a:r>
              <a:rPr lang="en-GB" sz="2000" b="1" dirty="0" smtClean="0">
                <a:solidFill>
                  <a:schemeClr val="tx1"/>
                </a:solidFill>
              </a:rPr>
              <a:t>misused</a:t>
            </a:r>
            <a:r>
              <a:rPr lang="cs-CZ" sz="2000" b="1" dirty="0" smtClean="0">
                <a:solidFill>
                  <a:schemeClr val="tx1"/>
                </a:solidFill>
              </a:rPr>
              <a:t>, </a:t>
            </a:r>
            <a:r>
              <a:rPr lang="en-GB" sz="2000" b="1" dirty="0" smtClean="0">
                <a:solidFill>
                  <a:schemeClr val="tx1"/>
                </a:solidFill>
              </a:rPr>
              <a:t>appropriated </a:t>
            </a:r>
            <a:r>
              <a:rPr lang="cs-CZ" sz="2000" b="1" dirty="0" smtClean="0">
                <a:solidFill>
                  <a:schemeClr val="tx1"/>
                </a:solidFill>
              </a:rPr>
              <a:t>and </a:t>
            </a:r>
            <a:r>
              <a:rPr lang="cs-CZ" sz="2000" b="1" dirty="0" err="1" smtClean="0">
                <a:solidFill>
                  <a:schemeClr val="tx1"/>
                </a:solidFill>
              </a:rPr>
              <a:t>legitimized</a:t>
            </a:r>
            <a:r>
              <a:rPr lang="cs-CZ" sz="2000" b="1" dirty="0" smtClean="0">
                <a:solidFill>
                  <a:schemeClr val="tx1"/>
                </a:solidFill>
              </a:rPr>
              <a:t> </a:t>
            </a:r>
            <a:r>
              <a:rPr lang="en-GB" sz="2000" b="1" dirty="0" smtClean="0">
                <a:solidFill>
                  <a:schemeClr val="tx1"/>
                </a:solidFill>
              </a:rPr>
              <a:t>by </a:t>
            </a:r>
            <a:r>
              <a:rPr lang="en-GB" sz="2000" b="1" dirty="0">
                <a:solidFill>
                  <a:schemeClr val="tx1"/>
                </a:solidFill>
              </a:rPr>
              <a:t>top governmental </a:t>
            </a:r>
            <a:r>
              <a:rPr lang="en-GB" sz="2000" b="1" dirty="0" smtClean="0">
                <a:solidFill>
                  <a:schemeClr val="tx1"/>
                </a:solidFill>
              </a:rPr>
              <a:t>leaders. </a:t>
            </a:r>
            <a:endParaRPr lang="cs-CZ" sz="2000" b="1" dirty="0" smtClean="0">
              <a:solidFill>
                <a:schemeClr val="tx1"/>
              </a:solidFill>
            </a:endParaRPr>
          </a:p>
          <a:p>
            <a:r>
              <a:rPr lang="en-GB" sz="2000" b="1" dirty="0" smtClean="0">
                <a:solidFill>
                  <a:schemeClr val="tx1"/>
                </a:solidFill>
              </a:rPr>
              <a:t>Their </a:t>
            </a:r>
            <a:r>
              <a:rPr lang="en-GB" sz="2000" b="1" dirty="0">
                <a:solidFill>
                  <a:schemeClr val="tx1"/>
                </a:solidFill>
              </a:rPr>
              <a:t>legitimation of far right topics has led to the marginalisation of the far right. </a:t>
            </a:r>
            <a:endParaRPr lang="cs-CZ" sz="2000" b="1" dirty="0" smtClean="0">
              <a:solidFill>
                <a:schemeClr val="tx1"/>
              </a:solidFill>
            </a:endParaRPr>
          </a:p>
          <a:p>
            <a:r>
              <a:rPr lang="en-GB" sz="2000" b="1" dirty="0" smtClean="0">
                <a:solidFill>
                  <a:schemeClr val="tx1"/>
                </a:solidFill>
              </a:rPr>
              <a:t>The </a:t>
            </a:r>
            <a:r>
              <a:rPr lang="en-GB" sz="2000" b="1" dirty="0">
                <a:solidFill>
                  <a:schemeClr val="tx1"/>
                </a:solidFill>
              </a:rPr>
              <a:t>day-to-day use of discriminatory, exclusionary, and xenophobic speech by Czech leaders is reflected in media accounts that transmit the message that negative stereotypes are normal, casual, and ultimately neutral. </a:t>
            </a:r>
            <a:endParaRPr lang="cs-CZ" sz="2000" b="1" dirty="0" smtClean="0">
              <a:solidFill>
                <a:schemeClr val="tx1"/>
              </a:solidFill>
            </a:endParaRPr>
          </a:p>
          <a:p>
            <a:r>
              <a:rPr lang="en-GB" sz="2000" b="1" dirty="0" smtClean="0">
                <a:solidFill>
                  <a:schemeClr val="tx1"/>
                </a:solidFill>
              </a:rPr>
              <a:t>This </a:t>
            </a:r>
            <a:r>
              <a:rPr lang="en-GB" sz="2000" b="1" dirty="0">
                <a:solidFill>
                  <a:schemeClr val="tx1"/>
                </a:solidFill>
              </a:rPr>
              <a:t>serves to reproduce and further reinforce societal prejudices, and the result is visible in an intolerant public </a:t>
            </a:r>
            <a:r>
              <a:rPr lang="en-GB" sz="2000" b="1" dirty="0" smtClean="0">
                <a:solidFill>
                  <a:schemeClr val="tx1"/>
                </a:solidFill>
              </a:rPr>
              <a:t>discourse</a:t>
            </a:r>
            <a:endParaRPr lang="cs-CZ" sz="2000" b="1" dirty="0" smtClean="0">
              <a:solidFill>
                <a:schemeClr val="tx1"/>
              </a:solidFill>
            </a:endParaRPr>
          </a:p>
          <a:p>
            <a:r>
              <a:rPr lang="en-GB" sz="2000" b="1" dirty="0" smtClean="0">
                <a:solidFill>
                  <a:schemeClr val="tx1"/>
                </a:solidFill>
              </a:rPr>
              <a:t>As </a:t>
            </a:r>
            <a:r>
              <a:rPr lang="en-GB" sz="2000" b="1" dirty="0">
                <a:solidFill>
                  <a:schemeClr val="tx1"/>
                </a:solidFill>
              </a:rPr>
              <a:t>it stands, the Czech Republic is a country with no potential for a significant populist radical right party but with nationalism on the agenda of almost all the parties.</a:t>
            </a:r>
            <a:r>
              <a:rPr lang="cs-CZ" sz="2000" b="1" dirty="0">
                <a:solidFill>
                  <a:schemeClr val="tx1"/>
                </a:solidFill>
              </a:rPr>
              <a:t> </a:t>
            </a:r>
            <a:r>
              <a:rPr lang="en-GB" sz="2000" b="1" dirty="0">
                <a:solidFill>
                  <a:schemeClr val="tx1"/>
                </a:solidFill>
              </a:rPr>
              <a:t>Because of unfavourable political opportunity structures, that should remain true into the foreseeable future.</a:t>
            </a:r>
            <a:endParaRPr lang="en-US" sz="2000" b="1" dirty="0">
              <a:solidFill>
                <a:schemeClr val="tx1"/>
              </a:solidFill>
            </a:endParaRPr>
          </a:p>
          <a:p>
            <a:endParaRPr lang="en-US" sz="2000" b="1" dirty="0">
              <a:solidFill>
                <a:schemeClr val="tx1"/>
              </a:solidFill>
            </a:endParaRPr>
          </a:p>
        </p:txBody>
      </p:sp>
    </p:spTree>
    <p:extLst>
      <p:ext uri="{BB962C8B-B14F-4D97-AF65-F5344CB8AC3E}">
        <p14:creationId xmlns:p14="http://schemas.microsoft.com/office/powerpoint/2010/main" val="2411888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135" y="0"/>
            <a:ext cx="6703730" cy="6858000"/>
          </a:xfrm>
          <a:prstGeom prst="rect">
            <a:avLst/>
          </a:prstGeom>
        </p:spPr>
      </p:pic>
    </p:spTree>
    <p:extLst>
      <p:ext uri="{BB962C8B-B14F-4D97-AF65-F5344CB8AC3E}">
        <p14:creationId xmlns:p14="http://schemas.microsoft.com/office/powerpoint/2010/main" val="3039734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3964" y="646545"/>
            <a:ext cx="10224654" cy="1311564"/>
          </a:xfrm>
        </p:spPr>
        <p:txBody>
          <a:bodyPr>
            <a:normAutofit fontScale="90000"/>
          </a:bodyPr>
          <a:lstStyle/>
          <a:p>
            <a:r>
              <a:rPr lang="en-GB" b="1" dirty="0"/>
              <a:t>How to fight against political parties that threaten the rule of law, human rights and democracy? </a:t>
            </a:r>
            <a:endParaRPr lang="cs-CZ" dirty="0"/>
          </a:p>
        </p:txBody>
      </p:sp>
      <p:sp>
        <p:nvSpPr>
          <p:cNvPr id="3" name="Zástupný symbol pro obsah 2"/>
          <p:cNvSpPr>
            <a:spLocks noGrp="1"/>
          </p:cNvSpPr>
          <p:nvPr>
            <p:ph idx="1"/>
          </p:nvPr>
        </p:nvSpPr>
        <p:spPr>
          <a:xfrm>
            <a:off x="0" y="1958110"/>
            <a:ext cx="10603345" cy="4899890"/>
          </a:xfrm>
        </p:spPr>
        <p:txBody>
          <a:bodyPr>
            <a:normAutofit fontScale="92500" lnSpcReduction="20000"/>
          </a:bodyPr>
          <a:lstStyle/>
          <a:p>
            <a:pPr lvl="0"/>
            <a:r>
              <a:rPr lang="en-GB" sz="2200" b="1" dirty="0"/>
              <a:t>Media </a:t>
            </a:r>
            <a:r>
              <a:rPr lang="en-GB" sz="2200" b="1" dirty="0" smtClean="0"/>
              <a:t>ownership</a:t>
            </a:r>
            <a:endParaRPr lang="cs-CZ" sz="2200" b="1" dirty="0" smtClean="0"/>
          </a:p>
          <a:p>
            <a:pPr lvl="0"/>
            <a:r>
              <a:rPr lang="en-GB" sz="2200" b="1" dirty="0" smtClean="0"/>
              <a:t>Political </a:t>
            </a:r>
            <a:r>
              <a:rPr lang="en-GB" sz="2200" b="1" dirty="0"/>
              <a:t>culture, elite behaviour. </a:t>
            </a:r>
            <a:endParaRPr lang="cs-CZ" sz="2200" b="1" dirty="0"/>
          </a:p>
          <a:p>
            <a:pPr lvl="0"/>
            <a:r>
              <a:rPr lang="en-GB" sz="2200" b="1" dirty="0" smtClean="0"/>
              <a:t>Middle </a:t>
            </a:r>
            <a:r>
              <a:rPr lang="en-GB" sz="2200" b="1" dirty="0"/>
              <a:t>class discontent, economic variables (unemployment, economic crisis, foreign domination welfare payment cuts)</a:t>
            </a:r>
            <a:endParaRPr lang="cs-CZ" sz="2200" b="1" dirty="0"/>
          </a:p>
          <a:p>
            <a:r>
              <a:rPr lang="en-GB" sz="2200" b="1" dirty="0" smtClean="0"/>
              <a:t>Avoid </a:t>
            </a:r>
            <a:r>
              <a:rPr lang="en-GB" sz="2200" b="1" dirty="0"/>
              <a:t>referenda and polarization of the society</a:t>
            </a:r>
            <a:endParaRPr lang="cs-CZ" sz="2200" b="1" dirty="0"/>
          </a:p>
          <a:p>
            <a:pPr lvl="0"/>
            <a:r>
              <a:rPr lang="en-GB" sz="2200" b="1" dirty="0" smtClean="0"/>
              <a:t>International </a:t>
            </a:r>
            <a:r>
              <a:rPr lang="en-GB" sz="2200" b="1" dirty="0"/>
              <a:t>context </a:t>
            </a:r>
            <a:endParaRPr lang="cs-CZ" sz="2200" b="1" dirty="0"/>
          </a:p>
          <a:p>
            <a:pPr lvl="0"/>
            <a:r>
              <a:rPr lang="en-GB" sz="2200" b="1" dirty="0" smtClean="0"/>
              <a:t>Fake </a:t>
            </a:r>
            <a:r>
              <a:rPr lang="en-GB" sz="2200" b="1" dirty="0"/>
              <a:t>news, </a:t>
            </a:r>
            <a:r>
              <a:rPr lang="en-GB" sz="2200" b="1" dirty="0" err="1"/>
              <a:t>Kremlinization</a:t>
            </a:r>
            <a:r>
              <a:rPr lang="en-GB" sz="2200" b="1" dirty="0"/>
              <a:t> of the media.</a:t>
            </a:r>
            <a:endParaRPr lang="cs-CZ" sz="2200" b="1" dirty="0"/>
          </a:p>
          <a:p>
            <a:pPr lvl="0"/>
            <a:r>
              <a:rPr lang="en-GB" sz="2200" b="1" dirty="0" smtClean="0"/>
              <a:t>Charismatic </a:t>
            </a:r>
            <a:r>
              <a:rPr lang="en-GB" sz="2200" b="1" dirty="0"/>
              <a:t>leader</a:t>
            </a:r>
            <a:endParaRPr lang="cs-CZ" sz="2200" b="1" dirty="0"/>
          </a:p>
          <a:p>
            <a:pPr lvl="0"/>
            <a:r>
              <a:rPr lang="en-GB" sz="2200" b="1" dirty="0" smtClean="0"/>
              <a:t>Work </a:t>
            </a:r>
            <a:r>
              <a:rPr lang="en-GB" sz="2200" b="1" dirty="0"/>
              <a:t>with youth, social media, FB and new media</a:t>
            </a:r>
            <a:endParaRPr lang="cs-CZ" sz="2200" b="1" dirty="0"/>
          </a:p>
          <a:p>
            <a:pPr lvl="0"/>
            <a:r>
              <a:rPr lang="en-GB" sz="2200" b="1" dirty="0" smtClean="0"/>
              <a:t>Education </a:t>
            </a:r>
            <a:r>
              <a:rPr lang="en-GB" sz="2200" b="1" dirty="0"/>
              <a:t>projects for secondary schools – history lessons, democracy classes, EU classes, human rights classes</a:t>
            </a:r>
            <a:endParaRPr lang="cs-CZ" sz="2200" b="1" dirty="0"/>
          </a:p>
          <a:p>
            <a:pPr lvl="0"/>
            <a:r>
              <a:rPr lang="en-GB" sz="2200" b="1" dirty="0" smtClean="0"/>
              <a:t>Cultural </a:t>
            </a:r>
            <a:r>
              <a:rPr lang="en-GB" sz="2200" b="1" dirty="0"/>
              <a:t>projects, face to face </a:t>
            </a:r>
            <a:endParaRPr lang="cs-CZ" sz="2200" b="1" dirty="0"/>
          </a:p>
          <a:p>
            <a:pPr lvl="0"/>
            <a:r>
              <a:rPr lang="en-GB" sz="2200" b="1" dirty="0" smtClean="0"/>
              <a:t>Language </a:t>
            </a:r>
            <a:r>
              <a:rPr lang="en-GB" sz="2200" b="1" dirty="0"/>
              <a:t>knowledge promotion</a:t>
            </a:r>
            <a:endParaRPr lang="cs-CZ" sz="2200" b="1" dirty="0"/>
          </a:p>
          <a:p>
            <a:pPr lvl="0"/>
            <a:r>
              <a:rPr lang="en-GB" sz="2200" b="1" dirty="0" smtClean="0"/>
              <a:t>Professional </a:t>
            </a:r>
            <a:r>
              <a:rPr lang="en-GB" sz="2200" b="1" dirty="0"/>
              <a:t>political </a:t>
            </a:r>
            <a:r>
              <a:rPr lang="en-GB" sz="2200" b="1" dirty="0" smtClean="0"/>
              <a:t>campaign</a:t>
            </a:r>
            <a:r>
              <a:rPr lang="en-GB" sz="2200" b="1" dirty="0"/>
              <a:t> </a:t>
            </a:r>
            <a:endParaRPr lang="cs-CZ" sz="2200" b="1" dirty="0" smtClean="0"/>
          </a:p>
          <a:p>
            <a:pPr lvl="0"/>
            <a:r>
              <a:rPr lang="cs-CZ" sz="2200" b="1" dirty="0" err="1" smtClean="0"/>
              <a:t>Give</a:t>
            </a:r>
            <a:r>
              <a:rPr lang="cs-CZ" sz="2200" b="1" dirty="0" smtClean="0"/>
              <a:t> up </a:t>
            </a:r>
            <a:r>
              <a:rPr lang="cs-CZ" sz="2200" b="1" dirty="0" err="1" smtClean="0"/>
              <a:t>political</a:t>
            </a:r>
            <a:r>
              <a:rPr lang="cs-CZ" sz="2200" b="1" dirty="0" smtClean="0"/>
              <a:t> </a:t>
            </a:r>
            <a:r>
              <a:rPr lang="cs-CZ" sz="2200" b="1" dirty="0" err="1" smtClean="0"/>
              <a:t>correctness</a:t>
            </a:r>
            <a:endParaRPr lang="cs-CZ" sz="2200" b="1" dirty="0"/>
          </a:p>
          <a:p>
            <a:endParaRPr lang="cs-CZ" dirty="0"/>
          </a:p>
        </p:txBody>
      </p:sp>
    </p:spTree>
    <p:extLst>
      <p:ext uri="{BB962C8B-B14F-4D97-AF65-F5344CB8AC3E}">
        <p14:creationId xmlns:p14="http://schemas.microsoft.com/office/powerpoint/2010/main" val="332480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766618"/>
            <a:ext cx="8596668" cy="969818"/>
          </a:xfrm>
        </p:spPr>
        <p:txBody>
          <a:bodyPr>
            <a:normAutofit fontScale="90000"/>
          </a:bodyPr>
          <a:lstStyle/>
          <a:p>
            <a:r>
              <a:rPr lang="cs-CZ" sz="4000" b="1" dirty="0" err="1" smtClean="0"/>
              <a:t>Diffusion</a:t>
            </a:r>
            <a:r>
              <a:rPr lang="cs-CZ" sz="4000" b="1" dirty="0" smtClean="0"/>
              <a:t> </a:t>
            </a:r>
            <a:r>
              <a:rPr lang="cs-CZ" sz="4000" b="1" dirty="0" err="1" smtClean="0"/>
              <a:t>of</a:t>
            </a:r>
            <a:r>
              <a:rPr lang="cs-CZ" sz="4000" b="1" dirty="0" smtClean="0"/>
              <a:t> PRR </a:t>
            </a:r>
            <a:r>
              <a:rPr lang="cs-CZ" sz="4000" b="1" dirty="0" err="1" smtClean="0"/>
              <a:t>topics</a:t>
            </a:r>
            <a:r>
              <a:rPr lang="cs-CZ" sz="4000" b="1" dirty="0" smtClean="0"/>
              <a:t> </a:t>
            </a:r>
            <a:r>
              <a:rPr lang="cs-CZ" sz="4000" b="1" dirty="0" err="1" smtClean="0"/>
              <a:t>into</a:t>
            </a:r>
            <a:r>
              <a:rPr lang="cs-CZ" sz="4000" b="1" dirty="0" smtClean="0"/>
              <a:t> public </a:t>
            </a:r>
            <a:r>
              <a:rPr lang="cs-CZ" sz="4000" b="1" dirty="0" err="1" smtClean="0"/>
              <a:t>sphere</a:t>
            </a:r>
            <a:endParaRPr lang="en-US" sz="4000" b="1" dirty="0"/>
          </a:p>
        </p:txBody>
      </p:sp>
      <p:sp>
        <p:nvSpPr>
          <p:cNvPr id="3" name="Zástupný symbol pro obsah 2"/>
          <p:cNvSpPr>
            <a:spLocks noGrp="1"/>
          </p:cNvSpPr>
          <p:nvPr>
            <p:ph idx="1"/>
          </p:nvPr>
        </p:nvSpPr>
        <p:spPr>
          <a:xfrm>
            <a:off x="0" y="1981200"/>
            <a:ext cx="8596668" cy="3973686"/>
          </a:xfrm>
        </p:spPr>
        <p:txBody>
          <a:bodyPr/>
          <a:lstStyle/>
          <a:p>
            <a:r>
              <a:rPr lang="cs-CZ" sz="2400" b="1" dirty="0" smtClean="0">
                <a:solidFill>
                  <a:schemeClr val="tx1"/>
                </a:solidFill>
              </a:rPr>
              <a:t>Beneš </a:t>
            </a:r>
            <a:r>
              <a:rPr lang="cs-CZ" sz="2400" b="1" dirty="0" err="1" smtClean="0">
                <a:solidFill>
                  <a:schemeClr val="tx1"/>
                </a:solidFill>
              </a:rPr>
              <a:t>Decrees</a:t>
            </a:r>
            <a:r>
              <a:rPr lang="cs-CZ" sz="2400" b="1" dirty="0" smtClean="0">
                <a:solidFill>
                  <a:schemeClr val="tx1"/>
                </a:solidFill>
              </a:rPr>
              <a:t> and Czech-</a:t>
            </a:r>
            <a:r>
              <a:rPr lang="cs-CZ" sz="2400" b="1" dirty="0" err="1" smtClean="0">
                <a:solidFill>
                  <a:schemeClr val="tx1"/>
                </a:solidFill>
              </a:rPr>
              <a:t>German</a:t>
            </a:r>
            <a:r>
              <a:rPr lang="cs-CZ" sz="2400" b="1" dirty="0" smtClean="0">
                <a:solidFill>
                  <a:schemeClr val="tx1"/>
                </a:solidFill>
              </a:rPr>
              <a:t> </a:t>
            </a:r>
            <a:r>
              <a:rPr lang="cs-CZ" sz="2400" b="1" dirty="0" err="1" smtClean="0">
                <a:solidFill>
                  <a:schemeClr val="tx1"/>
                </a:solidFill>
              </a:rPr>
              <a:t>Declaration</a:t>
            </a:r>
            <a:endParaRPr lang="cs-CZ" sz="2400" b="1" dirty="0">
              <a:solidFill>
                <a:schemeClr val="tx1"/>
              </a:solidFill>
            </a:endParaRPr>
          </a:p>
          <a:p>
            <a:r>
              <a:rPr lang="cs-CZ" sz="2400" b="1" dirty="0" err="1" smtClean="0">
                <a:solidFill>
                  <a:schemeClr val="tx1"/>
                </a:solidFill>
              </a:rPr>
              <a:t>Migration</a:t>
            </a:r>
            <a:r>
              <a:rPr lang="cs-CZ" sz="2400" b="1" dirty="0" smtClean="0">
                <a:solidFill>
                  <a:schemeClr val="tx1"/>
                </a:solidFill>
              </a:rPr>
              <a:t> </a:t>
            </a:r>
            <a:r>
              <a:rPr lang="cs-CZ" sz="2400" b="1" dirty="0" err="1" smtClean="0">
                <a:solidFill>
                  <a:schemeClr val="tx1"/>
                </a:solidFill>
              </a:rPr>
              <a:t>quoatas</a:t>
            </a:r>
            <a:r>
              <a:rPr lang="cs-CZ" sz="2400" b="1" dirty="0" smtClean="0">
                <a:solidFill>
                  <a:schemeClr val="tx1"/>
                </a:solidFill>
              </a:rPr>
              <a:t>, EU</a:t>
            </a:r>
            <a:endParaRPr lang="cs-CZ" sz="2400" b="1" dirty="0">
              <a:solidFill>
                <a:schemeClr val="tx1"/>
              </a:solidFill>
            </a:endParaRPr>
          </a:p>
          <a:p>
            <a:r>
              <a:rPr lang="en-GB" sz="2400" b="1" dirty="0" smtClean="0">
                <a:solidFill>
                  <a:schemeClr val="tx1"/>
                </a:solidFill>
              </a:rPr>
              <a:t>This </a:t>
            </a:r>
            <a:r>
              <a:rPr lang="en-GB" sz="2400" b="1" dirty="0">
                <a:solidFill>
                  <a:schemeClr val="tx1"/>
                </a:solidFill>
              </a:rPr>
              <a:t>legitimation of nationalism at the highest levels of government has been reflected at lower levels of the political hierarchy as </a:t>
            </a:r>
            <a:r>
              <a:rPr lang="en-GB" sz="2400" b="1" dirty="0" smtClean="0">
                <a:solidFill>
                  <a:schemeClr val="tx1"/>
                </a:solidFill>
              </a:rPr>
              <a:t>well</a:t>
            </a:r>
            <a:r>
              <a:rPr lang="cs-CZ" sz="2400" b="1" dirty="0" smtClean="0">
                <a:solidFill>
                  <a:schemeClr val="tx1"/>
                </a:solidFill>
              </a:rPr>
              <a:t>: Roma </a:t>
            </a:r>
            <a:r>
              <a:rPr lang="cs-CZ" sz="2400" b="1" dirty="0" err="1" smtClean="0">
                <a:solidFill>
                  <a:schemeClr val="tx1"/>
                </a:solidFill>
              </a:rPr>
              <a:t>issue</a:t>
            </a:r>
            <a:endParaRPr lang="cs-CZ" sz="2400" b="1" dirty="0">
              <a:solidFill>
                <a:schemeClr val="tx1"/>
              </a:solidFill>
            </a:endParaRPr>
          </a:p>
          <a:p>
            <a:endParaRPr lang="cs-CZ" dirty="0" smtClean="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109" y="2819069"/>
            <a:ext cx="2719541" cy="19080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84" y="3968043"/>
            <a:ext cx="3384000" cy="2552711"/>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109" y="0"/>
            <a:ext cx="2736000" cy="2736000"/>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2890" y="4810139"/>
            <a:ext cx="3024000" cy="2017007"/>
          </a:xfrm>
          <a:prstGeom prst="rect">
            <a:avLst/>
          </a:prstGeom>
        </p:spPr>
      </p:pic>
      <p:pic>
        <p:nvPicPr>
          <p:cNvPr id="8" name="Obráze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7968" y="3968043"/>
            <a:ext cx="4409464" cy="2484000"/>
          </a:xfrm>
          <a:prstGeom prst="rect">
            <a:avLst/>
          </a:prstGeom>
        </p:spPr>
      </p:pic>
      <p:pic>
        <p:nvPicPr>
          <p:cNvPr id="9" name="Obráze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5379" y="660400"/>
            <a:ext cx="914400" cy="1261872"/>
          </a:xfrm>
          <a:prstGeom prst="rect">
            <a:avLst/>
          </a:prstGeom>
        </p:spPr>
      </p:pic>
    </p:spTree>
    <p:extLst>
      <p:ext uri="{BB962C8B-B14F-4D97-AF65-F5344CB8AC3E}">
        <p14:creationId xmlns:p14="http://schemas.microsoft.com/office/powerpoint/2010/main" val="3785418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8596668" cy="795867"/>
          </a:xfrm>
        </p:spPr>
        <p:txBody>
          <a:bodyPr/>
          <a:lstStyle/>
          <a:p>
            <a:r>
              <a:rPr lang="cs-CZ" b="1" dirty="0" smtClean="0"/>
              <a:t>2017 </a:t>
            </a:r>
            <a:r>
              <a:rPr lang="cs-CZ" b="1" dirty="0" err="1" smtClean="0"/>
              <a:t>elections</a:t>
            </a:r>
            <a:r>
              <a:rPr lang="cs-CZ" b="1" dirty="0" smtClean="0"/>
              <a:t> </a:t>
            </a:r>
            <a:r>
              <a:rPr lang="cs-CZ" b="1" dirty="0" err="1" smtClean="0"/>
              <a:t>campaign</a:t>
            </a:r>
            <a:endParaRPr lang="en-US" b="1" dirty="0"/>
          </a:p>
        </p:txBody>
      </p:sp>
      <p:sp>
        <p:nvSpPr>
          <p:cNvPr id="3" name="Zástupný symbol pro obsah 2"/>
          <p:cNvSpPr>
            <a:spLocks noGrp="1"/>
          </p:cNvSpPr>
          <p:nvPr>
            <p:ph idx="1"/>
          </p:nvPr>
        </p:nvSpPr>
        <p:spPr>
          <a:xfrm>
            <a:off x="0" y="2013527"/>
            <a:ext cx="10150764" cy="4844473"/>
          </a:xfrm>
        </p:spPr>
        <p:txBody>
          <a:bodyPr>
            <a:noAutofit/>
          </a:bodyPr>
          <a:lstStyle/>
          <a:p>
            <a:r>
              <a:rPr lang="cs-CZ" sz="2800" b="1" dirty="0" smtClean="0"/>
              <a:t>Country </a:t>
            </a:r>
            <a:r>
              <a:rPr lang="cs-CZ" sz="2800" b="1" dirty="0" err="1" smtClean="0"/>
              <a:t>with</a:t>
            </a:r>
            <a:r>
              <a:rPr lang="cs-CZ" sz="2800" b="1" dirty="0" smtClean="0"/>
              <a:t> no </a:t>
            </a:r>
            <a:r>
              <a:rPr lang="cs-CZ" sz="2800" b="1" dirty="0" err="1" smtClean="0"/>
              <a:t>refugees</a:t>
            </a:r>
            <a:r>
              <a:rPr lang="cs-CZ" sz="2800" b="1" dirty="0" smtClean="0"/>
              <a:t> but </a:t>
            </a:r>
            <a:r>
              <a:rPr lang="cs-CZ" sz="2800" b="1" dirty="0" err="1" smtClean="0"/>
              <a:t>refugees</a:t>
            </a:r>
            <a:r>
              <a:rPr lang="cs-CZ" sz="2800" b="1" dirty="0" smtClean="0"/>
              <a:t> </a:t>
            </a:r>
            <a:r>
              <a:rPr lang="cs-CZ" sz="2800" b="1" dirty="0" err="1" smtClean="0"/>
              <a:t>main</a:t>
            </a:r>
            <a:r>
              <a:rPr lang="cs-CZ" sz="2800" b="1" dirty="0" smtClean="0"/>
              <a:t> </a:t>
            </a:r>
            <a:r>
              <a:rPr lang="cs-CZ" sz="2800" b="1" dirty="0" err="1" smtClean="0"/>
              <a:t>topic</a:t>
            </a:r>
            <a:endParaRPr lang="cs-CZ" sz="2800" b="1" dirty="0" smtClean="0"/>
          </a:p>
          <a:p>
            <a:r>
              <a:rPr lang="cs-CZ" sz="2800" b="1" dirty="0" smtClean="0"/>
              <a:t>Country </a:t>
            </a:r>
            <a:r>
              <a:rPr lang="cs-CZ" sz="2800" b="1" dirty="0" err="1" smtClean="0"/>
              <a:t>with</a:t>
            </a:r>
            <a:r>
              <a:rPr lang="cs-CZ" sz="2800" b="1" dirty="0" smtClean="0"/>
              <a:t> no </a:t>
            </a:r>
            <a:r>
              <a:rPr lang="cs-CZ" sz="2800" b="1" dirty="0" err="1" smtClean="0"/>
              <a:t>violence</a:t>
            </a:r>
            <a:r>
              <a:rPr lang="cs-CZ" sz="2800" b="1" dirty="0" smtClean="0"/>
              <a:t> but EU </a:t>
            </a:r>
            <a:r>
              <a:rPr lang="cs-CZ" sz="2800" b="1" dirty="0" err="1" smtClean="0"/>
              <a:t>regulation</a:t>
            </a:r>
            <a:r>
              <a:rPr lang="cs-CZ" sz="2800" b="1" dirty="0" smtClean="0"/>
              <a:t> </a:t>
            </a:r>
            <a:r>
              <a:rPr lang="cs-CZ" sz="2800" b="1" dirty="0" err="1" smtClean="0"/>
              <a:t>about</a:t>
            </a:r>
            <a:r>
              <a:rPr lang="cs-CZ" sz="2800" b="1" dirty="0" smtClean="0"/>
              <a:t> </a:t>
            </a:r>
            <a:r>
              <a:rPr lang="cs-CZ" sz="2800" b="1" dirty="0" err="1" smtClean="0"/>
              <a:t>wearing</a:t>
            </a:r>
            <a:r>
              <a:rPr lang="cs-CZ" sz="2800" b="1" dirty="0" smtClean="0"/>
              <a:t> a </a:t>
            </a:r>
            <a:r>
              <a:rPr lang="cs-CZ" sz="2800" b="1" dirty="0" err="1" smtClean="0"/>
              <a:t>gun</a:t>
            </a:r>
            <a:r>
              <a:rPr lang="cs-CZ" sz="2800" b="1" dirty="0" smtClean="0"/>
              <a:t> </a:t>
            </a:r>
            <a:r>
              <a:rPr lang="cs-CZ" sz="2800" b="1" dirty="0" err="1" smtClean="0"/>
              <a:t>main</a:t>
            </a:r>
            <a:r>
              <a:rPr lang="cs-CZ" sz="2800" b="1" dirty="0" smtClean="0"/>
              <a:t> </a:t>
            </a:r>
            <a:r>
              <a:rPr lang="cs-CZ" sz="2800" b="1" dirty="0" err="1" smtClean="0"/>
              <a:t>topic</a:t>
            </a:r>
            <a:endParaRPr lang="cs-CZ" sz="2800" b="1" dirty="0" smtClean="0"/>
          </a:p>
          <a:p>
            <a:r>
              <a:rPr lang="cs-CZ" sz="2800" b="1" dirty="0" smtClean="0"/>
              <a:t>Country </a:t>
            </a:r>
            <a:r>
              <a:rPr lang="cs-CZ" sz="2800" b="1" dirty="0" err="1" smtClean="0"/>
              <a:t>which</a:t>
            </a:r>
            <a:r>
              <a:rPr lang="cs-CZ" sz="2800" b="1" dirty="0" smtClean="0"/>
              <a:t> </a:t>
            </a:r>
            <a:r>
              <a:rPr lang="cs-CZ" sz="2800" b="1" dirty="0" err="1" smtClean="0"/>
              <a:t>profitted</a:t>
            </a:r>
            <a:r>
              <a:rPr lang="cs-CZ" sz="2800" b="1" dirty="0" smtClean="0"/>
              <a:t> </a:t>
            </a:r>
            <a:r>
              <a:rPr lang="cs-CZ" sz="2800" b="1" dirty="0" err="1" smtClean="0"/>
              <a:t>mostly</a:t>
            </a:r>
            <a:r>
              <a:rPr lang="cs-CZ" sz="2800" b="1" dirty="0" smtClean="0"/>
              <a:t> </a:t>
            </a:r>
            <a:r>
              <a:rPr lang="cs-CZ" sz="2800" b="1" dirty="0" err="1" smtClean="0"/>
              <a:t>from</a:t>
            </a:r>
            <a:r>
              <a:rPr lang="cs-CZ" sz="2800" b="1" dirty="0" smtClean="0"/>
              <a:t> </a:t>
            </a:r>
            <a:r>
              <a:rPr lang="cs-CZ" sz="2800" b="1" dirty="0" err="1" smtClean="0"/>
              <a:t>the</a:t>
            </a:r>
            <a:r>
              <a:rPr lang="cs-CZ" sz="2800" b="1" dirty="0" smtClean="0"/>
              <a:t> EU, </a:t>
            </a:r>
            <a:r>
              <a:rPr lang="cs-CZ" sz="2800" b="1" dirty="0" err="1" smtClean="0"/>
              <a:t>Czexit</a:t>
            </a:r>
            <a:r>
              <a:rPr lang="cs-CZ" sz="2800" b="1" dirty="0" smtClean="0"/>
              <a:t> a </a:t>
            </a:r>
            <a:r>
              <a:rPr lang="cs-CZ" sz="2800" b="1" dirty="0" err="1" smtClean="0"/>
              <a:t>topic</a:t>
            </a:r>
            <a:endParaRPr lang="cs-CZ" sz="2800" b="1" dirty="0" smtClean="0"/>
          </a:p>
          <a:p>
            <a:r>
              <a:rPr lang="cs-CZ" sz="2800" b="1" dirty="0" smtClean="0"/>
              <a:t>Country </a:t>
            </a:r>
            <a:r>
              <a:rPr lang="cs-CZ" sz="2800" b="1" dirty="0" err="1" smtClean="0"/>
              <a:t>with</a:t>
            </a:r>
            <a:r>
              <a:rPr lang="cs-CZ" sz="2800" b="1" dirty="0" smtClean="0"/>
              <a:t> Václav Havel </a:t>
            </a:r>
            <a:r>
              <a:rPr lang="cs-CZ" sz="2800" b="1" dirty="0" err="1" smtClean="0"/>
              <a:t>heritage</a:t>
            </a:r>
            <a:r>
              <a:rPr lang="cs-CZ" sz="2800" b="1" dirty="0" smtClean="0"/>
              <a:t> </a:t>
            </a:r>
            <a:r>
              <a:rPr lang="cs-CZ" sz="2800" b="1" dirty="0" err="1" smtClean="0"/>
              <a:t>truth</a:t>
            </a:r>
            <a:r>
              <a:rPr lang="cs-CZ" sz="2800" b="1" dirty="0" smtClean="0"/>
              <a:t> and love </a:t>
            </a:r>
            <a:r>
              <a:rPr lang="cs-CZ" sz="2800" b="1" dirty="0" err="1" smtClean="0"/>
              <a:t>voted</a:t>
            </a:r>
            <a:r>
              <a:rPr lang="cs-CZ" sz="2800" b="1" dirty="0" smtClean="0"/>
              <a:t> </a:t>
            </a:r>
            <a:r>
              <a:rPr lang="cs-CZ" sz="2800" b="1" dirty="0" err="1" smtClean="0"/>
              <a:t>for</a:t>
            </a:r>
            <a:r>
              <a:rPr lang="cs-CZ" sz="2800" b="1" dirty="0" smtClean="0"/>
              <a:t> STB agend </a:t>
            </a:r>
            <a:r>
              <a:rPr lang="cs-CZ" sz="2800" b="1" dirty="0" err="1" smtClean="0"/>
              <a:t>being</a:t>
            </a:r>
            <a:r>
              <a:rPr lang="cs-CZ" sz="2800" b="1" dirty="0" smtClean="0"/>
              <a:t> </a:t>
            </a:r>
            <a:r>
              <a:rPr lang="cs-CZ" sz="2800" b="1" dirty="0" err="1" smtClean="0"/>
              <a:t>sued</a:t>
            </a:r>
            <a:r>
              <a:rPr lang="cs-CZ" sz="2800" b="1" dirty="0" smtClean="0"/>
              <a:t> by </a:t>
            </a:r>
            <a:r>
              <a:rPr lang="cs-CZ" sz="2800" b="1" dirty="0" err="1" smtClean="0"/>
              <a:t>the</a:t>
            </a:r>
            <a:r>
              <a:rPr lang="cs-CZ" sz="2800" b="1" dirty="0" smtClean="0"/>
              <a:t> </a:t>
            </a:r>
            <a:r>
              <a:rPr lang="cs-CZ" sz="2800" b="1" dirty="0" err="1" smtClean="0"/>
              <a:t>courts</a:t>
            </a:r>
            <a:r>
              <a:rPr lang="cs-CZ" sz="2800" b="1" dirty="0" smtClean="0"/>
              <a:t> </a:t>
            </a:r>
            <a:r>
              <a:rPr lang="cs-CZ" sz="2800" b="1" dirty="0" err="1" smtClean="0"/>
              <a:t>for</a:t>
            </a:r>
            <a:r>
              <a:rPr lang="cs-CZ" sz="2800" b="1" dirty="0" smtClean="0"/>
              <a:t> </a:t>
            </a:r>
            <a:r>
              <a:rPr lang="cs-CZ" sz="2800" b="1" dirty="0" err="1" smtClean="0"/>
              <a:t>misappropriation</a:t>
            </a:r>
            <a:r>
              <a:rPr lang="cs-CZ" sz="2800" b="1" dirty="0" smtClean="0"/>
              <a:t> </a:t>
            </a:r>
            <a:r>
              <a:rPr lang="cs-CZ" sz="2800" b="1" dirty="0" err="1" smtClean="0"/>
              <a:t>of</a:t>
            </a:r>
            <a:r>
              <a:rPr lang="cs-CZ" sz="2800" b="1" dirty="0" smtClean="0"/>
              <a:t> </a:t>
            </a:r>
            <a:r>
              <a:rPr lang="cs-CZ" sz="2800" b="1" dirty="0" err="1" smtClean="0"/>
              <a:t>the</a:t>
            </a:r>
            <a:r>
              <a:rPr lang="cs-CZ" sz="2800" b="1" dirty="0" smtClean="0"/>
              <a:t> EU </a:t>
            </a:r>
            <a:r>
              <a:rPr lang="cs-CZ" sz="2800" b="1" dirty="0" err="1" smtClean="0"/>
              <a:t>funds</a:t>
            </a:r>
            <a:endParaRPr lang="cs-CZ" sz="2800" b="1" dirty="0" smtClean="0"/>
          </a:p>
          <a:p>
            <a:r>
              <a:rPr lang="cs-CZ" sz="2800" b="1" dirty="0" smtClean="0"/>
              <a:t>Victory </a:t>
            </a:r>
            <a:r>
              <a:rPr lang="cs-CZ" sz="2800" b="1" dirty="0" err="1" smtClean="0"/>
              <a:t>of</a:t>
            </a:r>
            <a:r>
              <a:rPr lang="cs-CZ" sz="2800" b="1" dirty="0" smtClean="0"/>
              <a:t> protest </a:t>
            </a:r>
            <a:r>
              <a:rPr lang="cs-CZ" sz="2800" b="1" dirty="0" err="1" smtClean="0"/>
              <a:t>parties</a:t>
            </a:r>
            <a:endParaRPr lang="cs-CZ" sz="2800" b="1" dirty="0" smtClean="0"/>
          </a:p>
          <a:p>
            <a:r>
              <a:rPr lang="cs-CZ" sz="2800" b="1" dirty="0" smtClean="0"/>
              <a:t>Victory </a:t>
            </a:r>
            <a:r>
              <a:rPr lang="cs-CZ" sz="2800" b="1" dirty="0" err="1" smtClean="0"/>
              <a:t>of</a:t>
            </a:r>
            <a:r>
              <a:rPr lang="cs-CZ" sz="2800" b="1" dirty="0" smtClean="0"/>
              <a:t> </a:t>
            </a:r>
            <a:r>
              <a:rPr lang="sr-Cyrl-RS" sz="2800" b="1" dirty="0"/>
              <a:t> </a:t>
            </a:r>
            <a:r>
              <a:rPr lang="cs-CZ" sz="2800" b="1" dirty="0" err="1" smtClean="0"/>
              <a:t>professional</a:t>
            </a:r>
            <a:r>
              <a:rPr lang="cs-CZ" sz="2800" b="1" dirty="0" smtClean="0"/>
              <a:t> Political </a:t>
            </a:r>
            <a:r>
              <a:rPr lang="cs-CZ" sz="2800" b="1" dirty="0" err="1" smtClean="0"/>
              <a:t>campaign</a:t>
            </a:r>
            <a:r>
              <a:rPr lang="cs-CZ" sz="2800" b="1" dirty="0" smtClean="0"/>
              <a:t> – </a:t>
            </a:r>
            <a:r>
              <a:rPr lang="cs-CZ" sz="2800" b="1" dirty="0" err="1" smtClean="0"/>
              <a:t>language</a:t>
            </a:r>
            <a:r>
              <a:rPr lang="cs-CZ" sz="2800" b="1" dirty="0" smtClean="0"/>
              <a:t>, FB, </a:t>
            </a:r>
            <a:r>
              <a:rPr lang="cs-CZ" sz="2800" b="1" dirty="0" err="1" smtClean="0"/>
              <a:t>newspapers</a:t>
            </a:r>
            <a:r>
              <a:rPr lang="cs-CZ" sz="2800" b="1" dirty="0" smtClean="0"/>
              <a:t>, </a:t>
            </a:r>
            <a:r>
              <a:rPr lang="cs-CZ" sz="2800" b="1" dirty="0" err="1" smtClean="0"/>
              <a:t>radio</a:t>
            </a:r>
            <a:r>
              <a:rPr lang="cs-CZ" sz="2800" b="1" dirty="0" smtClean="0"/>
              <a:t>, TV</a:t>
            </a:r>
          </a:p>
        </p:txBody>
      </p:sp>
    </p:spTree>
    <p:extLst>
      <p:ext uri="{BB962C8B-B14F-4D97-AF65-F5344CB8AC3E}">
        <p14:creationId xmlns:p14="http://schemas.microsoft.com/office/powerpoint/2010/main" val="276082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Czech Political </a:t>
            </a:r>
            <a:r>
              <a:rPr lang="cs-CZ" b="1" dirty="0" err="1" smtClean="0"/>
              <a:t>spectrum</a:t>
            </a:r>
            <a:endParaRPr lang="en-US"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327466" cy="6858000"/>
          </a:xfrm>
        </p:spPr>
      </p:pic>
    </p:spTree>
    <p:extLst>
      <p:ext uri="{BB962C8B-B14F-4D97-AF65-F5344CB8AC3E}">
        <p14:creationId xmlns:p14="http://schemas.microsoft.com/office/powerpoint/2010/main" val="84723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7920756" cy="953037"/>
          </a:xfrm>
        </p:spPr>
        <p:txBody>
          <a:bodyPr>
            <a:normAutofit fontScale="90000"/>
          </a:bodyPr>
          <a:lstStyle/>
          <a:p>
            <a:pPr algn="ctr"/>
            <a:r>
              <a:rPr lang="cs-CZ" sz="4800" b="1" dirty="0" smtClean="0"/>
              <a:t>Far </a:t>
            </a:r>
            <a:r>
              <a:rPr lang="cs-CZ" sz="4800" b="1" dirty="0" err="1" smtClean="0"/>
              <a:t>right</a:t>
            </a:r>
            <a:r>
              <a:rPr lang="cs-CZ" sz="4800" b="1" dirty="0" smtClean="0"/>
              <a:t> </a:t>
            </a:r>
            <a:r>
              <a:rPr lang="en-GB" sz="4800" b="1" dirty="0" smtClean="0"/>
              <a:t>and </a:t>
            </a:r>
            <a:r>
              <a:rPr lang="en-GB" sz="4800" b="1" dirty="0"/>
              <a:t>its repertoire</a:t>
            </a:r>
            <a:r>
              <a:rPr lang="en-US" b="1" i="1" dirty="0"/>
              <a:t/>
            </a:r>
            <a:br>
              <a:rPr lang="en-US" b="1" i="1" dirty="0"/>
            </a:br>
            <a:endParaRPr lang="en-US" dirty="0"/>
          </a:p>
        </p:txBody>
      </p:sp>
      <p:sp>
        <p:nvSpPr>
          <p:cNvPr id="3" name="Zástupný symbol pro obsah 2"/>
          <p:cNvSpPr>
            <a:spLocks noGrp="1"/>
          </p:cNvSpPr>
          <p:nvPr>
            <p:ph idx="1"/>
          </p:nvPr>
        </p:nvSpPr>
        <p:spPr>
          <a:xfrm>
            <a:off x="0" y="837128"/>
            <a:ext cx="11050073" cy="6020872"/>
          </a:xfrm>
        </p:spPr>
        <p:txBody>
          <a:bodyPr>
            <a:noAutofit/>
          </a:bodyPr>
          <a:lstStyle/>
          <a:p>
            <a:r>
              <a:rPr lang="cs-CZ" sz="2800" b="1" dirty="0" smtClean="0">
                <a:solidFill>
                  <a:schemeClr val="tx1"/>
                </a:solidFill>
              </a:rPr>
              <a:t>Direct </a:t>
            </a:r>
            <a:r>
              <a:rPr lang="cs-CZ" sz="2800" b="1" dirty="0" err="1" smtClean="0">
                <a:solidFill>
                  <a:schemeClr val="tx1"/>
                </a:solidFill>
              </a:rPr>
              <a:t>democracy</a:t>
            </a:r>
            <a:r>
              <a:rPr lang="cs-CZ" sz="2800" b="1" dirty="0" smtClean="0">
                <a:solidFill>
                  <a:schemeClr val="tx1"/>
                </a:solidFill>
              </a:rPr>
              <a:t>, anti-establishment, referendum</a:t>
            </a:r>
          </a:p>
          <a:p>
            <a:r>
              <a:rPr lang="en-GB" sz="2800" b="1" dirty="0" smtClean="0">
                <a:solidFill>
                  <a:schemeClr val="tx1"/>
                </a:solidFill>
              </a:rPr>
              <a:t>target</a:t>
            </a:r>
            <a:r>
              <a:rPr lang="cs-CZ" sz="2800" b="1" dirty="0" smtClean="0">
                <a:solidFill>
                  <a:schemeClr val="tx1"/>
                </a:solidFill>
              </a:rPr>
              <a:t>s</a:t>
            </a:r>
            <a:r>
              <a:rPr lang="en-GB" sz="2800" b="1" dirty="0" smtClean="0">
                <a:solidFill>
                  <a:schemeClr val="tx1"/>
                </a:solidFill>
              </a:rPr>
              <a:t> </a:t>
            </a:r>
            <a:r>
              <a:rPr lang="en-GB" sz="2800" b="1" dirty="0">
                <a:solidFill>
                  <a:schemeClr val="tx1"/>
                </a:solidFill>
              </a:rPr>
              <a:t>Islam, the EU and advocates a nationalist state and sovereignty as the remedy for the crisis</a:t>
            </a:r>
            <a:r>
              <a:rPr lang="en-GB" sz="2800" b="1" dirty="0" smtClean="0">
                <a:solidFill>
                  <a:schemeClr val="tx1"/>
                </a:solidFill>
              </a:rPr>
              <a:t>.</a:t>
            </a:r>
            <a:endParaRPr lang="cs-CZ" sz="2800" b="1" dirty="0" smtClean="0">
              <a:solidFill>
                <a:schemeClr val="tx1"/>
              </a:solidFill>
            </a:endParaRPr>
          </a:p>
          <a:p>
            <a:r>
              <a:rPr lang="en-GB" sz="2800" b="1" dirty="0" smtClean="0">
                <a:solidFill>
                  <a:schemeClr val="tx1"/>
                </a:solidFill>
              </a:rPr>
              <a:t>never an </a:t>
            </a:r>
            <a:r>
              <a:rPr lang="en-GB" sz="2800" b="1" dirty="0">
                <a:solidFill>
                  <a:schemeClr val="tx1"/>
                </a:solidFill>
              </a:rPr>
              <a:t>anti-Semitic or anti-LGBT </a:t>
            </a:r>
            <a:r>
              <a:rPr lang="en-GB" sz="2800" b="1" dirty="0" err="1" smtClean="0">
                <a:solidFill>
                  <a:schemeClr val="tx1"/>
                </a:solidFill>
              </a:rPr>
              <a:t>agend</a:t>
            </a:r>
            <a:r>
              <a:rPr lang="cs-CZ" sz="2800" b="1" dirty="0" smtClean="0">
                <a:solidFill>
                  <a:schemeClr val="tx1"/>
                </a:solidFill>
              </a:rPr>
              <a:t>a</a:t>
            </a:r>
          </a:p>
          <a:p>
            <a:r>
              <a:rPr lang="cs-CZ" sz="2800" b="1" dirty="0" smtClean="0">
                <a:solidFill>
                  <a:schemeClr val="tx1"/>
                </a:solidFill>
              </a:rPr>
              <a:t>Anti-Roma, anti-</a:t>
            </a:r>
            <a:r>
              <a:rPr lang="cs-CZ" sz="2800" b="1" dirty="0" err="1" smtClean="0">
                <a:solidFill>
                  <a:schemeClr val="tx1"/>
                </a:solidFill>
              </a:rPr>
              <a:t>Vietnamese</a:t>
            </a:r>
            <a:endParaRPr lang="cs-CZ" sz="2800" b="1" dirty="0" smtClean="0">
              <a:solidFill>
                <a:schemeClr val="tx1"/>
              </a:solidFill>
            </a:endParaRPr>
          </a:p>
          <a:p>
            <a:r>
              <a:rPr lang="cs-CZ" sz="2800" b="1" dirty="0" smtClean="0">
                <a:solidFill>
                  <a:schemeClr val="tx1"/>
                </a:solidFill>
              </a:rPr>
              <a:t>Anti-EU, anti-NATO</a:t>
            </a:r>
          </a:p>
          <a:p>
            <a:r>
              <a:rPr lang="cs-CZ" sz="2800" b="1" dirty="0" err="1" smtClean="0">
                <a:solidFill>
                  <a:schemeClr val="tx1"/>
                </a:solidFill>
              </a:rPr>
              <a:t>Russia</a:t>
            </a:r>
            <a:r>
              <a:rPr lang="cs-CZ" sz="2800" b="1" dirty="0" smtClean="0">
                <a:solidFill>
                  <a:schemeClr val="tx1"/>
                </a:solidFill>
              </a:rPr>
              <a:t> big </a:t>
            </a:r>
            <a:r>
              <a:rPr lang="cs-CZ" sz="2800" b="1" dirty="0" err="1" smtClean="0">
                <a:solidFill>
                  <a:schemeClr val="tx1"/>
                </a:solidFill>
              </a:rPr>
              <a:t>friend</a:t>
            </a:r>
            <a:r>
              <a:rPr lang="cs-CZ" sz="2800" b="1" dirty="0" smtClean="0">
                <a:solidFill>
                  <a:schemeClr val="tx1"/>
                </a:solidFill>
              </a:rPr>
              <a:t>, anti-</a:t>
            </a:r>
            <a:r>
              <a:rPr lang="cs-CZ" sz="2800" b="1" dirty="0" err="1" smtClean="0">
                <a:solidFill>
                  <a:schemeClr val="tx1"/>
                </a:solidFill>
              </a:rPr>
              <a:t>German</a:t>
            </a:r>
            <a:endParaRPr lang="cs-CZ" sz="2800" b="1" dirty="0" smtClean="0">
              <a:solidFill>
                <a:schemeClr val="tx1"/>
              </a:solidFill>
            </a:endParaRPr>
          </a:p>
          <a:p>
            <a:endParaRPr lang="en-US" sz="2800" b="1"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225" y="4645670"/>
            <a:ext cx="3657600" cy="2060448"/>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 y="4592544"/>
            <a:ext cx="3240000" cy="2113574"/>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7199" y="1033"/>
            <a:ext cx="2844801" cy="1911941"/>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131" y="3847564"/>
            <a:ext cx="4500000" cy="3018750"/>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7462" y="2146844"/>
            <a:ext cx="3114675" cy="1466850"/>
          </a:xfrm>
          <a:prstGeom prst="rect">
            <a:avLst/>
          </a:prstGeom>
        </p:spPr>
      </p:pic>
    </p:spTree>
    <p:extLst>
      <p:ext uri="{BB962C8B-B14F-4D97-AF65-F5344CB8AC3E}">
        <p14:creationId xmlns:p14="http://schemas.microsoft.com/office/powerpoint/2010/main" val="218395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Anti-EU Far </a:t>
            </a:r>
            <a:r>
              <a:rPr lang="cs-CZ" b="1" dirty="0" err="1" smtClean="0"/>
              <a:t>Left</a:t>
            </a:r>
            <a:r>
              <a:rPr lang="cs-CZ" b="1" dirty="0" smtClean="0"/>
              <a:t> : KSČM</a:t>
            </a:r>
            <a:endParaRPr lang="en-US" b="1" dirty="0"/>
          </a:p>
        </p:txBody>
      </p:sp>
      <p:sp>
        <p:nvSpPr>
          <p:cNvPr id="3" name="Zástupný symbol pro obsah 2"/>
          <p:cNvSpPr>
            <a:spLocks noGrp="1"/>
          </p:cNvSpPr>
          <p:nvPr>
            <p:ph idx="1"/>
          </p:nvPr>
        </p:nvSpPr>
        <p:spPr/>
        <p:txBody>
          <a:bodyPr/>
          <a:lstStyle/>
          <a:p>
            <a:r>
              <a:rPr lang="cs-CZ" sz="2800" b="1" dirty="0" err="1" smtClean="0"/>
              <a:t>Politically</a:t>
            </a:r>
            <a:r>
              <a:rPr lang="cs-CZ" sz="2800" b="1" dirty="0" smtClean="0"/>
              <a:t> </a:t>
            </a:r>
            <a:r>
              <a:rPr lang="cs-CZ" sz="2800" b="1" dirty="0" err="1" smtClean="0"/>
              <a:t>isolated</a:t>
            </a:r>
            <a:r>
              <a:rPr lang="cs-CZ" sz="2800" b="1" dirty="0" smtClean="0"/>
              <a:t> </a:t>
            </a:r>
            <a:r>
              <a:rPr lang="cs-CZ" sz="2800" b="1" dirty="0" err="1" smtClean="0"/>
              <a:t>for</a:t>
            </a:r>
            <a:r>
              <a:rPr lang="cs-CZ" sz="2800" b="1" dirty="0" smtClean="0"/>
              <a:t> a long </a:t>
            </a:r>
            <a:r>
              <a:rPr lang="cs-CZ" sz="2800" b="1" dirty="0" err="1" smtClean="0"/>
              <a:t>time</a:t>
            </a:r>
            <a:r>
              <a:rPr lang="cs-CZ" sz="2800" b="1" dirty="0" smtClean="0"/>
              <a:t> as </a:t>
            </a:r>
            <a:r>
              <a:rPr lang="cs-CZ" sz="2800" b="1" dirty="0" err="1" smtClean="0"/>
              <a:t>being</a:t>
            </a:r>
            <a:r>
              <a:rPr lang="cs-CZ" sz="2800" b="1" dirty="0" smtClean="0"/>
              <a:t> </a:t>
            </a:r>
            <a:r>
              <a:rPr lang="cs-CZ" sz="2800" b="1" dirty="0" err="1" smtClean="0"/>
              <a:t>extremist</a:t>
            </a:r>
            <a:endParaRPr lang="cs-CZ" sz="2800" b="1" dirty="0" smtClean="0"/>
          </a:p>
          <a:p>
            <a:r>
              <a:rPr lang="cs-CZ" sz="2800" b="1" dirty="0" err="1" smtClean="0"/>
              <a:t>Did</a:t>
            </a:r>
            <a:r>
              <a:rPr lang="cs-CZ" sz="2800" b="1" dirty="0" smtClean="0"/>
              <a:t> not drop „</a:t>
            </a:r>
            <a:r>
              <a:rPr lang="cs-CZ" sz="2800" b="1" dirty="0" err="1" smtClean="0"/>
              <a:t>communist</a:t>
            </a:r>
            <a:r>
              <a:rPr lang="cs-CZ" sz="2800" b="1" dirty="0" smtClean="0"/>
              <a:t>“ </a:t>
            </a:r>
            <a:r>
              <a:rPr lang="cs-CZ" sz="2800" b="1" dirty="0" err="1" smtClean="0"/>
              <a:t>from</a:t>
            </a:r>
            <a:r>
              <a:rPr lang="cs-CZ" sz="2800" b="1" dirty="0" smtClean="0"/>
              <a:t> </a:t>
            </a:r>
            <a:r>
              <a:rPr lang="cs-CZ" sz="2800" b="1" dirty="0" err="1" smtClean="0"/>
              <a:t>the</a:t>
            </a:r>
            <a:r>
              <a:rPr lang="cs-CZ" sz="2800" b="1" dirty="0" smtClean="0"/>
              <a:t> </a:t>
            </a:r>
            <a:r>
              <a:rPr lang="cs-CZ" sz="2800" b="1" dirty="0" err="1" smtClean="0"/>
              <a:t>name</a:t>
            </a:r>
            <a:endParaRPr lang="cs-CZ" sz="2800" b="1" dirty="0" smtClean="0"/>
          </a:p>
          <a:p>
            <a:r>
              <a:rPr lang="cs-CZ" sz="2800" b="1" dirty="0" err="1" smtClean="0"/>
              <a:t>After</a:t>
            </a:r>
            <a:r>
              <a:rPr lang="cs-CZ" sz="2800" b="1" dirty="0" smtClean="0"/>
              <a:t> 2012 </a:t>
            </a:r>
            <a:r>
              <a:rPr lang="cs-CZ" sz="2800" b="1" dirty="0" err="1" smtClean="0"/>
              <a:t>accepted</a:t>
            </a:r>
            <a:r>
              <a:rPr lang="cs-CZ" sz="2800" b="1" dirty="0" smtClean="0"/>
              <a:t> as </a:t>
            </a:r>
            <a:r>
              <a:rPr lang="cs-CZ" sz="2800" b="1" dirty="0" err="1" smtClean="0"/>
              <a:t>ally</a:t>
            </a:r>
            <a:r>
              <a:rPr lang="cs-CZ" sz="2800" b="1" dirty="0" smtClean="0"/>
              <a:t> in </a:t>
            </a:r>
            <a:r>
              <a:rPr lang="cs-CZ" sz="2800" b="1" dirty="0" err="1" smtClean="0"/>
              <a:t>regional</a:t>
            </a:r>
            <a:r>
              <a:rPr lang="cs-CZ" sz="2800" b="1" dirty="0" smtClean="0"/>
              <a:t> </a:t>
            </a:r>
            <a:r>
              <a:rPr lang="cs-CZ" sz="2800" b="1" dirty="0" err="1" smtClean="0"/>
              <a:t>elections</a:t>
            </a:r>
            <a:r>
              <a:rPr lang="cs-CZ" sz="2800" b="1" dirty="0" smtClean="0"/>
              <a:t> </a:t>
            </a:r>
            <a:r>
              <a:rPr lang="cs-CZ" sz="2800" b="1" dirty="0" err="1" smtClean="0"/>
              <a:t>with</a:t>
            </a:r>
            <a:r>
              <a:rPr lang="cs-CZ" sz="2800" b="1" dirty="0" smtClean="0"/>
              <a:t> </a:t>
            </a:r>
            <a:r>
              <a:rPr lang="cs-CZ" sz="2800" b="1" dirty="0" err="1" smtClean="0"/>
              <a:t>social</a:t>
            </a:r>
            <a:r>
              <a:rPr lang="cs-CZ" sz="2800" b="1" dirty="0" smtClean="0"/>
              <a:t> </a:t>
            </a:r>
            <a:r>
              <a:rPr lang="cs-CZ" sz="2800" b="1" dirty="0" err="1" smtClean="0"/>
              <a:t>democrats</a:t>
            </a:r>
            <a:endParaRPr lang="cs-CZ" sz="2800" b="1" dirty="0" smtClean="0"/>
          </a:p>
          <a:p>
            <a:r>
              <a:rPr lang="cs-CZ" sz="2800" b="1" dirty="0" err="1" smtClean="0"/>
              <a:t>Against</a:t>
            </a:r>
            <a:r>
              <a:rPr lang="cs-CZ" sz="2800" b="1" dirty="0" smtClean="0"/>
              <a:t> </a:t>
            </a:r>
            <a:r>
              <a:rPr lang="cs-CZ" sz="2800" b="1" dirty="0" err="1" smtClean="0"/>
              <a:t>quotas</a:t>
            </a:r>
            <a:r>
              <a:rPr lang="cs-CZ" sz="2800" b="1" dirty="0" smtClean="0"/>
              <a:t>, </a:t>
            </a:r>
            <a:r>
              <a:rPr lang="cs-CZ" sz="2800" b="1" dirty="0" err="1" smtClean="0"/>
              <a:t>sovereignity</a:t>
            </a:r>
            <a:r>
              <a:rPr lang="cs-CZ" sz="2800" b="1" dirty="0" smtClean="0"/>
              <a:t> not </a:t>
            </a:r>
            <a:r>
              <a:rPr lang="cs-CZ" sz="2800" b="1" dirty="0" err="1" smtClean="0"/>
              <a:t>Brussel</a:t>
            </a:r>
            <a:r>
              <a:rPr lang="cs-CZ" sz="2800" b="1" dirty="0" smtClean="0"/>
              <a:t> </a:t>
            </a:r>
            <a:r>
              <a:rPr lang="cs-CZ" sz="2800" b="1" dirty="0" err="1" smtClean="0"/>
              <a:t>dictate</a:t>
            </a:r>
            <a:endParaRPr lang="cs-CZ" sz="2800" b="1" dirty="0" smtClean="0"/>
          </a:p>
          <a:p>
            <a:r>
              <a:rPr lang="cs-CZ" sz="2800" b="1" dirty="0" err="1" smtClean="0"/>
              <a:t>Dissolution</a:t>
            </a:r>
            <a:r>
              <a:rPr lang="cs-CZ" sz="2800" b="1" dirty="0" smtClean="0"/>
              <a:t> </a:t>
            </a:r>
            <a:r>
              <a:rPr lang="cs-CZ" sz="2800" b="1" dirty="0" err="1" smtClean="0"/>
              <a:t>of</a:t>
            </a:r>
            <a:r>
              <a:rPr lang="cs-CZ" sz="2800" b="1" dirty="0" smtClean="0"/>
              <a:t> NATO</a:t>
            </a:r>
          </a:p>
          <a:p>
            <a:endParaRPr lang="en-US"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733" y="379411"/>
            <a:ext cx="3110269" cy="152152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284" y="2838912"/>
            <a:ext cx="1905000" cy="2524125"/>
          </a:xfrm>
          <a:prstGeom prst="rect">
            <a:avLst/>
          </a:prstGeom>
        </p:spPr>
      </p:pic>
    </p:spTree>
    <p:extLst>
      <p:ext uri="{BB962C8B-B14F-4D97-AF65-F5344CB8AC3E}">
        <p14:creationId xmlns:p14="http://schemas.microsoft.com/office/powerpoint/2010/main" val="2988833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350</TotalTime>
  <Words>2559</Words>
  <Application>Microsoft Office PowerPoint</Application>
  <PresentationFormat>Širokoúhlá obrazovka</PresentationFormat>
  <Paragraphs>306</Paragraphs>
  <Slides>45</Slides>
  <Notes>14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Calibri</vt:lpstr>
      <vt:lpstr>Trebuchet MS</vt:lpstr>
      <vt:lpstr>Berlín</vt:lpstr>
      <vt:lpstr>Far Right in Central Europe</vt:lpstr>
      <vt:lpstr>Czech Republic </vt:lpstr>
      <vt:lpstr>Czech PRR an unsuccessful story SPR-RSČ and DAWN (SPD)</vt:lpstr>
      <vt:lpstr>Political opportunity structures</vt:lpstr>
      <vt:lpstr>Diffusion of PRR topics into public sphere</vt:lpstr>
      <vt:lpstr>2017 elections campaign</vt:lpstr>
      <vt:lpstr>Czech Political spectrum</vt:lpstr>
      <vt:lpstr>Far right and its repertoire </vt:lpstr>
      <vt:lpstr>Anti-EU Far Left : KSČM</vt:lpstr>
      <vt:lpstr>Conservative right ODS</vt:lpstr>
      <vt:lpstr>ANO </vt:lpstr>
      <vt:lpstr>Pirates</vt:lpstr>
      <vt:lpstr>KDU-ČSL</vt:lpstr>
      <vt:lpstr>ČSSD</vt:lpstr>
      <vt:lpstr>STAN</vt:lpstr>
      <vt:lpstr>TOP 09</vt:lpstr>
      <vt:lpstr>The Green Party</vt:lpstr>
      <vt:lpstr>Other players </vt:lpstr>
      <vt:lpstr>Top statesmen and the EU</vt:lpstr>
      <vt:lpstr>President of the Czech Republic: Miloš Zeman</vt:lpstr>
      <vt:lpstr>Czech presidential elections 2018</vt:lpstr>
      <vt:lpstr>Czech foreign policy </vt:lpstr>
      <vt:lpstr>Czechs and the EU</vt:lpstr>
      <vt:lpstr>Czexit??</vt:lpstr>
      <vt:lpstr>Polarisation of the society </vt:lpstr>
      <vt:lpstr>Public discourse, social initiatives</vt:lpstr>
      <vt:lpstr>Populist pop</vt:lpstr>
      <vt:lpstr>Hungary</vt:lpstr>
      <vt:lpstr>Hungarian Political parties </vt:lpstr>
      <vt:lpstr>Polarisation in Hungary</vt:lpstr>
      <vt:lpstr>Poland</vt:lpstr>
      <vt:lpstr>Polish Political parties </vt:lpstr>
      <vt:lpstr>MEP Janusz Korwin Mikke:  several times suspended and fined from the European Parliament for Nazi salute, harsh nationalism referring to migrants as “human garbage” and denigration of women. </vt:lpstr>
      <vt:lpstr>Polarisation in Poland</vt:lpstr>
      <vt:lpstr>Slovakia</vt:lpstr>
      <vt:lpstr>Slovakian Political Parties </vt:lpstr>
      <vt:lpstr>Polarisation in Slovakia</vt:lpstr>
      <vt:lpstr>How media refer to radical right populism and shape the public discourse? </vt:lpstr>
      <vt:lpstr>How media refer to radical right´s topics and shape so the public discourse?  </vt:lpstr>
      <vt:lpstr>Concluding remarks</vt:lpstr>
      <vt:lpstr>Populism: Threat or a Challenge?</vt:lpstr>
      <vt:lpstr>Concluding remarks</vt:lpstr>
      <vt:lpstr>Concluding remarks</vt:lpstr>
      <vt:lpstr>Prezentace aplikace PowerPoint</vt:lpstr>
      <vt:lpstr>How to fight against political parties that threaten the rule of law, human rights and democracy?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Conceptualization of far right and far left</dc:title>
  <dc:creator>Hewlett-Packard Company</dc:creator>
  <cp:lastModifiedBy>Hewlett-Packard Company</cp:lastModifiedBy>
  <cp:revision>19</cp:revision>
  <dcterms:created xsi:type="dcterms:W3CDTF">2018-02-12T09:53:50Z</dcterms:created>
  <dcterms:modified xsi:type="dcterms:W3CDTF">2018-03-13T14:00:47Z</dcterms:modified>
</cp:coreProperties>
</file>