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72" r:id="rId3"/>
    <p:sldId id="273" r:id="rId4"/>
    <p:sldId id="274" r:id="rId5"/>
    <p:sldId id="276" r:id="rId6"/>
    <p:sldId id="277" r:id="rId7"/>
    <p:sldId id="306" r:id="rId8"/>
    <p:sldId id="307" r:id="rId9"/>
    <p:sldId id="288" r:id="rId10"/>
    <p:sldId id="289" r:id="rId11"/>
    <p:sldId id="291" r:id="rId12"/>
    <p:sldId id="292" r:id="rId13"/>
    <p:sldId id="293" r:id="rId14"/>
    <p:sldId id="294" r:id="rId15"/>
    <p:sldId id="298" r:id="rId16"/>
    <p:sldId id="299" r:id="rId17"/>
    <p:sldId id="301" r:id="rId18"/>
    <p:sldId id="302" r:id="rId19"/>
    <p:sldId id="303" r:id="rId20"/>
    <p:sldId id="261" r:id="rId21"/>
    <p:sldId id="262" r:id="rId22"/>
    <p:sldId id="263" r:id="rId23"/>
    <p:sldId id="264" r:id="rId24"/>
    <p:sldId id="265" r:id="rId25"/>
    <p:sldId id="266" r:id="rId26"/>
    <p:sldId id="267" r:id="rId27"/>
    <p:sldId id="268" r:id="rId28"/>
    <p:sldId id="30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63107-B308-4F11-B5D7-0046149A0565}" type="datetimeFigureOut">
              <a:rPr lang="cs-CZ" smtClean="0"/>
              <a:t>14.5.2018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DD6DB-5A62-43EE-8900-D3B74DA32E61}" type="slidenum">
              <a:rPr lang="cs-CZ" smtClean="0"/>
              <a:t>‹#›</a:t>
            </a:fld>
            <a:endParaRPr lang="cs-CZ"/>
          </a:p>
        </p:txBody>
      </p:sp>
    </p:spTree>
    <p:extLst>
      <p:ext uri="{BB962C8B-B14F-4D97-AF65-F5344CB8AC3E}">
        <p14:creationId xmlns:p14="http://schemas.microsoft.com/office/powerpoint/2010/main" val="148717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Colombian_conflict_(1964%E2%80%93present)" TargetMode="External"/><Relationship Id="rId3" Type="http://schemas.openxmlformats.org/officeDocument/2006/relationships/hyperlink" Target="https://en.wikipedia.org/wiki/Havana" TargetMode="External"/><Relationship Id="rId7" Type="http://schemas.openxmlformats.org/officeDocument/2006/relationships/hyperlink" Target="https://en.wikipedia.org/wiki/FARC#cite_note-204"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Colombian_peace_agreement_referendum,_2016" TargetMode="External"/><Relationship Id="rId11" Type="http://schemas.openxmlformats.org/officeDocument/2006/relationships/hyperlink" Target="https://en.wikipedia.org/wiki/Colombian_peace_agreement_referendum,_2016#cite_note-1" TargetMode="External"/><Relationship Id="rId5" Type="http://schemas.openxmlformats.org/officeDocument/2006/relationships/hyperlink" Target="https://en.wikipedia.org/wiki/Venezuela" TargetMode="External"/><Relationship Id="rId10" Type="http://schemas.openxmlformats.org/officeDocument/2006/relationships/hyperlink" Target="https://en.wikipedia.org/wiki/2016" TargetMode="External"/><Relationship Id="rId4" Type="http://schemas.openxmlformats.org/officeDocument/2006/relationships/hyperlink" Target="https://en.wikipedia.org/wiki/Cuba" TargetMode="External"/><Relationship Id="rId9" Type="http://schemas.openxmlformats.org/officeDocument/2006/relationships/hyperlink" Target="https://en.wikipedia.org/wiki/2_Octob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9933"/>
                </a:solidFill>
                <a:latin typeface="Arial" charset="0"/>
              </a:defRPr>
            </a:lvl1pPr>
            <a:lvl2pPr marL="742950" indent="-285750">
              <a:defRPr sz="3200">
                <a:solidFill>
                  <a:srgbClr val="FF9933"/>
                </a:solidFill>
                <a:latin typeface="Arial" charset="0"/>
              </a:defRPr>
            </a:lvl2pPr>
            <a:lvl3pPr marL="1143000" indent="-228600">
              <a:defRPr sz="3200">
                <a:solidFill>
                  <a:srgbClr val="FF9933"/>
                </a:solidFill>
                <a:latin typeface="Arial" charset="0"/>
              </a:defRPr>
            </a:lvl3pPr>
            <a:lvl4pPr marL="1600200" indent="-228600">
              <a:defRPr sz="3200">
                <a:solidFill>
                  <a:srgbClr val="FF9933"/>
                </a:solidFill>
                <a:latin typeface="Arial" charset="0"/>
              </a:defRPr>
            </a:lvl4pPr>
            <a:lvl5pPr marL="2057400" indent="-228600">
              <a:defRPr sz="3200">
                <a:solidFill>
                  <a:srgbClr val="FF9933"/>
                </a:solidFill>
                <a:latin typeface="Arial" charset="0"/>
              </a:defRPr>
            </a:lvl5pPr>
            <a:lvl6pPr marL="2514600" indent="-228600" eaLnBrk="0" fontAlgn="base" hangingPunct="0">
              <a:spcBef>
                <a:spcPct val="0"/>
              </a:spcBef>
              <a:spcAft>
                <a:spcPct val="0"/>
              </a:spcAft>
              <a:defRPr sz="3200">
                <a:solidFill>
                  <a:srgbClr val="FF9933"/>
                </a:solidFill>
                <a:latin typeface="Arial" charset="0"/>
              </a:defRPr>
            </a:lvl6pPr>
            <a:lvl7pPr marL="2971800" indent="-228600" eaLnBrk="0" fontAlgn="base" hangingPunct="0">
              <a:spcBef>
                <a:spcPct val="0"/>
              </a:spcBef>
              <a:spcAft>
                <a:spcPct val="0"/>
              </a:spcAft>
              <a:defRPr sz="3200">
                <a:solidFill>
                  <a:srgbClr val="FF9933"/>
                </a:solidFill>
                <a:latin typeface="Arial" charset="0"/>
              </a:defRPr>
            </a:lvl7pPr>
            <a:lvl8pPr marL="3429000" indent="-228600" eaLnBrk="0" fontAlgn="base" hangingPunct="0">
              <a:spcBef>
                <a:spcPct val="0"/>
              </a:spcBef>
              <a:spcAft>
                <a:spcPct val="0"/>
              </a:spcAft>
              <a:defRPr sz="3200">
                <a:solidFill>
                  <a:srgbClr val="FF9933"/>
                </a:solidFill>
                <a:latin typeface="Arial" charset="0"/>
              </a:defRPr>
            </a:lvl8pPr>
            <a:lvl9pPr marL="3886200" indent="-228600" eaLnBrk="0" fontAlgn="base" hangingPunct="0">
              <a:spcBef>
                <a:spcPct val="0"/>
              </a:spcBef>
              <a:spcAft>
                <a:spcPct val="0"/>
              </a:spcAft>
              <a:defRPr sz="3200">
                <a:solidFill>
                  <a:srgbClr val="FF9933"/>
                </a:solidFill>
                <a:latin typeface="Arial" charset="0"/>
              </a:defRPr>
            </a:lvl9pPr>
          </a:lstStyle>
          <a:p>
            <a:fld id="{F0EEBAB1-141F-48D9-A77D-2E433E862C1E}" type="slidenum">
              <a:rPr lang="en-US" altLang="en-US" sz="1200"/>
              <a:pPr/>
              <a:t>3</a:t>
            </a:fld>
            <a:endParaRPr lang="en-US" altLang="en-US" sz="1200"/>
          </a:p>
        </p:txBody>
      </p:sp>
    </p:spTree>
    <p:extLst>
      <p:ext uri="{BB962C8B-B14F-4D97-AF65-F5344CB8AC3E}">
        <p14:creationId xmlns:p14="http://schemas.microsoft.com/office/powerpoint/2010/main" val="275142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buFontTx/>
              <a:buChar char="•"/>
            </a:pPr>
            <a:r>
              <a:rPr lang="en-GB" altLang="en-US" smtClean="0">
                <a:solidFill>
                  <a:schemeClr val="bg1"/>
                </a:solidFill>
              </a:rPr>
              <a:t>whose </a:t>
            </a:r>
            <a:r>
              <a:rPr lang="en-GB" altLang="en-US" smtClean="0">
                <a:solidFill>
                  <a:srgbClr val="FF9933"/>
                </a:solidFill>
              </a:rPr>
              <a:t>Liberation Army of the South (Ejército Libertador del Sur)</a:t>
            </a:r>
            <a:r>
              <a:rPr lang="en-GB" altLang="en-US" smtClean="0">
                <a:solidFill>
                  <a:schemeClr val="bg1"/>
                </a:solidFill>
              </a:rPr>
              <a:t> fought during the Mexican Revolution for the redistribution of agricultural land.</a:t>
            </a:r>
          </a:p>
          <a:p>
            <a:pPr>
              <a:lnSpc>
                <a:spcPct val="90000"/>
              </a:lnSpc>
              <a:buFontTx/>
              <a:buChar char="•"/>
            </a:pPr>
            <a:r>
              <a:rPr lang="en-GB" altLang="en-US" smtClean="0">
                <a:solidFill>
                  <a:schemeClr val="bg1"/>
                </a:solidFill>
              </a:rPr>
              <a:t> Zapata, his army and allies, including </a:t>
            </a:r>
            <a:r>
              <a:rPr lang="en-GB" altLang="en-US" smtClean="0">
                <a:solidFill>
                  <a:srgbClr val="FF9933"/>
                </a:solidFill>
              </a:rPr>
              <a:t>Pancho Villa</a:t>
            </a:r>
            <a:r>
              <a:rPr lang="en-GB" altLang="en-US" smtClean="0">
                <a:solidFill>
                  <a:schemeClr val="bg1"/>
                </a:solidFill>
              </a:rPr>
              <a:t> at one point, fought for </a:t>
            </a:r>
            <a:r>
              <a:rPr lang="en-GB" altLang="en-US" smtClean="0">
                <a:solidFill>
                  <a:srgbClr val="FF9933"/>
                </a:solidFill>
              </a:rPr>
              <a:t>agrarian reform</a:t>
            </a:r>
            <a:r>
              <a:rPr lang="en-GB" altLang="en-US" smtClean="0">
                <a:solidFill>
                  <a:schemeClr val="bg1"/>
                </a:solidFill>
              </a:rPr>
              <a:t> in Mexico and specifically the establishment of </a:t>
            </a:r>
            <a:r>
              <a:rPr lang="en-GB" altLang="en-US" smtClean="0">
                <a:solidFill>
                  <a:srgbClr val="FF9933"/>
                </a:solidFill>
              </a:rPr>
              <a:t>communal land rights for indigenous population</a:t>
            </a:r>
            <a:r>
              <a:rPr lang="en-GB" altLang="en-US" smtClean="0">
                <a:solidFill>
                  <a:schemeClr val="bg1"/>
                </a:solidFill>
              </a:rPr>
              <a:t>. </a:t>
            </a:r>
            <a:endParaRPr lang="cs-CZ" altLang="en-US" smtClean="0">
              <a:solidFill>
                <a:schemeClr val="bg1"/>
              </a:solidFill>
            </a:endParaRPr>
          </a:p>
          <a:p>
            <a:pPr>
              <a:lnSpc>
                <a:spcPct val="80000"/>
              </a:lnSpc>
              <a:buFontTx/>
              <a:buChar char="•"/>
            </a:pPr>
            <a:r>
              <a:rPr lang="cs-CZ" altLang="en-US" smtClean="0">
                <a:solidFill>
                  <a:srgbClr val="FFCC00"/>
                </a:solidFill>
              </a:rPr>
              <a:t>January </a:t>
            </a:r>
            <a:r>
              <a:rPr lang="en-GB" altLang="en-US" smtClean="0">
                <a:solidFill>
                  <a:srgbClr val="FFCC00"/>
                </a:solidFill>
              </a:rPr>
              <a:t>1994</a:t>
            </a:r>
            <a:r>
              <a:rPr lang="cs-CZ" altLang="en-US" smtClean="0">
                <a:solidFill>
                  <a:srgbClr val="FFCC00"/>
                </a:solidFill>
              </a:rPr>
              <a:t> -</a:t>
            </a:r>
            <a:r>
              <a:rPr lang="en-GB" altLang="en-US" smtClean="0">
                <a:solidFill>
                  <a:schemeClr val="bg1"/>
                </a:solidFill>
              </a:rPr>
              <a:t> Zapatistas in the state of Chiapas briefly took arms against the government, protesting alleged oppression and governmental indifference to poverty.</a:t>
            </a:r>
            <a:endParaRPr lang="cs-CZ" altLang="en-US" smtClean="0">
              <a:solidFill>
                <a:schemeClr val="bg1"/>
              </a:solidFill>
            </a:endParaRPr>
          </a:p>
          <a:p>
            <a:pPr>
              <a:lnSpc>
                <a:spcPct val="80000"/>
              </a:lnSpc>
              <a:buFontTx/>
              <a:buChar char="•"/>
            </a:pPr>
            <a:r>
              <a:rPr lang="en-GB" altLang="en-US" smtClean="0">
                <a:solidFill>
                  <a:schemeClr val="bg1"/>
                </a:solidFill>
              </a:rPr>
              <a:t> After 12 days of fighting, a </a:t>
            </a:r>
            <a:r>
              <a:rPr lang="en-GB" altLang="en-US" smtClean="0">
                <a:solidFill>
                  <a:srgbClr val="FFCC00"/>
                </a:solidFill>
              </a:rPr>
              <a:t>cease-fire </a:t>
            </a:r>
            <a:r>
              <a:rPr lang="en-GB" altLang="en-US" smtClean="0">
                <a:solidFill>
                  <a:schemeClr val="bg1"/>
                </a:solidFill>
              </a:rPr>
              <a:t>was negotiated that remains in effect. Since 1994 sporadic clashes have continued to occur between armed civilian groups, usually over disputed land claims.</a:t>
            </a:r>
          </a:p>
          <a:p>
            <a:pPr>
              <a:lnSpc>
                <a:spcPct val="80000"/>
              </a:lnSpc>
              <a:buFontTx/>
              <a:buChar char="•"/>
            </a:pPr>
            <a:r>
              <a:rPr lang="en-GB" altLang="en-US" smtClean="0">
                <a:solidFill>
                  <a:schemeClr val="bg1"/>
                </a:solidFill>
              </a:rPr>
              <a:t>As a presidential candidate, </a:t>
            </a:r>
            <a:r>
              <a:rPr lang="en-GB" altLang="en-US" smtClean="0">
                <a:solidFill>
                  <a:srgbClr val="FFCC00"/>
                </a:solidFill>
              </a:rPr>
              <a:t>Fox promised to renew dialogue with the </a:t>
            </a:r>
            <a:r>
              <a:rPr lang="cs-CZ" altLang="en-US" smtClean="0">
                <a:solidFill>
                  <a:srgbClr val="FFCC00"/>
                </a:solidFill>
              </a:rPr>
              <a:t>EZLN</a:t>
            </a:r>
            <a:r>
              <a:rPr lang="cs-CZ" altLang="en-US" smtClean="0">
                <a:solidFill>
                  <a:schemeClr val="bg1"/>
                </a:solidFill>
              </a:rPr>
              <a:t> </a:t>
            </a:r>
            <a:r>
              <a:rPr lang="en-GB" altLang="en-US" smtClean="0">
                <a:solidFill>
                  <a:schemeClr val="bg1"/>
                </a:solidFill>
              </a:rPr>
              <a:t>and address unresolved problems in the state. Following his inauguration, he ordered many troops out of Chiapas, dismantled roadblocks, closed military bases, and submitted revised peace accords to Congress. </a:t>
            </a:r>
            <a:endParaRPr lang="cs-CZ" altLang="en-US" smtClean="0">
              <a:solidFill>
                <a:schemeClr val="bg1"/>
              </a:solidFill>
            </a:endParaRPr>
          </a:p>
          <a:p>
            <a:pPr>
              <a:lnSpc>
                <a:spcPct val="80000"/>
              </a:lnSpc>
              <a:buFontTx/>
              <a:buChar char="•"/>
            </a:pPr>
            <a:r>
              <a:rPr lang="en-GB" altLang="en-US" smtClean="0">
                <a:solidFill>
                  <a:srgbClr val="FFCC00"/>
                </a:solidFill>
              </a:rPr>
              <a:t>Nonetheless, Chiapas has the largest military presence of any other state of the country</a:t>
            </a:r>
            <a:r>
              <a:rPr lang="en-GB" altLang="en-US" smtClean="0">
                <a:solidFill>
                  <a:schemeClr val="bg1"/>
                </a:solidFill>
              </a:rPr>
              <a:t>. In August 2001, the peace accords became Mexican law, after having been passed by Congress and ratified by more than half of the state legislatures.</a:t>
            </a:r>
          </a:p>
          <a:p>
            <a:pPr>
              <a:lnSpc>
                <a:spcPct val="80000"/>
              </a:lnSpc>
              <a:buFontTx/>
              <a:buChar char="•"/>
            </a:pPr>
            <a:r>
              <a:rPr lang="en-GB" altLang="en-US" smtClean="0">
                <a:solidFill>
                  <a:schemeClr val="bg1"/>
                </a:solidFill>
              </a:rPr>
              <a:t>The </a:t>
            </a:r>
            <a:r>
              <a:rPr lang="cs-CZ" altLang="en-US" smtClean="0">
                <a:solidFill>
                  <a:schemeClr val="bg1"/>
                </a:solidFill>
              </a:rPr>
              <a:t>Zapatista Army of National Liberation </a:t>
            </a:r>
            <a:r>
              <a:rPr lang="en-GB" altLang="en-US" smtClean="0">
                <a:solidFill>
                  <a:schemeClr val="bg1"/>
                </a:solidFill>
              </a:rPr>
              <a:t>(EZLN</a:t>
            </a:r>
            <a:r>
              <a:rPr lang="cs-CZ" altLang="en-US" smtClean="0">
                <a:solidFill>
                  <a:schemeClr val="bg1"/>
                </a:solidFill>
              </a:rPr>
              <a:t>)</a:t>
            </a:r>
            <a:r>
              <a:rPr lang="en-GB" altLang="en-US" smtClean="0">
                <a:solidFill>
                  <a:schemeClr val="bg1"/>
                </a:solidFill>
              </a:rPr>
              <a:t>, has not accepted the laws passed, claiming they fail to address certain points. </a:t>
            </a:r>
            <a:endParaRPr lang="cs-CZ" altLang="en-US" smtClean="0">
              <a:solidFill>
                <a:schemeClr val="bg1"/>
              </a:solidFill>
            </a:endParaRPr>
          </a:p>
          <a:p>
            <a:pPr>
              <a:lnSpc>
                <a:spcPct val="80000"/>
              </a:lnSpc>
              <a:buFontTx/>
              <a:buChar char="•"/>
            </a:pPr>
            <a:r>
              <a:rPr lang="cs-CZ" altLang="en-US" smtClean="0">
                <a:solidFill>
                  <a:schemeClr val="bg1"/>
                </a:solidFill>
              </a:rPr>
              <a:t>Subcommandate Marcos</a:t>
            </a:r>
            <a:r>
              <a:rPr lang="en-GB" altLang="en-US" smtClean="0">
                <a:solidFill>
                  <a:schemeClr val="bg1"/>
                </a:solidFill>
              </a:rPr>
              <a:t>, once spokesperson for the EZLN has proclaimed that he will oppose any form of governmen</a:t>
            </a:r>
            <a:r>
              <a:rPr lang="cs-CZ" altLang="en-US" smtClean="0">
                <a:solidFill>
                  <a:schemeClr val="bg1"/>
                </a:solidFill>
              </a:rPr>
              <a:t>t.</a:t>
            </a:r>
            <a:endParaRPr lang="en-GB" altLang="en-US" smtClean="0">
              <a:solidFill>
                <a:schemeClr val="bg1"/>
              </a:solidFill>
            </a:endParaRPr>
          </a:p>
          <a:p>
            <a:pPr>
              <a:lnSpc>
                <a:spcPct val="90000"/>
              </a:lnSpc>
              <a:buFontTx/>
              <a:buChar char="•"/>
            </a:pPr>
            <a:endParaRPr lang="cs-CZ" altLang="en-US" smtClean="0">
              <a:solidFill>
                <a:schemeClr val="bg1"/>
              </a:solidFill>
            </a:endParaRPr>
          </a:p>
          <a:p>
            <a:pPr>
              <a:lnSpc>
                <a:spcPct val="90000"/>
              </a:lnSpc>
              <a:buFontTx/>
              <a:buChar char="•"/>
            </a:pPr>
            <a:endParaRPr lang="cs-CZ" altLang="en-US" smtClean="0">
              <a:solidFill>
                <a:schemeClr val="bg1"/>
              </a:solidFill>
            </a:endParaRPr>
          </a:p>
          <a:p>
            <a:endParaRPr lang="en-US" altLang="en-US" smtClean="0"/>
          </a:p>
        </p:txBody>
      </p:sp>
      <p:sp>
        <p:nvSpPr>
          <p:cNvPr id="409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9933"/>
                </a:solidFill>
                <a:latin typeface="Arial" panose="020B0604020202020204" pitchFamily="34" charset="0"/>
              </a:defRPr>
            </a:lvl1pPr>
            <a:lvl2pPr marL="742950" indent="-285750">
              <a:defRPr sz="3200">
                <a:solidFill>
                  <a:srgbClr val="FF9933"/>
                </a:solidFill>
                <a:latin typeface="Arial" panose="020B0604020202020204" pitchFamily="34" charset="0"/>
              </a:defRPr>
            </a:lvl2pPr>
            <a:lvl3pPr marL="1143000" indent="-228600">
              <a:defRPr sz="3200">
                <a:solidFill>
                  <a:srgbClr val="FF9933"/>
                </a:solidFill>
                <a:latin typeface="Arial" panose="020B0604020202020204" pitchFamily="34" charset="0"/>
              </a:defRPr>
            </a:lvl3pPr>
            <a:lvl4pPr marL="1600200" indent="-228600">
              <a:defRPr sz="3200">
                <a:solidFill>
                  <a:srgbClr val="FF9933"/>
                </a:solidFill>
                <a:latin typeface="Arial" panose="020B0604020202020204" pitchFamily="34" charset="0"/>
              </a:defRPr>
            </a:lvl4pPr>
            <a:lvl5pPr marL="2057400" indent="-228600">
              <a:defRPr sz="3200">
                <a:solidFill>
                  <a:srgbClr val="FF9933"/>
                </a:solidFill>
                <a:latin typeface="Arial" panose="020B0604020202020204" pitchFamily="34" charset="0"/>
              </a:defRPr>
            </a:lvl5pPr>
            <a:lvl6pPr marL="2514600" indent="-228600" eaLnBrk="0" fontAlgn="base" hangingPunct="0">
              <a:spcBef>
                <a:spcPct val="0"/>
              </a:spcBef>
              <a:spcAft>
                <a:spcPct val="0"/>
              </a:spcAft>
              <a:defRPr sz="3200">
                <a:solidFill>
                  <a:srgbClr val="FF9933"/>
                </a:solidFill>
                <a:latin typeface="Arial" panose="020B0604020202020204" pitchFamily="34" charset="0"/>
              </a:defRPr>
            </a:lvl6pPr>
            <a:lvl7pPr marL="2971800" indent="-228600" eaLnBrk="0" fontAlgn="base" hangingPunct="0">
              <a:spcBef>
                <a:spcPct val="0"/>
              </a:spcBef>
              <a:spcAft>
                <a:spcPct val="0"/>
              </a:spcAft>
              <a:defRPr sz="3200">
                <a:solidFill>
                  <a:srgbClr val="FF9933"/>
                </a:solidFill>
                <a:latin typeface="Arial" panose="020B0604020202020204" pitchFamily="34" charset="0"/>
              </a:defRPr>
            </a:lvl7pPr>
            <a:lvl8pPr marL="3429000" indent="-228600" eaLnBrk="0" fontAlgn="base" hangingPunct="0">
              <a:spcBef>
                <a:spcPct val="0"/>
              </a:spcBef>
              <a:spcAft>
                <a:spcPct val="0"/>
              </a:spcAft>
              <a:defRPr sz="3200">
                <a:solidFill>
                  <a:srgbClr val="FF9933"/>
                </a:solidFill>
                <a:latin typeface="Arial" panose="020B0604020202020204" pitchFamily="34" charset="0"/>
              </a:defRPr>
            </a:lvl8pPr>
            <a:lvl9pPr marL="3886200" indent="-228600" eaLnBrk="0" fontAlgn="base" hangingPunct="0">
              <a:spcBef>
                <a:spcPct val="0"/>
              </a:spcBef>
              <a:spcAft>
                <a:spcPct val="0"/>
              </a:spcAft>
              <a:defRPr sz="3200">
                <a:solidFill>
                  <a:srgbClr val="FF9933"/>
                </a:solidFill>
                <a:latin typeface="Arial" panose="020B0604020202020204" pitchFamily="34" charset="0"/>
              </a:defRPr>
            </a:lvl9pPr>
          </a:lstStyle>
          <a:p>
            <a:fld id="{99D61DC7-88C9-4E15-8083-6705BA6BBDFC}" type="slidenum">
              <a:rPr lang="en-US" altLang="en-US" sz="1200"/>
              <a:pPr/>
              <a:t>21</a:t>
            </a:fld>
            <a:endParaRPr lang="en-US" altLang="en-US" sz="1200"/>
          </a:p>
        </p:txBody>
      </p:sp>
    </p:spTree>
    <p:extLst>
      <p:ext uri="{BB962C8B-B14F-4D97-AF65-F5344CB8AC3E}">
        <p14:creationId xmlns:p14="http://schemas.microsoft.com/office/powerpoint/2010/main" val="1070493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9933"/>
                </a:solidFill>
                <a:latin typeface="Arial" panose="020B0604020202020204" pitchFamily="34" charset="0"/>
              </a:defRPr>
            </a:lvl1pPr>
            <a:lvl2pPr marL="742950" indent="-285750">
              <a:defRPr sz="3200">
                <a:solidFill>
                  <a:srgbClr val="FF9933"/>
                </a:solidFill>
                <a:latin typeface="Arial" panose="020B0604020202020204" pitchFamily="34" charset="0"/>
              </a:defRPr>
            </a:lvl2pPr>
            <a:lvl3pPr marL="1143000" indent="-228600">
              <a:defRPr sz="3200">
                <a:solidFill>
                  <a:srgbClr val="FF9933"/>
                </a:solidFill>
                <a:latin typeface="Arial" panose="020B0604020202020204" pitchFamily="34" charset="0"/>
              </a:defRPr>
            </a:lvl3pPr>
            <a:lvl4pPr marL="1600200" indent="-228600">
              <a:defRPr sz="3200">
                <a:solidFill>
                  <a:srgbClr val="FF9933"/>
                </a:solidFill>
                <a:latin typeface="Arial" panose="020B0604020202020204" pitchFamily="34" charset="0"/>
              </a:defRPr>
            </a:lvl4pPr>
            <a:lvl5pPr marL="2057400" indent="-228600">
              <a:defRPr sz="3200">
                <a:solidFill>
                  <a:srgbClr val="FF9933"/>
                </a:solidFill>
                <a:latin typeface="Arial" panose="020B0604020202020204" pitchFamily="34" charset="0"/>
              </a:defRPr>
            </a:lvl5pPr>
            <a:lvl6pPr marL="2514600" indent="-228600" eaLnBrk="0" fontAlgn="base" hangingPunct="0">
              <a:spcBef>
                <a:spcPct val="0"/>
              </a:spcBef>
              <a:spcAft>
                <a:spcPct val="0"/>
              </a:spcAft>
              <a:defRPr sz="3200">
                <a:solidFill>
                  <a:srgbClr val="FF9933"/>
                </a:solidFill>
                <a:latin typeface="Arial" panose="020B0604020202020204" pitchFamily="34" charset="0"/>
              </a:defRPr>
            </a:lvl6pPr>
            <a:lvl7pPr marL="2971800" indent="-228600" eaLnBrk="0" fontAlgn="base" hangingPunct="0">
              <a:spcBef>
                <a:spcPct val="0"/>
              </a:spcBef>
              <a:spcAft>
                <a:spcPct val="0"/>
              </a:spcAft>
              <a:defRPr sz="3200">
                <a:solidFill>
                  <a:srgbClr val="FF9933"/>
                </a:solidFill>
                <a:latin typeface="Arial" panose="020B0604020202020204" pitchFamily="34" charset="0"/>
              </a:defRPr>
            </a:lvl7pPr>
            <a:lvl8pPr marL="3429000" indent="-228600" eaLnBrk="0" fontAlgn="base" hangingPunct="0">
              <a:spcBef>
                <a:spcPct val="0"/>
              </a:spcBef>
              <a:spcAft>
                <a:spcPct val="0"/>
              </a:spcAft>
              <a:defRPr sz="3200">
                <a:solidFill>
                  <a:srgbClr val="FF9933"/>
                </a:solidFill>
                <a:latin typeface="Arial" panose="020B0604020202020204" pitchFamily="34" charset="0"/>
              </a:defRPr>
            </a:lvl8pPr>
            <a:lvl9pPr marL="3886200" indent="-228600" eaLnBrk="0" fontAlgn="base" hangingPunct="0">
              <a:spcBef>
                <a:spcPct val="0"/>
              </a:spcBef>
              <a:spcAft>
                <a:spcPct val="0"/>
              </a:spcAft>
              <a:defRPr sz="3200">
                <a:solidFill>
                  <a:srgbClr val="FF9933"/>
                </a:solidFill>
                <a:latin typeface="Arial" panose="020B0604020202020204" pitchFamily="34" charset="0"/>
              </a:defRPr>
            </a:lvl9pPr>
          </a:lstStyle>
          <a:p>
            <a:fld id="{11560DBD-C743-4E76-8BBF-727E56988DA7}" type="slidenum">
              <a:rPr lang="en-US" altLang="en-US" sz="1200"/>
              <a:pPr/>
              <a:t>23</a:t>
            </a:fld>
            <a:endParaRPr lang="en-US" altLang="en-US" sz="1200"/>
          </a:p>
        </p:txBody>
      </p:sp>
    </p:spTree>
    <p:extLst>
      <p:ext uri="{BB962C8B-B14F-4D97-AF65-F5344CB8AC3E}">
        <p14:creationId xmlns:p14="http://schemas.microsoft.com/office/powerpoint/2010/main" val="92313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GB" altLang="en-US" smtClean="0">
                <a:solidFill>
                  <a:schemeClr val="bg1"/>
                </a:solidFill>
              </a:rPr>
              <a:t>MRTA suffered from infighting as well as violent clashes with Maoist rival Shining Path, the imprisonment or deaths of senior leaders, and loss of leftist support. </a:t>
            </a:r>
            <a:endParaRPr lang="cs-CZ" altLang="en-US" smtClean="0">
              <a:solidFill>
                <a:schemeClr val="bg1"/>
              </a:solidFill>
            </a:endParaRPr>
          </a:p>
          <a:p>
            <a:pPr>
              <a:buFontTx/>
              <a:buChar char="•"/>
            </a:pPr>
            <a:r>
              <a:rPr lang="en-GB" altLang="en-US" smtClean="0">
                <a:solidFill>
                  <a:schemeClr val="bg1"/>
                </a:solidFill>
              </a:rPr>
              <a:t>Its last major action resulted in the 1997 Japanes embassy hostage crisis. fourteen MRTA members occupied the Japanese Ambassador's residence in Lima, holding </a:t>
            </a:r>
            <a:r>
              <a:rPr lang="en-GB" altLang="en-US" smtClean="0">
                <a:solidFill>
                  <a:srgbClr val="FF0000"/>
                </a:solidFill>
              </a:rPr>
              <a:t>72 hostages for more than four months.</a:t>
            </a:r>
          </a:p>
          <a:p>
            <a:pPr>
              <a:buFontTx/>
              <a:buChar char="•"/>
            </a:pPr>
            <a:endParaRPr lang="cs-CZ" altLang="en-US" smtClean="0">
              <a:solidFill>
                <a:schemeClr val="bg1"/>
              </a:solidFill>
            </a:endParaRPr>
          </a:p>
          <a:p>
            <a:endParaRPr lang="en-US" altLang="en-US" smtClean="0"/>
          </a:p>
        </p:txBody>
      </p:sp>
      <p:sp>
        <p:nvSpPr>
          <p:cNvPr id="460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9933"/>
                </a:solidFill>
                <a:latin typeface="Arial" panose="020B0604020202020204" pitchFamily="34" charset="0"/>
              </a:defRPr>
            </a:lvl1pPr>
            <a:lvl2pPr marL="742950" indent="-285750">
              <a:defRPr sz="3200">
                <a:solidFill>
                  <a:srgbClr val="FF9933"/>
                </a:solidFill>
                <a:latin typeface="Arial" panose="020B0604020202020204" pitchFamily="34" charset="0"/>
              </a:defRPr>
            </a:lvl2pPr>
            <a:lvl3pPr marL="1143000" indent="-228600">
              <a:defRPr sz="3200">
                <a:solidFill>
                  <a:srgbClr val="FF9933"/>
                </a:solidFill>
                <a:latin typeface="Arial" panose="020B0604020202020204" pitchFamily="34" charset="0"/>
              </a:defRPr>
            </a:lvl3pPr>
            <a:lvl4pPr marL="1600200" indent="-228600">
              <a:defRPr sz="3200">
                <a:solidFill>
                  <a:srgbClr val="FF9933"/>
                </a:solidFill>
                <a:latin typeface="Arial" panose="020B0604020202020204" pitchFamily="34" charset="0"/>
              </a:defRPr>
            </a:lvl4pPr>
            <a:lvl5pPr marL="2057400" indent="-228600">
              <a:defRPr sz="3200">
                <a:solidFill>
                  <a:srgbClr val="FF9933"/>
                </a:solidFill>
                <a:latin typeface="Arial" panose="020B0604020202020204" pitchFamily="34" charset="0"/>
              </a:defRPr>
            </a:lvl5pPr>
            <a:lvl6pPr marL="2514600" indent="-228600" eaLnBrk="0" fontAlgn="base" hangingPunct="0">
              <a:spcBef>
                <a:spcPct val="0"/>
              </a:spcBef>
              <a:spcAft>
                <a:spcPct val="0"/>
              </a:spcAft>
              <a:defRPr sz="3200">
                <a:solidFill>
                  <a:srgbClr val="FF9933"/>
                </a:solidFill>
                <a:latin typeface="Arial" panose="020B0604020202020204" pitchFamily="34" charset="0"/>
              </a:defRPr>
            </a:lvl6pPr>
            <a:lvl7pPr marL="2971800" indent="-228600" eaLnBrk="0" fontAlgn="base" hangingPunct="0">
              <a:spcBef>
                <a:spcPct val="0"/>
              </a:spcBef>
              <a:spcAft>
                <a:spcPct val="0"/>
              </a:spcAft>
              <a:defRPr sz="3200">
                <a:solidFill>
                  <a:srgbClr val="FF9933"/>
                </a:solidFill>
                <a:latin typeface="Arial" panose="020B0604020202020204" pitchFamily="34" charset="0"/>
              </a:defRPr>
            </a:lvl7pPr>
            <a:lvl8pPr marL="3429000" indent="-228600" eaLnBrk="0" fontAlgn="base" hangingPunct="0">
              <a:spcBef>
                <a:spcPct val="0"/>
              </a:spcBef>
              <a:spcAft>
                <a:spcPct val="0"/>
              </a:spcAft>
              <a:defRPr sz="3200">
                <a:solidFill>
                  <a:srgbClr val="FF9933"/>
                </a:solidFill>
                <a:latin typeface="Arial" panose="020B0604020202020204" pitchFamily="34" charset="0"/>
              </a:defRPr>
            </a:lvl8pPr>
            <a:lvl9pPr marL="3886200" indent="-228600" eaLnBrk="0" fontAlgn="base" hangingPunct="0">
              <a:spcBef>
                <a:spcPct val="0"/>
              </a:spcBef>
              <a:spcAft>
                <a:spcPct val="0"/>
              </a:spcAft>
              <a:defRPr sz="3200">
                <a:solidFill>
                  <a:srgbClr val="FF9933"/>
                </a:solidFill>
                <a:latin typeface="Arial" panose="020B0604020202020204" pitchFamily="34" charset="0"/>
              </a:defRPr>
            </a:lvl9pPr>
          </a:lstStyle>
          <a:p>
            <a:fld id="{0E8BEC10-6D35-4A0A-A811-210EEA4D4187}" type="slidenum">
              <a:rPr lang="en-US" altLang="en-US" sz="1200"/>
              <a:pPr/>
              <a:t>24</a:t>
            </a:fld>
            <a:endParaRPr lang="en-US" altLang="en-US" sz="1200"/>
          </a:p>
        </p:txBody>
      </p:sp>
    </p:spTree>
    <p:extLst>
      <p:ext uri="{BB962C8B-B14F-4D97-AF65-F5344CB8AC3E}">
        <p14:creationId xmlns:p14="http://schemas.microsoft.com/office/powerpoint/2010/main" val="406983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 June 23, 2016 a ceasefire accord was signed between the FARC Guerilla Army and the Colombian Government, in </a:t>
            </a:r>
            <a:r>
              <a:rPr lang="en-US" altLang="en-US" smtClean="0">
                <a:hlinkClick r:id="rId3" tooltip="Havana"/>
              </a:rPr>
              <a:t>Havana</a:t>
            </a:r>
            <a:r>
              <a:rPr lang="en-US" altLang="en-US" smtClean="0"/>
              <a:t>, </a:t>
            </a:r>
            <a:r>
              <a:rPr lang="en-US" altLang="en-US" smtClean="0">
                <a:hlinkClick r:id="rId4" tooltip="Cuba"/>
              </a:rPr>
              <a:t>Cuba</a:t>
            </a:r>
            <a:r>
              <a:rPr lang="en-US" altLang="en-US" smtClean="0"/>
              <a:t>. Leaders of several Latin American countries which contributed to the deal, including Cuba and </a:t>
            </a:r>
            <a:r>
              <a:rPr lang="en-US" altLang="en-US" smtClean="0">
                <a:hlinkClick r:id="rId5" tooltip="Venezuela"/>
              </a:rPr>
              <a:t>Venezuela</a:t>
            </a:r>
            <a:r>
              <a:rPr lang="en-US" altLang="en-US" smtClean="0"/>
              <a:t>, were present. A final peace accord will require a </a:t>
            </a:r>
            <a:r>
              <a:rPr lang="en-US" altLang="en-US" smtClean="0">
                <a:hlinkClick r:id="rId6" tooltip="Colombian peace agreement referendum, 2016"/>
              </a:rPr>
              <a:t>referendum</a:t>
            </a:r>
            <a:r>
              <a:rPr lang="en-US" altLang="en-US" smtClean="0"/>
              <a:t> to be approved.</a:t>
            </a:r>
            <a:r>
              <a:rPr lang="en-US" altLang="en-US" baseline="30000" smtClean="0">
                <a:hlinkClick r:id="rId7"/>
              </a:rPr>
              <a:t>[204]</a:t>
            </a:r>
            <a:endParaRPr lang="en-US" altLang="en-US" smtClean="0"/>
          </a:p>
          <a:p>
            <a:r>
              <a:rPr lang="en-US" altLang="en-US" smtClean="0"/>
              <a:t>Under the accord, the Colombian government will support massive investment for rural development and facilitate the FARC's reincarnation as a legal political party. FARC promised to help eradicate illegal drug crops, remove landmines in the areas of conflict, and offer reparations to victims. FARC leaders can avoid prosecution by acts of reparation to victims and other community work</a:t>
            </a:r>
            <a:r>
              <a:rPr lang="cs-CZ" altLang="en-US" smtClean="0"/>
              <a:t> </a:t>
            </a:r>
            <a:r>
              <a:rPr lang="en-US" altLang="en-US" b="1" smtClean="0"/>
              <a:t>Colombian peace agreement referendum</a:t>
            </a:r>
            <a:r>
              <a:rPr lang="en-US" altLang="en-US" smtClean="0"/>
              <a:t>, or </a:t>
            </a:r>
            <a:r>
              <a:rPr lang="en-US" altLang="en-US" b="1" smtClean="0"/>
              <a:t>FARC referandum</a:t>
            </a:r>
            <a:r>
              <a:rPr lang="en-US" altLang="en-US" smtClean="0"/>
              <a:t>, to ratify the final agreement on the termination of the </a:t>
            </a:r>
            <a:r>
              <a:rPr lang="en-US" altLang="en-US" smtClean="0">
                <a:hlinkClick r:id="rId8" tooltip="Colombian conflict (1964–present)"/>
              </a:rPr>
              <a:t>Colombian conflict</a:t>
            </a:r>
            <a:r>
              <a:rPr lang="en-US" altLang="en-US" smtClean="0"/>
              <a:t> will be held on </a:t>
            </a:r>
            <a:r>
              <a:rPr lang="en-US" altLang="en-US" smtClean="0">
                <a:hlinkClick r:id="rId9" tooltip="2 October"/>
              </a:rPr>
              <a:t>2 October</a:t>
            </a:r>
            <a:r>
              <a:rPr lang="en-US" altLang="en-US" smtClean="0"/>
              <a:t> </a:t>
            </a:r>
            <a:r>
              <a:rPr lang="en-US" altLang="en-US" smtClean="0">
                <a:hlinkClick r:id="rId10" tooltip="2016"/>
              </a:rPr>
              <a:t>2016</a:t>
            </a:r>
            <a:r>
              <a:rPr lang="en-US" altLang="en-US" smtClean="0"/>
              <a:t>. </a:t>
            </a:r>
            <a:r>
              <a:rPr lang="en-US" altLang="en-US" baseline="30000" smtClean="0">
                <a:hlinkClick r:id="rId11"/>
              </a:rPr>
              <a:t>[1]</a:t>
            </a:r>
            <a:endParaRPr lang="en-US" altLang="en-US" smtClean="0"/>
          </a:p>
          <a:p>
            <a:endParaRPr lang="en-US" altLang="en-US" smtClean="0"/>
          </a:p>
        </p:txBody>
      </p:sp>
      <p:sp>
        <p:nvSpPr>
          <p:cNvPr id="481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9933"/>
                </a:solidFill>
                <a:latin typeface="Arial" panose="020B0604020202020204" pitchFamily="34" charset="0"/>
              </a:defRPr>
            </a:lvl1pPr>
            <a:lvl2pPr marL="742950" indent="-285750">
              <a:defRPr sz="3200">
                <a:solidFill>
                  <a:srgbClr val="FF9933"/>
                </a:solidFill>
                <a:latin typeface="Arial" panose="020B0604020202020204" pitchFamily="34" charset="0"/>
              </a:defRPr>
            </a:lvl2pPr>
            <a:lvl3pPr marL="1143000" indent="-228600">
              <a:defRPr sz="3200">
                <a:solidFill>
                  <a:srgbClr val="FF9933"/>
                </a:solidFill>
                <a:latin typeface="Arial" panose="020B0604020202020204" pitchFamily="34" charset="0"/>
              </a:defRPr>
            </a:lvl3pPr>
            <a:lvl4pPr marL="1600200" indent="-228600">
              <a:defRPr sz="3200">
                <a:solidFill>
                  <a:srgbClr val="FF9933"/>
                </a:solidFill>
                <a:latin typeface="Arial" panose="020B0604020202020204" pitchFamily="34" charset="0"/>
              </a:defRPr>
            </a:lvl4pPr>
            <a:lvl5pPr marL="2057400" indent="-228600">
              <a:defRPr sz="3200">
                <a:solidFill>
                  <a:srgbClr val="FF9933"/>
                </a:solidFill>
                <a:latin typeface="Arial" panose="020B0604020202020204" pitchFamily="34" charset="0"/>
              </a:defRPr>
            </a:lvl5pPr>
            <a:lvl6pPr marL="2514600" indent="-228600" eaLnBrk="0" fontAlgn="base" hangingPunct="0">
              <a:spcBef>
                <a:spcPct val="0"/>
              </a:spcBef>
              <a:spcAft>
                <a:spcPct val="0"/>
              </a:spcAft>
              <a:defRPr sz="3200">
                <a:solidFill>
                  <a:srgbClr val="FF9933"/>
                </a:solidFill>
                <a:latin typeface="Arial" panose="020B0604020202020204" pitchFamily="34" charset="0"/>
              </a:defRPr>
            </a:lvl6pPr>
            <a:lvl7pPr marL="2971800" indent="-228600" eaLnBrk="0" fontAlgn="base" hangingPunct="0">
              <a:spcBef>
                <a:spcPct val="0"/>
              </a:spcBef>
              <a:spcAft>
                <a:spcPct val="0"/>
              </a:spcAft>
              <a:defRPr sz="3200">
                <a:solidFill>
                  <a:srgbClr val="FF9933"/>
                </a:solidFill>
                <a:latin typeface="Arial" panose="020B0604020202020204" pitchFamily="34" charset="0"/>
              </a:defRPr>
            </a:lvl7pPr>
            <a:lvl8pPr marL="3429000" indent="-228600" eaLnBrk="0" fontAlgn="base" hangingPunct="0">
              <a:spcBef>
                <a:spcPct val="0"/>
              </a:spcBef>
              <a:spcAft>
                <a:spcPct val="0"/>
              </a:spcAft>
              <a:defRPr sz="3200">
                <a:solidFill>
                  <a:srgbClr val="FF9933"/>
                </a:solidFill>
                <a:latin typeface="Arial" panose="020B0604020202020204" pitchFamily="34" charset="0"/>
              </a:defRPr>
            </a:lvl8pPr>
            <a:lvl9pPr marL="3886200" indent="-228600" eaLnBrk="0" fontAlgn="base" hangingPunct="0">
              <a:spcBef>
                <a:spcPct val="0"/>
              </a:spcBef>
              <a:spcAft>
                <a:spcPct val="0"/>
              </a:spcAft>
              <a:defRPr sz="3200">
                <a:solidFill>
                  <a:srgbClr val="FF9933"/>
                </a:solidFill>
                <a:latin typeface="Arial" panose="020B0604020202020204" pitchFamily="34" charset="0"/>
              </a:defRPr>
            </a:lvl9pPr>
          </a:lstStyle>
          <a:p>
            <a:fld id="{3756BA15-9A55-4DA2-8EE4-7C207A98A589}" type="slidenum">
              <a:rPr lang="en-US" altLang="en-US" sz="1200"/>
              <a:pPr/>
              <a:t>25</a:t>
            </a:fld>
            <a:endParaRPr lang="en-US" altLang="en-US" sz="1200"/>
          </a:p>
        </p:txBody>
      </p:sp>
    </p:spTree>
    <p:extLst>
      <p:ext uri="{BB962C8B-B14F-4D97-AF65-F5344CB8AC3E}">
        <p14:creationId xmlns:p14="http://schemas.microsoft.com/office/powerpoint/2010/main" val="651309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cs-CZ" smtClean="0"/>
              <a:t>Kliknutím lze upravit styl.</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46C117F-5CCF-4837-BE5F-2B92066CAFAF}"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84EB90BD-B6CE-46B7-997F-7313B992CCDC}"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DB9D11F-B188-461D-B23F-39381795C052}"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52E6D8D9-55A2-4063-B0F3-121F44549695}"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D4B24536-994D-4021-A283-9F449C0DB509}"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3CBBBB78-C96F-47B7-AB17-D852CA960AC9}"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5/14/2018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30578ACC-22D6-47C1-A373-4FD133E34F3C}"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80322" y="3030008"/>
            <a:ext cx="4698355"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594123" y="3030008"/>
            <a:ext cx="4700059"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E331444B-B92B-4E27-8C94-BB93EAF5CB18}"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363EFA5E-FA76-400D-B3DC-F0BA90E6D107}"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5/14/2018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qlbJW7Bw1uQ" TargetMode="External"/><Relationship Id="rId2" Type="http://schemas.openxmlformats.org/officeDocument/2006/relationships/hyperlink" Target="https://www.youtube.com/watch?v=Wsxmod0TSAo" TargetMode="External"/><Relationship Id="rId1" Type="http://schemas.openxmlformats.org/officeDocument/2006/relationships/slideLayout" Target="../slideLayouts/slideLayout2.xml"/><Relationship Id="rId4" Type="http://schemas.openxmlformats.org/officeDocument/2006/relationships/hyperlink" Target="https://www.youtube.com/watch?v=JzQCQm77GK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vchismes.com/imagenes/pornocubacen/origias.html"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Far </a:t>
            </a:r>
            <a:r>
              <a:rPr lang="cs-CZ" dirty="0" err="1" smtClean="0"/>
              <a:t>Left</a:t>
            </a:r>
            <a:r>
              <a:rPr lang="cs-CZ" dirty="0" smtClean="0"/>
              <a:t> in Latin America</a:t>
            </a:r>
            <a:endParaRPr lang="cs-CZ" dirty="0"/>
          </a:p>
        </p:txBody>
      </p:sp>
      <p:sp>
        <p:nvSpPr>
          <p:cNvPr id="3" name="Podnadpis 2"/>
          <p:cNvSpPr>
            <a:spLocks noGrp="1"/>
          </p:cNvSpPr>
          <p:nvPr>
            <p:ph type="subTitle" idx="1"/>
          </p:nvPr>
        </p:nvSpPr>
        <p:spPr/>
        <p:txBody>
          <a:bodyPr/>
          <a:lstStyle/>
          <a:p>
            <a:r>
              <a:rPr lang="cs-CZ" dirty="0" smtClean="0"/>
              <a:t>Věra Stojarová</a:t>
            </a:r>
          </a:p>
          <a:p>
            <a:r>
              <a:rPr lang="cs-CZ" dirty="0" smtClean="0"/>
              <a:t>CDS 441 Far </a:t>
            </a:r>
            <a:r>
              <a:rPr lang="cs-CZ" dirty="0" err="1" smtClean="0"/>
              <a:t>Right</a:t>
            </a:r>
            <a:r>
              <a:rPr lang="cs-CZ" dirty="0" smtClean="0"/>
              <a:t> and </a:t>
            </a:r>
            <a:r>
              <a:rPr lang="cs-CZ" dirty="0" err="1" smtClean="0"/>
              <a:t>Left</a:t>
            </a:r>
            <a:r>
              <a:rPr lang="cs-CZ" dirty="0" smtClean="0"/>
              <a:t> </a:t>
            </a:r>
            <a:r>
              <a:rPr lang="cs-CZ" dirty="0" err="1" smtClean="0"/>
              <a:t>Parties</a:t>
            </a:r>
            <a:endParaRPr lang="cs-CZ" dirty="0"/>
          </a:p>
        </p:txBody>
      </p:sp>
      <p:pic>
        <p:nvPicPr>
          <p:cNvPr id="4" name="Picture 4" descr="peru 4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8340" y="4400009"/>
            <a:ext cx="3024148"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65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07568" y="580292"/>
            <a:ext cx="6781800" cy="1327639"/>
          </a:xfrm>
        </p:spPr>
        <p:txBody>
          <a:bodyPr/>
          <a:lstStyle/>
          <a:p>
            <a:r>
              <a:rPr lang="cs-CZ" dirty="0" err="1" smtClean="0">
                <a:solidFill>
                  <a:srgbClr val="FFFF00"/>
                </a:solidFill>
              </a:rPr>
              <a:t>Bolivia</a:t>
            </a:r>
            <a:r>
              <a:rPr lang="cs-CZ" dirty="0" smtClean="0">
                <a:solidFill>
                  <a:srgbClr val="FFFF00"/>
                </a:solidFill>
              </a:rPr>
              <a:t>: Evo </a:t>
            </a:r>
            <a:r>
              <a:rPr lang="cs-CZ" dirty="0" err="1" smtClean="0">
                <a:solidFill>
                  <a:srgbClr val="FFFF00"/>
                </a:solidFill>
              </a:rPr>
              <a:t>Morales</a:t>
            </a:r>
            <a:endParaRPr lang="en-US" dirty="0">
              <a:solidFill>
                <a:srgbClr val="FFFF00"/>
              </a:solidFill>
            </a:endParaRPr>
          </a:p>
        </p:txBody>
      </p:sp>
      <p:sp>
        <p:nvSpPr>
          <p:cNvPr id="3" name="Zástupný symbol pro obsah 2"/>
          <p:cNvSpPr>
            <a:spLocks noGrp="1"/>
          </p:cNvSpPr>
          <p:nvPr>
            <p:ph idx="1"/>
          </p:nvPr>
        </p:nvSpPr>
        <p:spPr>
          <a:xfrm>
            <a:off x="680321" y="1969477"/>
            <a:ext cx="9613861" cy="2839915"/>
          </a:xfrm>
        </p:spPr>
        <p:txBody>
          <a:bodyPr>
            <a:normAutofit fontScale="92500" lnSpcReduction="20000"/>
          </a:bodyPr>
          <a:lstStyle/>
          <a:p>
            <a:pPr>
              <a:buFontTx/>
              <a:buChar char="•"/>
            </a:pPr>
            <a:r>
              <a:rPr lang="en-GB" altLang="en-US" dirty="0" smtClean="0">
                <a:solidFill>
                  <a:schemeClr val="tx1"/>
                </a:solidFill>
              </a:rPr>
              <a:t>the </a:t>
            </a:r>
            <a:r>
              <a:rPr lang="en-GB" altLang="en-US" dirty="0">
                <a:solidFill>
                  <a:schemeClr val="tx1"/>
                </a:solidFill>
              </a:rPr>
              <a:t>first Native Bolivian president in </a:t>
            </a:r>
            <a:r>
              <a:rPr lang="en-GB" altLang="en-US" dirty="0" smtClean="0">
                <a:solidFill>
                  <a:schemeClr val="tx1"/>
                </a:solidFill>
              </a:rPr>
              <a:t>history</a:t>
            </a:r>
            <a:endParaRPr lang="cs-CZ" altLang="en-US" dirty="0" smtClean="0">
              <a:solidFill>
                <a:schemeClr val="tx1"/>
              </a:solidFill>
            </a:endParaRPr>
          </a:p>
          <a:p>
            <a:pPr>
              <a:buFontTx/>
              <a:buChar char="•"/>
            </a:pPr>
            <a:r>
              <a:rPr lang="en-GB" altLang="en-US" dirty="0" smtClean="0">
                <a:solidFill>
                  <a:schemeClr val="tx1"/>
                </a:solidFill>
              </a:rPr>
              <a:t>announced </a:t>
            </a:r>
            <a:r>
              <a:rPr lang="en-GB" altLang="en-US" dirty="0">
                <a:solidFill>
                  <a:schemeClr val="tx1"/>
                </a:solidFill>
              </a:rPr>
              <a:t>the increase of the minimum wage by 50%</a:t>
            </a:r>
            <a:r>
              <a:rPr lang="cs-CZ" altLang="en-US" dirty="0">
                <a:solidFill>
                  <a:schemeClr val="tx1"/>
                </a:solidFill>
              </a:rPr>
              <a:t> </a:t>
            </a:r>
          </a:p>
          <a:p>
            <a:pPr>
              <a:buFontTx/>
              <a:buChar char="•"/>
            </a:pPr>
            <a:r>
              <a:rPr lang="en-GB" altLang="en-US" dirty="0" smtClean="0">
                <a:solidFill>
                  <a:schemeClr val="tx1"/>
                </a:solidFill>
              </a:rPr>
              <a:t>nationalizing </a:t>
            </a:r>
            <a:r>
              <a:rPr lang="en-GB" altLang="en-US" dirty="0">
                <a:solidFill>
                  <a:schemeClr val="tx1"/>
                </a:solidFill>
              </a:rPr>
              <a:t>most of Bolivia's natural gas </a:t>
            </a:r>
            <a:r>
              <a:rPr lang="en-GB" altLang="en-US" dirty="0" smtClean="0">
                <a:solidFill>
                  <a:schemeClr val="tx1"/>
                </a:solidFill>
              </a:rPr>
              <a:t>fields </a:t>
            </a:r>
            <a:endParaRPr lang="cs-CZ" altLang="en-US" dirty="0" smtClean="0">
              <a:solidFill>
                <a:schemeClr val="tx1"/>
              </a:solidFill>
            </a:endParaRPr>
          </a:p>
          <a:p>
            <a:pPr>
              <a:buFontTx/>
              <a:buChar char="•"/>
            </a:pPr>
            <a:r>
              <a:rPr lang="en-GB" altLang="en-US" dirty="0"/>
              <a:t>nationalised the oil and gas industries, begun redistributing land, cut public sector salaries and hopes to promote some legal uses of coca leaves. </a:t>
            </a:r>
          </a:p>
          <a:p>
            <a:pPr>
              <a:buFontTx/>
              <a:buChar char="•"/>
            </a:pPr>
            <a:r>
              <a:rPr lang="en-GB" altLang="en-US" dirty="0"/>
              <a:t>Some have called the changes in Bolivia a democratic revolution. </a:t>
            </a:r>
          </a:p>
          <a:p>
            <a:pPr>
              <a:buFontTx/>
              <a:buChar char="•"/>
            </a:pPr>
            <a:r>
              <a:rPr lang="en-GB" altLang="en-US" dirty="0"/>
              <a:t>close ties </a:t>
            </a:r>
            <a:r>
              <a:rPr lang="en-GB" altLang="en-US" dirty="0" smtClean="0"/>
              <a:t>to </a:t>
            </a:r>
            <a:r>
              <a:rPr lang="en-GB" altLang="en-US" dirty="0"/>
              <a:t>governments in Venezuela and Cuba</a:t>
            </a:r>
          </a:p>
          <a:p>
            <a:pPr marL="0" indent="0">
              <a:buNone/>
            </a:pPr>
            <a:endParaRPr lang="en-GB" altLang="en-US" b="1" dirty="0" smtClean="0">
              <a:solidFill>
                <a:schemeClr val="tx1"/>
              </a:solidFill>
            </a:endParaRPr>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304" y="4077072"/>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57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650630"/>
            <a:ext cx="8208912" cy="1178169"/>
          </a:xfrm>
        </p:spPr>
        <p:txBody>
          <a:bodyPr>
            <a:normAutofit/>
          </a:bodyPr>
          <a:lstStyle/>
          <a:p>
            <a:r>
              <a:rPr lang="cs-CZ" dirty="0" err="1" smtClean="0">
                <a:solidFill>
                  <a:srgbClr val="FFFF00"/>
                </a:solidFill>
              </a:rPr>
              <a:t>Bolivia</a:t>
            </a:r>
            <a:r>
              <a:rPr lang="cs-CZ" dirty="0" smtClean="0">
                <a:solidFill>
                  <a:srgbClr val="FFFF00"/>
                </a:solidFill>
              </a:rPr>
              <a:t>: New </a:t>
            </a:r>
            <a:r>
              <a:rPr lang="cs-CZ" dirty="0" err="1" smtClean="0">
                <a:solidFill>
                  <a:srgbClr val="FFFF00"/>
                </a:solidFill>
              </a:rPr>
              <a:t>constitution</a:t>
            </a:r>
            <a:r>
              <a:rPr lang="cs-CZ" dirty="0" smtClean="0">
                <a:solidFill>
                  <a:srgbClr val="FFFF00"/>
                </a:solidFill>
              </a:rPr>
              <a:t> </a:t>
            </a:r>
            <a:r>
              <a:rPr lang="cs-CZ" dirty="0" err="1" smtClean="0">
                <a:solidFill>
                  <a:srgbClr val="FFFF00"/>
                </a:solidFill>
              </a:rPr>
              <a:t>introduced</a:t>
            </a:r>
            <a:r>
              <a:rPr lang="cs-CZ" dirty="0" smtClean="0">
                <a:solidFill>
                  <a:srgbClr val="FFFF00"/>
                </a:solidFill>
              </a:rPr>
              <a:t> by Evo </a:t>
            </a:r>
            <a:r>
              <a:rPr lang="cs-CZ" dirty="0" err="1" smtClean="0">
                <a:solidFill>
                  <a:srgbClr val="FFFF00"/>
                </a:solidFill>
              </a:rPr>
              <a:t>Morales</a:t>
            </a:r>
            <a:endParaRPr lang="en-US" dirty="0">
              <a:solidFill>
                <a:srgbClr val="FFFF00"/>
              </a:solidFill>
            </a:endParaRPr>
          </a:p>
        </p:txBody>
      </p:sp>
      <p:sp>
        <p:nvSpPr>
          <p:cNvPr id="3" name="Zástupný symbol pro obsah 2"/>
          <p:cNvSpPr>
            <a:spLocks noGrp="1"/>
          </p:cNvSpPr>
          <p:nvPr>
            <p:ph idx="1"/>
          </p:nvPr>
        </p:nvSpPr>
        <p:spPr>
          <a:xfrm>
            <a:off x="-96715" y="2022230"/>
            <a:ext cx="10764715" cy="4422531"/>
          </a:xfrm>
        </p:spPr>
        <p:txBody>
          <a:bodyPr>
            <a:normAutofit/>
          </a:bodyPr>
          <a:lstStyle/>
          <a:p>
            <a:pPr>
              <a:lnSpc>
                <a:spcPct val="80000"/>
              </a:lnSpc>
            </a:pPr>
            <a:r>
              <a:rPr lang="en-GB" altLang="en-US" b="1" dirty="0" smtClean="0">
                <a:solidFill>
                  <a:schemeClr val="tx1"/>
                </a:solidFill>
              </a:rPr>
              <a:t>Re-election</a:t>
            </a:r>
            <a:r>
              <a:rPr lang="en-GB" altLang="en-US" b="1" dirty="0">
                <a:solidFill>
                  <a:schemeClr val="tx1"/>
                </a:solidFill>
              </a:rPr>
              <a:t>:</a:t>
            </a:r>
            <a:r>
              <a:rPr lang="en-GB" altLang="en-US" dirty="0">
                <a:solidFill>
                  <a:schemeClr val="tx1"/>
                </a:solidFill>
              </a:rPr>
              <a:t> Allows Mr Morales to stand for re-election in Dec 2009</a:t>
            </a:r>
            <a:endParaRPr lang="en-GB" altLang="en-US" b="1" dirty="0">
              <a:solidFill>
                <a:schemeClr val="tx1"/>
              </a:solidFill>
            </a:endParaRPr>
          </a:p>
          <a:p>
            <a:pPr>
              <a:lnSpc>
                <a:spcPct val="80000"/>
              </a:lnSpc>
            </a:pPr>
            <a:r>
              <a:rPr lang="en-GB" altLang="en-US" b="1" dirty="0">
                <a:solidFill>
                  <a:schemeClr val="tx1"/>
                </a:solidFill>
              </a:rPr>
              <a:t>Indigenous rights:</a:t>
            </a:r>
            <a:r>
              <a:rPr lang="en-GB" altLang="en-US" dirty="0">
                <a:solidFill>
                  <a:schemeClr val="tx1"/>
                </a:solidFill>
              </a:rPr>
              <a:t> Stresses importance of ethnicity in Bolivia's make-up. A whole chapter devoted to indigenous rights</a:t>
            </a:r>
            <a:endParaRPr lang="en-GB" altLang="en-US" b="1" dirty="0">
              <a:solidFill>
                <a:schemeClr val="tx1"/>
              </a:solidFill>
            </a:endParaRPr>
          </a:p>
          <a:p>
            <a:pPr>
              <a:lnSpc>
                <a:spcPct val="80000"/>
              </a:lnSpc>
            </a:pPr>
            <a:r>
              <a:rPr lang="en-GB" altLang="en-US" b="1" dirty="0">
                <a:solidFill>
                  <a:schemeClr val="tx1"/>
                </a:solidFill>
              </a:rPr>
              <a:t>Autonomy: </a:t>
            </a:r>
            <a:r>
              <a:rPr lang="en-GB" altLang="en-US" dirty="0">
                <a:solidFill>
                  <a:schemeClr val="tx1"/>
                </a:solidFill>
              </a:rPr>
              <a:t>Power decentralised, four levels of autonomy - departmental, regional, municipal and indigenous </a:t>
            </a:r>
            <a:endParaRPr lang="en-GB" altLang="en-US" b="1" dirty="0">
              <a:solidFill>
                <a:schemeClr val="tx1"/>
              </a:solidFill>
            </a:endParaRPr>
          </a:p>
          <a:p>
            <a:pPr>
              <a:lnSpc>
                <a:spcPct val="80000"/>
              </a:lnSpc>
            </a:pPr>
            <a:r>
              <a:rPr lang="en-GB" altLang="en-US" b="1" dirty="0">
                <a:solidFill>
                  <a:schemeClr val="tx1"/>
                </a:solidFill>
              </a:rPr>
              <a:t>Resources: </a:t>
            </a:r>
            <a:r>
              <a:rPr lang="en-GB" altLang="en-US" dirty="0">
                <a:solidFill>
                  <a:schemeClr val="tx1"/>
                </a:solidFill>
              </a:rPr>
              <a:t>Sets out state control over key economic sectors, state sovereignty over vast natural gas </a:t>
            </a:r>
            <a:r>
              <a:rPr lang="en-GB" altLang="en-US" dirty="0" smtClean="0">
                <a:solidFill>
                  <a:schemeClr val="tx1"/>
                </a:solidFill>
              </a:rPr>
              <a:t>fields</a:t>
            </a:r>
            <a:r>
              <a:rPr lang="cs-CZ" altLang="en-US" dirty="0" smtClean="0">
                <a:solidFill>
                  <a:schemeClr val="tx1"/>
                </a:solidFill>
              </a:rPr>
              <a:t>, </a:t>
            </a:r>
            <a:r>
              <a:rPr lang="cs-CZ" altLang="en-US" dirty="0" err="1" smtClean="0">
                <a:solidFill>
                  <a:schemeClr val="tx1"/>
                </a:solidFill>
              </a:rPr>
              <a:t>redistribution</a:t>
            </a:r>
            <a:r>
              <a:rPr lang="cs-CZ" altLang="en-US" dirty="0" smtClean="0">
                <a:solidFill>
                  <a:schemeClr val="tx1"/>
                </a:solidFill>
              </a:rPr>
              <a:t> </a:t>
            </a:r>
            <a:r>
              <a:rPr lang="cs-CZ" altLang="en-US" dirty="0" err="1" smtClean="0">
                <a:solidFill>
                  <a:schemeClr val="tx1"/>
                </a:solidFill>
              </a:rPr>
              <a:t>of</a:t>
            </a:r>
            <a:r>
              <a:rPr lang="cs-CZ" altLang="en-US" dirty="0" smtClean="0">
                <a:solidFill>
                  <a:schemeClr val="tx1"/>
                </a:solidFill>
              </a:rPr>
              <a:t> </a:t>
            </a:r>
            <a:r>
              <a:rPr lang="cs-CZ" altLang="en-US" dirty="0" err="1" smtClean="0">
                <a:solidFill>
                  <a:schemeClr val="tx1"/>
                </a:solidFill>
              </a:rPr>
              <a:t>revenues</a:t>
            </a:r>
            <a:r>
              <a:rPr lang="cs-CZ" altLang="en-US" dirty="0" smtClean="0">
                <a:solidFill>
                  <a:schemeClr val="tx1"/>
                </a:solidFill>
              </a:rPr>
              <a:t> to </a:t>
            </a:r>
            <a:r>
              <a:rPr lang="cs-CZ" altLang="en-US" dirty="0" err="1" smtClean="0">
                <a:solidFill>
                  <a:schemeClr val="tx1"/>
                </a:solidFill>
              </a:rPr>
              <a:t>poorer</a:t>
            </a:r>
            <a:r>
              <a:rPr lang="cs-CZ" altLang="en-US" dirty="0" smtClean="0">
                <a:solidFill>
                  <a:schemeClr val="tx1"/>
                </a:solidFill>
              </a:rPr>
              <a:t> </a:t>
            </a:r>
            <a:r>
              <a:rPr lang="cs-CZ" altLang="en-US" dirty="0" err="1" smtClean="0">
                <a:solidFill>
                  <a:schemeClr val="tx1"/>
                </a:solidFill>
              </a:rPr>
              <a:t>parts</a:t>
            </a:r>
            <a:r>
              <a:rPr lang="cs-CZ" altLang="en-US" dirty="0" smtClean="0">
                <a:solidFill>
                  <a:schemeClr val="tx1"/>
                </a:solidFill>
              </a:rPr>
              <a:t> </a:t>
            </a:r>
            <a:r>
              <a:rPr lang="cs-CZ" altLang="en-US" dirty="0" err="1" smtClean="0">
                <a:solidFill>
                  <a:schemeClr val="tx1"/>
                </a:solidFill>
              </a:rPr>
              <a:t>of</a:t>
            </a:r>
            <a:r>
              <a:rPr lang="cs-CZ" altLang="en-US" dirty="0" smtClean="0">
                <a:solidFill>
                  <a:schemeClr val="tx1"/>
                </a:solidFill>
              </a:rPr>
              <a:t> </a:t>
            </a:r>
            <a:r>
              <a:rPr lang="cs-CZ" altLang="en-US" dirty="0" err="1" smtClean="0">
                <a:solidFill>
                  <a:schemeClr val="tx1"/>
                </a:solidFill>
              </a:rPr>
              <a:t>the</a:t>
            </a:r>
            <a:r>
              <a:rPr lang="cs-CZ" altLang="en-US" dirty="0" smtClean="0">
                <a:solidFill>
                  <a:schemeClr val="tx1"/>
                </a:solidFill>
              </a:rPr>
              <a:t> </a:t>
            </a:r>
            <a:r>
              <a:rPr lang="cs-CZ" altLang="en-US" dirty="0" err="1" smtClean="0">
                <a:solidFill>
                  <a:schemeClr val="tx1"/>
                </a:solidFill>
              </a:rPr>
              <a:t>nation</a:t>
            </a:r>
            <a:endParaRPr lang="en-GB" altLang="en-US" b="1" dirty="0">
              <a:solidFill>
                <a:schemeClr val="tx1"/>
              </a:solidFill>
            </a:endParaRPr>
          </a:p>
          <a:p>
            <a:pPr>
              <a:lnSpc>
                <a:spcPct val="80000"/>
              </a:lnSpc>
            </a:pPr>
            <a:r>
              <a:rPr lang="en-GB" altLang="en-US" b="1" dirty="0">
                <a:solidFill>
                  <a:schemeClr val="tx1"/>
                </a:solidFill>
              </a:rPr>
              <a:t>Judiciary:</a:t>
            </a:r>
            <a:r>
              <a:rPr lang="en-GB" altLang="en-US" dirty="0">
                <a:solidFill>
                  <a:schemeClr val="tx1"/>
                </a:solidFill>
              </a:rPr>
              <a:t> Indigenous systems of justice same status as official existing system. Judges will be elected, and no longer appointed by Congress. </a:t>
            </a:r>
            <a:endParaRPr lang="en-GB" altLang="en-US" b="1" dirty="0">
              <a:solidFill>
                <a:schemeClr val="tx1"/>
              </a:solidFill>
            </a:endParaRPr>
          </a:p>
          <a:p>
            <a:pPr>
              <a:lnSpc>
                <a:spcPct val="80000"/>
              </a:lnSpc>
            </a:pPr>
            <a:r>
              <a:rPr lang="en-GB" altLang="en-US" b="1" dirty="0">
                <a:solidFill>
                  <a:schemeClr val="tx1"/>
                </a:solidFill>
              </a:rPr>
              <a:t>Land: </a:t>
            </a:r>
            <a:r>
              <a:rPr lang="en-GB" altLang="en-US" dirty="0">
                <a:solidFill>
                  <a:schemeClr val="tx1"/>
                </a:solidFill>
              </a:rPr>
              <a:t>New limit on ownership 5,000 hectares (12,355). But measure not retroactive.</a:t>
            </a:r>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204" y="4411179"/>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712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rgbClr val="FFFF00"/>
                </a:solidFill>
              </a:rPr>
              <a:t>Evo </a:t>
            </a:r>
            <a:r>
              <a:rPr lang="cs-CZ" dirty="0" err="1" smtClean="0">
                <a:solidFill>
                  <a:srgbClr val="FFFF00"/>
                </a:solidFill>
              </a:rPr>
              <a:t>Morales</a:t>
            </a:r>
            <a:r>
              <a:rPr lang="cs-CZ" dirty="0" smtClean="0">
                <a:solidFill>
                  <a:srgbClr val="FFFF00"/>
                </a:solidFill>
              </a:rPr>
              <a:t> </a:t>
            </a:r>
            <a:r>
              <a:rPr lang="cs-CZ" dirty="0" err="1" smtClean="0">
                <a:solidFill>
                  <a:srgbClr val="FFFF00"/>
                </a:solidFill>
              </a:rPr>
              <a:t>administration</a:t>
            </a: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cs-CZ" dirty="0" err="1" smtClean="0"/>
              <a:t>Rise</a:t>
            </a:r>
            <a:r>
              <a:rPr lang="cs-CZ" dirty="0" smtClean="0"/>
              <a:t> </a:t>
            </a:r>
            <a:r>
              <a:rPr lang="cs-CZ" dirty="0" err="1" smtClean="0"/>
              <a:t>of</a:t>
            </a:r>
            <a:r>
              <a:rPr lang="cs-CZ" dirty="0" smtClean="0"/>
              <a:t> </a:t>
            </a:r>
            <a:r>
              <a:rPr lang="cs-CZ" dirty="0" err="1" smtClean="0"/>
              <a:t>tensions</a:t>
            </a:r>
            <a:r>
              <a:rPr lang="cs-CZ" dirty="0" smtClean="0"/>
              <a:t> </a:t>
            </a:r>
            <a:r>
              <a:rPr lang="cs-CZ" dirty="0" err="1" smtClean="0"/>
              <a:t>against</a:t>
            </a:r>
            <a:r>
              <a:rPr lang="cs-CZ" dirty="0" smtClean="0"/>
              <a:t> </a:t>
            </a:r>
            <a:r>
              <a:rPr lang="cs-CZ" dirty="0" err="1" smtClean="0"/>
              <a:t>redistribution</a:t>
            </a:r>
            <a:endParaRPr lang="cs-CZ" dirty="0" smtClean="0"/>
          </a:p>
          <a:p>
            <a:r>
              <a:rPr lang="cs-CZ" dirty="0" smtClean="0"/>
              <a:t>Anti-</a:t>
            </a:r>
            <a:r>
              <a:rPr lang="cs-CZ" dirty="0" err="1" smtClean="0"/>
              <a:t>imperialism</a:t>
            </a:r>
            <a:endParaRPr lang="cs-CZ" dirty="0" smtClean="0"/>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0377" y="2844035"/>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65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rgbClr val="FFFF00"/>
                </a:solidFill>
              </a:rPr>
              <a:t>Venezuela </a:t>
            </a:r>
            <a:r>
              <a:rPr lang="cs-CZ" dirty="0" err="1" smtClean="0">
                <a:solidFill>
                  <a:srgbClr val="FFFF00"/>
                </a:solidFill>
              </a:rPr>
              <a:t>before</a:t>
            </a:r>
            <a:r>
              <a:rPr lang="cs-CZ" dirty="0" smtClean="0">
                <a:solidFill>
                  <a:srgbClr val="FFFF00"/>
                </a:solidFill>
              </a:rPr>
              <a:t> Hugo </a:t>
            </a:r>
            <a:r>
              <a:rPr lang="cs-CZ" dirty="0" err="1" smtClean="0">
                <a:solidFill>
                  <a:srgbClr val="FFFF00"/>
                </a:solidFill>
              </a:rPr>
              <a:t>Chavez</a:t>
            </a:r>
            <a:endParaRPr lang="en-US" dirty="0">
              <a:solidFill>
                <a:srgbClr val="FFFF00"/>
              </a:solidFill>
            </a:endParaRPr>
          </a:p>
        </p:txBody>
      </p:sp>
      <p:sp>
        <p:nvSpPr>
          <p:cNvPr id="3" name="Zástupný symbol pro obsah 2"/>
          <p:cNvSpPr>
            <a:spLocks noGrp="1"/>
          </p:cNvSpPr>
          <p:nvPr>
            <p:ph idx="1"/>
          </p:nvPr>
        </p:nvSpPr>
        <p:spPr>
          <a:xfrm>
            <a:off x="0" y="1985818"/>
            <a:ext cx="9829800" cy="4765964"/>
          </a:xfrm>
        </p:spPr>
        <p:txBody>
          <a:bodyPr>
            <a:normAutofit/>
          </a:bodyPr>
          <a:lstStyle/>
          <a:p>
            <a:r>
              <a:rPr lang="cs-CZ" dirty="0" smtClean="0"/>
              <a:t>1820s-1935 </a:t>
            </a:r>
            <a:r>
              <a:rPr lang="cs-CZ" dirty="0" err="1" smtClean="0"/>
              <a:t>caudillismo</a:t>
            </a:r>
            <a:endParaRPr lang="cs-CZ" dirty="0" smtClean="0"/>
          </a:p>
          <a:p>
            <a:r>
              <a:rPr lang="cs-CZ" dirty="0" smtClean="0"/>
              <a:t>1935-58 </a:t>
            </a:r>
            <a:r>
              <a:rPr lang="cs-CZ" dirty="0" err="1" smtClean="0"/>
              <a:t>democratisation</a:t>
            </a:r>
            <a:r>
              <a:rPr lang="cs-CZ" dirty="0" smtClean="0"/>
              <a:t> </a:t>
            </a:r>
            <a:r>
              <a:rPr lang="cs-CZ" dirty="0" err="1" smtClean="0"/>
              <a:t>however</a:t>
            </a:r>
            <a:r>
              <a:rPr lang="cs-CZ" dirty="0" smtClean="0"/>
              <a:t> </a:t>
            </a:r>
            <a:r>
              <a:rPr lang="cs-CZ" dirty="0" err="1" smtClean="0"/>
              <a:t>interrupted</a:t>
            </a:r>
            <a:r>
              <a:rPr lang="cs-CZ" dirty="0" smtClean="0"/>
              <a:t> by junta </a:t>
            </a:r>
            <a:r>
              <a:rPr lang="cs-CZ" dirty="0" err="1" smtClean="0"/>
              <a:t>regime</a:t>
            </a:r>
            <a:r>
              <a:rPr lang="cs-CZ" dirty="0" smtClean="0"/>
              <a:t>, universal </a:t>
            </a:r>
            <a:r>
              <a:rPr lang="cs-CZ" dirty="0" err="1" smtClean="0"/>
              <a:t>suffrage</a:t>
            </a:r>
            <a:r>
              <a:rPr lang="cs-CZ" dirty="0" smtClean="0"/>
              <a:t>, </a:t>
            </a:r>
            <a:r>
              <a:rPr lang="cs-CZ" dirty="0" err="1" smtClean="0"/>
              <a:t>political</a:t>
            </a:r>
            <a:r>
              <a:rPr lang="cs-CZ" dirty="0" smtClean="0"/>
              <a:t> </a:t>
            </a:r>
            <a:r>
              <a:rPr lang="cs-CZ" dirty="0" err="1" smtClean="0"/>
              <a:t>parties</a:t>
            </a:r>
            <a:r>
              <a:rPr lang="cs-CZ" dirty="0" smtClean="0"/>
              <a:t>, </a:t>
            </a:r>
          </a:p>
          <a:p>
            <a:r>
              <a:rPr lang="cs-CZ" dirty="0" smtClean="0"/>
              <a:t>1958-1998 </a:t>
            </a:r>
            <a:r>
              <a:rPr lang="cs-CZ" dirty="0" err="1" smtClean="0"/>
              <a:t>transition</a:t>
            </a:r>
            <a:r>
              <a:rPr lang="cs-CZ" dirty="0" smtClean="0"/>
              <a:t> </a:t>
            </a:r>
            <a:r>
              <a:rPr lang="cs-CZ" dirty="0" err="1" smtClean="0"/>
              <a:t>towards</a:t>
            </a:r>
            <a:r>
              <a:rPr lang="cs-CZ" dirty="0" smtClean="0"/>
              <a:t> </a:t>
            </a:r>
            <a:r>
              <a:rPr lang="cs-CZ" dirty="0" err="1" smtClean="0"/>
              <a:t>democracy</a:t>
            </a:r>
            <a:endParaRPr lang="cs-CZ" dirty="0" smtClean="0"/>
          </a:p>
          <a:p>
            <a:r>
              <a:rPr lang="cs-CZ" dirty="0" err="1" smtClean="0"/>
              <a:t>Agreement</a:t>
            </a:r>
            <a:r>
              <a:rPr lang="cs-CZ" dirty="0" smtClean="0"/>
              <a:t> </a:t>
            </a:r>
            <a:r>
              <a:rPr lang="cs-CZ" dirty="0" err="1" smtClean="0"/>
              <a:t>from</a:t>
            </a:r>
            <a:r>
              <a:rPr lang="cs-CZ" dirty="0" smtClean="0"/>
              <a:t> </a:t>
            </a:r>
            <a:r>
              <a:rPr lang="cs-CZ" dirty="0" err="1" smtClean="0"/>
              <a:t>Punto</a:t>
            </a:r>
            <a:r>
              <a:rPr lang="cs-CZ" dirty="0" smtClean="0"/>
              <a:t> </a:t>
            </a:r>
            <a:r>
              <a:rPr lang="cs-CZ" dirty="0" err="1" smtClean="0"/>
              <a:t>Fijo</a:t>
            </a:r>
            <a:r>
              <a:rPr lang="cs-CZ" dirty="0" smtClean="0"/>
              <a:t> – </a:t>
            </a:r>
            <a:r>
              <a:rPr lang="cs-CZ" dirty="0" err="1" smtClean="0"/>
              <a:t>power</a:t>
            </a:r>
            <a:r>
              <a:rPr lang="cs-CZ" dirty="0" smtClean="0"/>
              <a:t> in </a:t>
            </a:r>
            <a:r>
              <a:rPr lang="cs-CZ" dirty="0" err="1" smtClean="0"/>
              <a:t>hands</a:t>
            </a:r>
            <a:r>
              <a:rPr lang="cs-CZ" dirty="0" smtClean="0"/>
              <a:t> </a:t>
            </a:r>
            <a:r>
              <a:rPr lang="cs-CZ" dirty="0" err="1" smtClean="0"/>
              <a:t>of</a:t>
            </a:r>
            <a:r>
              <a:rPr lang="cs-CZ" dirty="0" smtClean="0"/>
              <a:t> </a:t>
            </a:r>
            <a:r>
              <a:rPr lang="cs-CZ" dirty="0" err="1" smtClean="0"/>
              <a:t>two</a:t>
            </a:r>
            <a:r>
              <a:rPr lang="cs-CZ" dirty="0" smtClean="0"/>
              <a:t> </a:t>
            </a:r>
            <a:r>
              <a:rPr lang="cs-CZ" dirty="0" err="1" smtClean="0"/>
              <a:t>parties</a:t>
            </a:r>
            <a:r>
              <a:rPr lang="cs-CZ" dirty="0" smtClean="0"/>
              <a:t> AD and COPEI, </a:t>
            </a:r>
            <a:r>
              <a:rPr lang="cs-CZ" dirty="0" err="1" smtClean="0"/>
              <a:t>corporativism,nepotism</a:t>
            </a:r>
            <a:r>
              <a:rPr lang="cs-CZ" dirty="0" smtClean="0"/>
              <a:t>, </a:t>
            </a:r>
            <a:r>
              <a:rPr lang="cs-CZ" dirty="0" err="1" smtClean="0"/>
              <a:t>high</a:t>
            </a:r>
            <a:r>
              <a:rPr lang="cs-CZ" dirty="0" smtClean="0"/>
              <a:t> </a:t>
            </a:r>
            <a:r>
              <a:rPr lang="cs-CZ" dirty="0" err="1" smtClean="0"/>
              <a:t>oil</a:t>
            </a:r>
            <a:r>
              <a:rPr lang="cs-CZ" dirty="0" smtClean="0"/>
              <a:t> </a:t>
            </a:r>
            <a:r>
              <a:rPr lang="cs-CZ" dirty="0" err="1" smtClean="0"/>
              <a:t>revenues</a:t>
            </a:r>
            <a:r>
              <a:rPr lang="cs-CZ" dirty="0" smtClean="0"/>
              <a:t> </a:t>
            </a:r>
            <a:r>
              <a:rPr lang="cs-CZ" dirty="0" err="1" smtClean="0"/>
              <a:t>flowing</a:t>
            </a:r>
            <a:r>
              <a:rPr lang="cs-CZ" dirty="0" smtClean="0"/>
              <a:t> </a:t>
            </a:r>
            <a:r>
              <a:rPr lang="cs-CZ" dirty="0" err="1" smtClean="0"/>
              <a:t>through</a:t>
            </a:r>
            <a:r>
              <a:rPr lang="cs-CZ" dirty="0" smtClean="0"/>
              <a:t> </a:t>
            </a:r>
            <a:r>
              <a:rPr lang="cs-CZ" dirty="0" err="1" smtClean="0"/>
              <a:t>the</a:t>
            </a:r>
            <a:r>
              <a:rPr lang="cs-CZ" dirty="0" smtClean="0"/>
              <a:t> </a:t>
            </a:r>
            <a:r>
              <a:rPr lang="cs-CZ" dirty="0" err="1" smtClean="0"/>
              <a:t>government</a:t>
            </a:r>
            <a:r>
              <a:rPr lang="cs-CZ" dirty="0" smtClean="0"/>
              <a:t>, </a:t>
            </a:r>
            <a:r>
              <a:rPr lang="cs-CZ" dirty="0" err="1" smtClean="0"/>
              <a:t>corruption</a:t>
            </a:r>
            <a:endParaRPr lang="cs-CZ" dirty="0" smtClean="0"/>
          </a:p>
          <a:p>
            <a:r>
              <a:rPr lang="cs-CZ" dirty="0" smtClean="0"/>
              <a:t>1989 </a:t>
            </a:r>
            <a:r>
              <a:rPr lang="cs-CZ" dirty="0" err="1" smtClean="0"/>
              <a:t>Caracaro</a:t>
            </a:r>
            <a:r>
              <a:rPr lang="cs-CZ" dirty="0" smtClean="0"/>
              <a:t> </a:t>
            </a:r>
            <a:r>
              <a:rPr lang="cs-CZ" dirty="0" err="1" smtClean="0"/>
              <a:t>protests</a:t>
            </a:r>
            <a:r>
              <a:rPr lang="cs-CZ" dirty="0" smtClean="0"/>
              <a:t> – protest </a:t>
            </a:r>
            <a:r>
              <a:rPr lang="cs-CZ" dirty="0" err="1" smtClean="0"/>
              <a:t>violently</a:t>
            </a:r>
            <a:r>
              <a:rPr lang="cs-CZ" dirty="0" smtClean="0"/>
              <a:t> </a:t>
            </a:r>
            <a:r>
              <a:rPr lang="cs-CZ" dirty="0" err="1" smtClean="0"/>
              <a:t>suppressed</a:t>
            </a:r>
            <a:endParaRPr lang="cs-CZ" dirty="0" smtClean="0"/>
          </a:p>
          <a:p>
            <a:r>
              <a:rPr lang="cs-CZ" dirty="0" smtClean="0"/>
              <a:t>1992 </a:t>
            </a:r>
            <a:r>
              <a:rPr lang="cs-CZ" dirty="0" err="1" smtClean="0"/>
              <a:t>unsuccessful</a:t>
            </a:r>
            <a:r>
              <a:rPr lang="cs-CZ" dirty="0" smtClean="0"/>
              <a:t> </a:t>
            </a:r>
            <a:r>
              <a:rPr lang="cs-CZ" dirty="0" err="1" smtClean="0"/>
              <a:t>coup</a:t>
            </a:r>
            <a:r>
              <a:rPr lang="cs-CZ" dirty="0" smtClean="0"/>
              <a:t> d </a:t>
            </a:r>
            <a:r>
              <a:rPr lang="cs-CZ" dirty="0" err="1" smtClean="0"/>
              <a:t>etat</a:t>
            </a:r>
            <a:r>
              <a:rPr lang="cs-CZ" dirty="0" smtClean="0"/>
              <a:t>, </a:t>
            </a:r>
            <a:r>
              <a:rPr lang="cs-CZ" dirty="0" err="1" smtClean="0"/>
              <a:t>Chavez</a:t>
            </a:r>
            <a:r>
              <a:rPr lang="cs-CZ" dirty="0" smtClean="0"/>
              <a:t> </a:t>
            </a:r>
            <a:r>
              <a:rPr lang="cs-CZ" dirty="0" err="1" smtClean="0"/>
              <a:t>inprisoned</a:t>
            </a:r>
            <a:r>
              <a:rPr lang="cs-CZ" dirty="0" smtClean="0"/>
              <a:t> and </a:t>
            </a:r>
            <a:r>
              <a:rPr lang="cs-CZ" dirty="0" err="1" smtClean="0"/>
              <a:t>becomes</a:t>
            </a:r>
            <a:r>
              <a:rPr lang="cs-CZ" dirty="0" smtClean="0"/>
              <a:t> </a:t>
            </a:r>
            <a:r>
              <a:rPr lang="cs-CZ" dirty="0" err="1" smtClean="0"/>
              <a:t>national</a:t>
            </a:r>
            <a:r>
              <a:rPr lang="cs-CZ" dirty="0" smtClean="0"/>
              <a:t> </a:t>
            </a:r>
            <a:r>
              <a:rPr lang="cs-CZ" dirty="0" err="1" smtClean="0"/>
              <a:t>hero</a:t>
            </a:r>
            <a:endParaRPr lang="en-US" dirty="0"/>
          </a:p>
        </p:txBody>
      </p:sp>
      <p:pic>
        <p:nvPicPr>
          <p:cNvPr id="4" name="Picture 4" descr="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5755" y="2445289"/>
            <a:ext cx="17145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OP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979" y="4049648"/>
            <a:ext cx="17145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539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rgbClr val="FFFF00"/>
                </a:solidFill>
              </a:rPr>
              <a:t>Venezuela: Hugo </a:t>
            </a:r>
            <a:r>
              <a:rPr lang="cs-CZ" dirty="0" err="1" smtClean="0">
                <a:solidFill>
                  <a:srgbClr val="FFFF00"/>
                </a:solidFill>
              </a:rPr>
              <a:t>Chavez</a:t>
            </a:r>
            <a:r>
              <a:rPr lang="cs-CZ" dirty="0" smtClean="0">
                <a:solidFill>
                  <a:srgbClr val="FFFF00"/>
                </a:solidFill>
              </a:rPr>
              <a:t> 1998-2013</a:t>
            </a:r>
            <a:endParaRPr lang="en-US" dirty="0">
              <a:solidFill>
                <a:srgbClr val="FFFF00"/>
              </a:solidFill>
            </a:endParaRPr>
          </a:p>
        </p:txBody>
      </p:sp>
      <p:sp>
        <p:nvSpPr>
          <p:cNvPr id="3" name="Zástupný symbol pro obsah 2"/>
          <p:cNvSpPr>
            <a:spLocks noGrp="1"/>
          </p:cNvSpPr>
          <p:nvPr>
            <p:ph idx="1"/>
          </p:nvPr>
        </p:nvSpPr>
        <p:spPr/>
        <p:txBody>
          <a:bodyPr>
            <a:normAutofit fontScale="92500" lnSpcReduction="20000"/>
          </a:bodyPr>
          <a:lstStyle/>
          <a:p>
            <a:r>
              <a:rPr lang="cs-CZ" dirty="0" err="1" smtClean="0"/>
              <a:t>Bolivarian</a:t>
            </a:r>
            <a:r>
              <a:rPr lang="cs-CZ" dirty="0" smtClean="0"/>
              <a:t> </a:t>
            </a:r>
            <a:r>
              <a:rPr lang="cs-CZ" dirty="0" err="1" smtClean="0"/>
              <a:t>revolution</a:t>
            </a:r>
            <a:endParaRPr lang="cs-CZ" dirty="0" smtClean="0"/>
          </a:p>
          <a:p>
            <a:r>
              <a:rPr lang="cs-CZ" dirty="0" smtClean="0"/>
              <a:t>New </a:t>
            </a:r>
            <a:r>
              <a:rPr lang="cs-CZ" dirty="0" err="1" smtClean="0"/>
              <a:t>constitution</a:t>
            </a:r>
            <a:r>
              <a:rPr lang="cs-CZ" dirty="0" smtClean="0"/>
              <a:t> 1999</a:t>
            </a:r>
            <a:r>
              <a:rPr lang="cs-CZ" dirty="0" smtClean="0">
                <a:solidFill>
                  <a:srgbClr val="C00000"/>
                </a:solidFill>
              </a:rPr>
              <a:t>:</a:t>
            </a:r>
            <a:r>
              <a:rPr lang="cs-CZ" dirty="0">
                <a:solidFill>
                  <a:srgbClr val="C00000"/>
                </a:solidFill>
              </a:rPr>
              <a:t> </a:t>
            </a:r>
            <a:r>
              <a:rPr lang="en-GB" altLang="en-US" dirty="0" smtClean="0">
                <a:solidFill>
                  <a:srgbClr val="FFFF00"/>
                </a:solidFill>
              </a:rPr>
              <a:t>Reform </a:t>
            </a:r>
            <a:r>
              <a:rPr lang="en-GB" altLang="en-US" dirty="0">
                <a:solidFill>
                  <a:srgbClr val="FFFF00"/>
                </a:solidFill>
              </a:rPr>
              <a:t>of the judiciary </a:t>
            </a:r>
            <a:r>
              <a:rPr lang="en-GB" altLang="en-US" dirty="0" smtClean="0">
                <a:solidFill>
                  <a:srgbClr val="FFFF00"/>
                </a:solidFill>
              </a:rPr>
              <a:t>power</a:t>
            </a:r>
            <a:r>
              <a:rPr lang="cs-CZ" altLang="en-US" dirty="0" smtClean="0">
                <a:solidFill>
                  <a:srgbClr val="FFFF00"/>
                </a:solidFill>
              </a:rPr>
              <a:t>, </a:t>
            </a:r>
            <a:r>
              <a:rPr lang="en-GB" altLang="en-US" dirty="0" smtClean="0">
                <a:solidFill>
                  <a:schemeClr val="tx1"/>
                </a:solidFill>
              </a:rPr>
              <a:t>More </a:t>
            </a:r>
            <a:r>
              <a:rPr lang="en-GB" altLang="en-US" dirty="0">
                <a:solidFill>
                  <a:schemeClr val="tx1"/>
                </a:solidFill>
              </a:rPr>
              <a:t>opportunities for </a:t>
            </a:r>
            <a:r>
              <a:rPr lang="en-GB" altLang="en-US" dirty="0" smtClean="0">
                <a:solidFill>
                  <a:schemeClr val="tx1"/>
                </a:solidFill>
              </a:rPr>
              <a:t>referenda</a:t>
            </a:r>
            <a:r>
              <a:rPr lang="cs-CZ" altLang="en-US" dirty="0" smtClean="0">
                <a:solidFill>
                  <a:schemeClr val="tx1"/>
                </a:solidFill>
              </a:rPr>
              <a:t>, </a:t>
            </a:r>
            <a:r>
              <a:rPr lang="en-GB" altLang="en-US" dirty="0" smtClean="0">
                <a:solidFill>
                  <a:schemeClr val="tx1"/>
                </a:solidFill>
              </a:rPr>
              <a:t>Stronger </a:t>
            </a:r>
            <a:r>
              <a:rPr lang="en-GB" altLang="en-US" dirty="0">
                <a:solidFill>
                  <a:schemeClr val="tx1"/>
                </a:solidFill>
              </a:rPr>
              <a:t>president</a:t>
            </a:r>
            <a:r>
              <a:rPr lang="cs-CZ" altLang="en-US" dirty="0" err="1">
                <a:solidFill>
                  <a:schemeClr val="tx1"/>
                </a:solidFill>
              </a:rPr>
              <a:t>ial</a:t>
            </a:r>
            <a:r>
              <a:rPr lang="en-GB" altLang="en-US" dirty="0">
                <a:solidFill>
                  <a:schemeClr val="tx1"/>
                </a:solidFill>
              </a:rPr>
              <a:t> </a:t>
            </a:r>
            <a:r>
              <a:rPr lang="en-GB" altLang="en-US" dirty="0" smtClean="0">
                <a:solidFill>
                  <a:schemeClr val="tx1"/>
                </a:solidFill>
              </a:rPr>
              <a:t>power</a:t>
            </a:r>
            <a:r>
              <a:rPr lang="cs-CZ" altLang="en-US" dirty="0" smtClean="0">
                <a:solidFill>
                  <a:schemeClr val="tx1"/>
                </a:solidFill>
              </a:rPr>
              <a:t>, </a:t>
            </a:r>
            <a:r>
              <a:rPr lang="en-GB" altLang="en-US" dirty="0" smtClean="0">
                <a:solidFill>
                  <a:schemeClr val="tx1"/>
                </a:solidFill>
              </a:rPr>
              <a:t>The </a:t>
            </a:r>
            <a:r>
              <a:rPr lang="en-GB" altLang="en-US" dirty="0">
                <a:solidFill>
                  <a:schemeClr val="tx1"/>
                </a:solidFill>
              </a:rPr>
              <a:t>role of the state in economy </a:t>
            </a:r>
            <a:r>
              <a:rPr lang="en-GB" altLang="en-US" dirty="0" smtClean="0">
                <a:solidFill>
                  <a:schemeClr val="tx1"/>
                </a:solidFill>
              </a:rPr>
              <a:t>stronger</a:t>
            </a:r>
            <a:r>
              <a:rPr lang="cs-CZ" altLang="en-US" dirty="0" smtClean="0">
                <a:solidFill>
                  <a:schemeClr val="tx1"/>
                </a:solidFill>
              </a:rPr>
              <a:t>, </a:t>
            </a:r>
            <a:r>
              <a:rPr lang="en-GB" altLang="en-US" dirty="0" smtClean="0">
                <a:solidFill>
                  <a:schemeClr val="tx1"/>
                </a:solidFill>
              </a:rPr>
              <a:t>President </a:t>
            </a:r>
            <a:r>
              <a:rPr lang="en-GB" altLang="en-US" dirty="0">
                <a:solidFill>
                  <a:schemeClr val="tx1"/>
                </a:solidFill>
              </a:rPr>
              <a:t>can issue the decrees which have the power of law without consultation of approval by the parliament</a:t>
            </a:r>
          </a:p>
          <a:p>
            <a:r>
              <a:rPr lang="en-GB" altLang="en-US" dirty="0">
                <a:solidFill>
                  <a:schemeClr val="tx1"/>
                </a:solidFill>
              </a:rPr>
              <a:t>The president term was extended to 6 years (5 before) with the right of </a:t>
            </a:r>
            <a:r>
              <a:rPr lang="en-GB" altLang="en-US" dirty="0" smtClean="0">
                <a:solidFill>
                  <a:schemeClr val="tx1"/>
                </a:solidFill>
              </a:rPr>
              <a:t>re-election</a:t>
            </a:r>
            <a:endParaRPr lang="cs-CZ" altLang="en-US" dirty="0" smtClean="0">
              <a:solidFill>
                <a:schemeClr val="tx1"/>
              </a:solidFill>
            </a:endParaRPr>
          </a:p>
          <a:p>
            <a:pPr>
              <a:buFontTx/>
              <a:buChar char="•"/>
            </a:pPr>
            <a:r>
              <a:rPr lang="en-GB" altLang="en-US" dirty="0"/>
              <a:t>Firstly popularity </a:t>
            </a:r>
            <a:endParaRPr lang="cs-CZ" altLang="en-US" dirty="0"/>
          </a:p>
          <a:p>
            <a:pPr>
              <a:buFontTx/>
              <a:buChar char="•"/>
            </a:pPr>
            <a:r>
              <a:rPr lang="en-GB" altLang="en-US" dirty="0"/>
              <a:t>Since 2001 increase in the opposition due to the nepotism, aggressive style, revolutionary extremist rhetoric</a:t>
            </a:r>
          </a:p>
          <a:p>
            <a:pPr>
              <a:buFontTx/>
              <a:buChar char="•"/>
            </a:pPr>
            <a:r>
              <a:rPr lang="en-GB" altLang="en-US" dirty="0"/>
              <a:t>2002 unsuccessful coup </a:t>
            </a:r>
            <a:r>
              <a:rPr lang="en-GB" altLang="en-US" dirty="0" err="1"/>
              <a:t>d´etat</a:t>
            </a:r>
            <a:r>
              <a:rPr lang="en-GB" altLang="en-US" dirty="0"/>
              <a:t> organized by the opposition with the cooperation of oil company PDVSA, businessmen and USA </a:t>
            </a:r>
          </a:p>
          <a:p>
            <a:endParaRPr lang="en-GB" altLang="en-US" dirty="0">
              <a:solidFill>
                <a:schemeClr val="tx1"/>
              </a:solidFill>
            </a:endParaRPr>
          </a:p>
          <a:p>
            <a:endParaRPr lang="en-US" dirty="0"/>
          </a:p>
        </p:txBody>
      </p:sp>
      <p:pic>
        <p:nvPicPr>
          <p:cNvPr id="5" name="Picture 4" descr="chavez hu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5315" y="266398"/>
            <a:ext cx="1903413" cy="23606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idel_Castro_Hugo_Chav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8756" y="3000184"/>
            <a:ext cx="1836513" cy="385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98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rgbClr val="FFFF00"/>
                </a:solidFill>
              </a:rPr>
              <a:t>Venezuela </a:t>
            </a:r>
            <a:r>
              <a:rPr lang="cs-CZ" dirty="0" err="1" smtClean="0">
                <a:solidFill>
                  <a:srgbClr val="FFFF00"/>
                </a:solidFill>
              </a:rPr>
              <a:t>under</a:t>
            </a:r>
            <a:r>
              <a:rPr lang="cs-CZ" dirty="0" smtClean="0">
                <a:solidFill>
                  <a:srgbClr val="FFFF00"/>
                </a:solidFill>
              </a:rPr>
              <a:t> Hugo </a:t>
            </a:r>
            <a:r>
              <a:rPr lang="cs-CZ" dirty="0" err="1" smtClean="0">
                <a:solidFill>
                  <a:srgbClr val="FFFF00"/>
                </a:solidFill>
              </a:rPr>
              <a:t>Chavez</a:t>
            </a:r>
            <a:endParaRPr lang="en-US" dirty="0">
              <a:solidFill>
                <a:srgbClr val="FFFF00"/>
              </a:solidFill>
            </a:endParaRPr>
          </a:p>
        </p:txBody>
      </p:sp>
      <p:sp>
        <p:nvSpPr>
          <p:cNvPr id="3" name="Zástupný symbol pro obsah 2"/>
          <p:cNvSpPr>
            <a:spLocks noGrp="1"/>
          </p:cNvSpPr>
          <p:nvPr>
            <p:ph idx="1"/>
          </p:nvPr>
        </p:nvSpPr>
        <p:spPr/>
        <p:txBody>
          <a:bodyPr/>
          <a:lstStyle/>
          <a:p>
            <a:r>
              <a:rPr lang="en-US" altLang="en-US" dirty="0"/>
              <a:t>New Constitution severely limits checks and balances</a:t>
            </a:r>
          </a:p>
          <a:p>
            <a:r>
              <a:rPr lang="en-US" altLang="en-US" dirty="0"/>
              <a:t>High government spending on populist policies</a:t>
            </a:r>
          </a:p>
          <a:p>
            <a:r>
              <a:rPr lang="en-US" altLang="en-US" dirty="0"/>
              <a:t>Maintained fixed exchange rate </a:t>
            </a:r>
            <a:r>
              <a:rPr lang="cs-CZ" altLang="en-US" dirty="0" err="1" smtClean="0"/>
              <a:t>for</a:t>
            </a:r>
            <a:r>
              <a:rPr lang="cs-CZ" altLang="en-US" dirty="0" smtClean="0"/>
              <a:t> a long </a:t>
            </a:r>
            <a:r>
              <a:rPr lang="cs-CZ" altLang="en-US" dirty="0" err="1" smtClean="0"/>
              <a:t>time</a:t>
            </a:r>
            <a:endParaRPr lang="cs-CZ" altLang="en-US" dirty="0" smtClean="0"/>
          </a:p>
          <a:p>
            <a:r>
              <a:rPr lang="en-US" altLang="en-US" dirty="0" smtClean="0"/>
              <a:t>Expanded </a:t>
            </a:r>
            <a:r>
              <a:rPr lang="en-US" altLang="en-US" dirty="0"/>
              <a:t>role of the military</a:t>
            </a:r>
          </a:p>
          <a:p>
            <a:r>
              <a:rPr lang="cs-CZ" altLang="en-US" dirty="0" err="1" smtClean="0"/>
              <a:t>Nepotism</a:t>
            </a:r>
            <a:r>
              <a:rPr lang="cs-CZ" altLang="en-US" dirty="0" smtClean="0"/>
              <a:t> and </a:t>
            </a:r>
            <a:r>
              <a:rPr lang="cs-CZ" altLang="en-US" dirty="0" err="1" smtClean="0"/>
              <a:t>corruption</a:t>
            </a:r>
            <a:endParaRPr lang="en-US" altLang="en-US" sz="2000" dirty="0"/>
          </a:p>
          <a:p>
            <a:r>
              <a:rPr lang="en-US" altLang="en-US" dirty="0"/>
              <a:t>Stronger OPEC relationships </a:t>
            </a:r>
            <a:r>
              <a:rPr lang="en-US" altLang="en-US" dirty="0">
                <a:sym typeface="Wingdings" pitchFamily="2" charset="2"/>
              </a:rPr>
              <a:t> oil prices</a:t>
            </a:r>
          </a:p>
          <a:p>
            <a:r>
              <a:rPr lang="en-US" altLang="en-US" dirty="0" smtClean="0"/>
              <a:t>Growing </a:t>
            </a:r>
            <a:r>
              <a:rPr lang="cs-CZ" altLang="en-US" dirty="0" err="1" smtClean="0"/>
              <a:t>tensions</a:t>
            </a:r>
            <a:r>
              <a:rPr lang="en-US" altLang="en-US" dirty="0" smtClean="0"/>
              <a:t>: </a:t>
            </a:r>
            <a:r>
              <a:rPr lang="en-US" altLang="en-US" dirty="0"/>
              <a:t>poverty, crime &amp; corruption</a:t>
            </a:r>
          </a:p>
          <a:p>
            <a:endParaRPr lang="en-US" dirty="0"/>
          </a:p>
        </p:txBody>
      </p:sp>
      <p:pic>
        <p:nvPicPr>
          <p:cNvPr id="4" name="Picture 4" descr="FreeTira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661" y="3200400"/>
            <a:ext cx="4191000"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69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en-US" dirty="0">
                <a:hlinkClick r:id="rId2"/>
              </a:rPr>
              <a:t>https://</a:t>
            </a:r>
            <a:r>
              <a:rPr lang="en-US" dirty="0" smtClean="0">
                <a:hlinkClick r:id="rId2"/>
              </a:rPr>
              <a:t>www.youtube.com/watch?v=Wsxmod0TSAo</a:t>
            </a:r>
            <a:r>
              <a:rPr lang="cs-CZ" dirty="0" smtClean="0"/>
              <a:t> (</a:t>
            </a:r>
            <a:r>
              <a:rPr lang="cs-CZ" dirty="0" err="1" smtClean="0"/>
              <a:t>hugo</a:t>
            </a:r>
            <a:r>
              <a:rPr lang="cs-CZ" dirty="0" smtClean="0"/>
              <a:t> </a:t>
            </a:r>
            <a:r>
              <a:rPr lang="cs-CZ" dirty="0" err="1" smtClean="0"/>
              <a:t>chavez</a:t>
            </a:r>
            <a:r>
              <a:rPr lang="cs-CZ" dirty="0" smtClean="0"/>
              <a:t> </a:t>
            </a:r>
            <a:r>
              <a:rPr lang="cs-CZ" dirty="0" err="1" smtClean="0"/>
              <a:t>at</a:t>
            </a:r>
            <a:r>
              <a:rPr lang="cs-CZ" dirty="0" smtClean="0"/>
              <a:t> </a:t>
            </a:r>
            <a:r>
              <a:rPr lang="cs-CZ" dirty="0" err="1" smtClean="0"/>
              <a:t>un</a:t>
            </a:r>
            <a:r>
              <a:rPr lang="cs-CZ" dirty="0" smtClean="0"/>
              <a:t> </a:t>
            </a:r>
            <a:r>
              <a:rPr lang="cs-CZ" dirty="0" err="1" smtClean="0"/>
              <a:t>assembly</a:t>
            </a:r>
            <a:r>
              <a:rPr lang="cs-CZ" dirty="0" smtClean="0"/>
              <a:t>, </a:t>
            </a:r>
            <a:r>
              <a:rPr lang="cs-CZ" dirty="0" err="1" smtClean="0"/>
              <a:t>devil</a:t>
            </a:r>
            <a:r>
              <a:rPr lang="cs-CZ" dirty="0" smtClean="0"/>
              <a:t>)</a:t>
            </a:r>
          </a:p>
          <a:p>
            <a:r>
              <a:rPr lang="en-US" dirty="0">
                <a:hlinkClick r:id="rId3"/>
              </a:rPr>
              <a:t>https://</a:t>
            </a:r>
            <a:r>
              <a:rPr lang="en-US" dirty="0" smtClean="0">
                <a:hlinkClick r:id="rId3"/>
              </a:rPr>
              <a:t>www.youtube.com/watch?v=qlbJW7Bw1uQ</a:t>
            </a:r>
            <a:r>
              <a:rPr lang="cs-CZ" dirty="0" smtClean="0"/>
              <a:t> (</a:t>
            </a:r>
            <a:r>
              <a:rPr lang="cs-CZ" dirty="0" err="1" smtClean="0"/>
              <a:t>memorable</a:t>
            </a:r>
            <a:r>
              <a:rPr lang="cs-CZ" dirty="0" smtClean="0"/>
              <a:t> </a:t>
            </a:r>
            <a:r>
              <a:rPr lang="cs-CZ" dirty="0" err="1" smtClean="0"/>
              <a:t>speeches</a:t>
            </a:r>
            <a:r>
              <a:rPr lang="cs-CZ" dirty="0" smtClean="0"/>
              <a:t> 2min)</a:t>
            </a:r>
          </a:p>
          <a:p>
            <a:r>
              <a:rPr lang="en-US" dirty="0">
                <a:hlinkClick r:id="rId4"/>
              </a:rPr>
              <a:t>https://</a:t>
            </a:r>
            <a:r>
              <a:rPr lang="en-US" dirty="0" smtClean="0">
                <a:hlinkClick r:id="rId4"/>
              </a:rPr>
              <a:t>www.youtube.com/watch?v=JzQCQm77GK4</a:t>
            </a:r>
            <a:r>
              <a:rPr lang="cs-CZ" dirty="0" smtClean="0"/>
              <a:t> (last </a:t>
            </a:r>
            <a:r>
              <a:rPr lang="cs-CZ" dirty="0" err="1" smtClean="0"/>
              <a:t>speech</a:t>
            </a:r>
            <a:r>
              <a:rPr lang="cs-CZ" dirty="0" smtClean="0"/>
              <a:t> 18 min)</a:t>
            </a:r>
            <a:endParaRPr lang="en-US" dirty="0"/>
          </a:p>
        </p:txBody>
      </p:sp>
    </p:spTree>
    <p:extLst>
      <p:ext uri="{BB962C8B-B14F-4D97-AF65-F5344CB8AC3E}">
        <p14:creationId xmlns:p14="http://schemas.microsoft.com/office/powerpoint/2010/main" val="291101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Ecuador </a:t>
            </a:r>
            <a:r>
              <a:rPr lang="cs-CZ" dirty="0" err="1" smtClean="0"/>
              <a:t>before</a:t>
            </a:r>
            <a:r>
              <a:rPr lang="cs-CZ" dirty="0" smtClean="0"/>
              <a:t> Rafael </a:t>
            </a:r>
            <a:r>
              <a:rPr lang="cs-CZ" dirty="0" err="1" smtClean="0"/>
              <a:t>Correa</a:t>
            </a:r>
            <a:r>
              <a:rPr lang="cs-CZ" dirty="0" smtClean="0"/>
              <a:t> </a:t>
            </a:r>
            <a:endParaRPr lang="en-US" dirty="0"/>
          </a:p>
        </p:txBody>
      </p:sp>
      <p:sp>
        <p:nvSpPr>
          <p:cNvPr id="3" name="Zástupný symbol pro obsah 2"/>
          <p:cNvSpPr>
            <a:spLocks noGrp="1"/>
          </p:cNvSpPr>
          <p:nvPr>
            <p:ph idx="1"/>
          </p:nvPr>
        </p:nvSpPr>
        <p:spPr/>
        <p:txBody>
          <a:bodyPr/>
          <a:lstStyle/>
          <a:p>
            <a:r>
              <a:rPr lang="cs-CZ" dirty="0" smtClean="0"/>
              <a:t>1978 </a:t>
            </a:r>
            <a:r>
              <a:rPr lang="cs-CZ" dirty="0" err="1" smtClean="0"/>
              <a:t>towards</a:t>
            </a:r>
            <a:r>
              <a:rPr lang="cs-CZ" dirty="0" smtClean="0"/>
              <a:t> </a:t>
            </a:r>
            <a:r>
              <a:rPr lang="cs-CZ" dirty="0" err="1" smtClean="0"/>
              <a:t>democracy</a:t>
            </a:r>
            <a:r>
              <a:rPr lang="cs-CZ" dirty="0" smtClean="0"/>
              <a:t> </a:t>
            </a:r>
          </a:p>
          <a:p>
            <a:r>
              <a:rPr lang="cs-CZ" dirty="0" err="1" smtClean="0"/>
              <a:t>Weak</a:t>
            </a:r>
            <a:r>
              <a:rPr lang="cs-CZ" dirty="0" smtClean="0"/>
              <a:t> </a:t>
            </a:r>
            <a:r>
              <a:rPr lang="cs-CZ" dirty="0" err="1" smtClean="0"/>
              <a:t>democracy</a:t>
            </a:r>
            <a:r>
              <a:rPr lang="cs-CZ" dirty="0" smtClean="0"/>
              <a:t>, permanent </a:t>
            </a:r>
            <a:r>
              <a:rPr lang="cs-CZ" dirty="0" err="1" smtClean="0"/>
              <a:t>crisis</a:t>
            </a:r>
            <a:endParaRPr lang="cs-CZ" dirty="0" smtClean="0"/>
          </a:p>
          <a:p>
            <a:r>
              <a:rPr lang="cs-CZ" dirty="0" err="1" smtClean="0"/>
              <a:t>Correa</a:t>
            </a:r>
            <a:r>
              <a:rPr lang="cs-CZ" dirty="0" smtClean="0"/>
              <a:t> </a:t>
            </a:r>
            <a:r>
              <a:rPr lang="cs-CZ" dirty="0" err="1" smtClean="0"/>
              <a:t>since</a:t>
            </a:r>
            <a:r>
              <a:rPr lang="cs-CZ" dirty="0" smtClean="0"/>
              <a:t> 2006, Hugo </a:t>
            </a:r>
            <a:r>
              <a:rPr lang="cs-CZ" dirty="0" err="1" smtClean="0"/>
              <a:t>Chavez</a:t>
            </a:r>
            <a:r>
              <a:rPr lang="cs-CZ" dirty="0" smtClean="0"/>
              <a:t> his mentor</a:t>
            </a:r>
            <a:endParaRPr lang="en-US" dirty="0"/>
          </a:p>
        </p:txBody>
      </p:sp>
    </p:spTree>
    <p:extLst>
      <p:ext uri="{BB962C8B-B14F-4D97-AF65-F5344CB8AC3E}">
        <p14:creationId xmlns:p14="http://schemas.microsoft.com/office/powerpoint/2010/main" val="3851428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Ecuador: Rafael </a:t>
            </a:r>
            <a:r>
              <a:rPr lang="cs-CZ" dirty="0" err="1" smtClean="0"/>
              <a:t>Correa</a:t>
            </a:r>
            <a:endParaRPr lang="en-US" dirty="0"/>
          </a:p>
        </p:txBody>
      </p:sp>
      <p:sp>
        <p:nvSpPr>
          <p:cNvPr id="3" name="Zástupný symbol pro obsah 2"/>
          <p:cNvSpPr>
            <a:spLocks noGrp="1"/>
          </p:cNvSpPr>
          <p:nvPr>
            <p:ph idx="1"/>
          </p:nvPr>
        </p:nvSpPr>
        <p:spPr/>
        <p:txBody>
          <a:bodyPr>
            <a:normAutofit lnSpcReduction="10000"/>
          </a:bodyPr>
          <a:lstStyle/>
          <a:p>
            <a:r>
              <a:rPr lang="en-US" dirty="0" smtClean="0"/>
              <a:t>(</a:t>
            </a:r>
            <a:r>
              <a:rPr lang="en-US" dirty="0"/>
              <a:t>1) a </a:t>
            </a:r>
            <a:r>
              <a:rPr lang="en-US" dirty="0">
                <a:solidFill>
                  <a:srgbClr val="FF0000"/>
                </a:solidFill>
              </a:rPr>
              <a:t>constitutional </a:t>
            </a:r>
            <a:r>
              <a:rPr lang="en-US" dirty="0"/>
              <a:t>and </a:t>
            </a:r>
            <a:r>
              <a:rPr lang="en-US" dirty="0" smtClean="0">
                <a:solidFill>
                  <a:srgbClr val="FF0000"/>
                </a:solidFill>
              </a:rPr>
              <a:t>democratic</a:t>
            </a:r>
            <a:r>
              <a:rPr lang="cs-CZ" dirty="0" smtClean="0"/>
              <a:t> </a:t>
            </a:r>
            <a:r>
              <a:rPr lang="en-US" dirty="0" smtClean="0">
                <a:solidFill>
                  <a:srgbClr val="FF0000"/>
                </a:solidFill>
              </a:rPr>
              <a:t>revolution</a:t>
            </a:r>
            <a:r>
              <a:rPr lang="en-US" dirty="0"/>
              <a:t>, including a deep reform of </a:t>
            </a:r>
            <a:r>
              <a:rPr lang="en-US" dirty="0" smtClean="0"/>
              <a:t>state</a:t>
            </a:r>
            <a:r>
              <a:rPr lang="cs-CZ" dirty="0" smtClean="0"/>
              <a:t> </a:t>
            </a:r>
            <a:r>
              <a:rPr lang="en-US" dirty="0" smtClean="0"/>
              <a:t>institutions,</a:t>
            </a:r>
            <a:endParaRPr lang="cs-CZ" dirty="0" smtClean="0"/>
          </a:p>
          <a:p>
            <a:r>
              <a:rPr lang="en-US" dirty="0" smtClean="0"/>
              <a:t> </a:t>
            </a:r>
            <a:r>
              <a:rPr lang="en-US" dirty="0"/>
              <a:t>(2) a </a:t>
            </a:r>
            <a:r>
              <a:rPr lang="en-US" dirty="0">
                <a:solidFill>
                  <a:srgbClr val="FF0000"/>
                </a:solidFill>
              </a:rPr>
              <a:t>moral revolution </a:t>
            </a:r>
            <a:r>
              <a:rPr lang="en-US" dirty="0"/>
              <a:t>through a </a:t>
            </a:r>
            <a:r>
              <a:rPr lang="en-US" dirty="0" smtClean="0"/>
              <a:t>media</a:t>
            </a:r>
            <a:r>
              <a:rPr lang="cs-CZ" dirty="0" smtClean="0"/>
              <a:t> </a:t>
            </a:r>
            <a:r>
              <a:rPr lang="en-US" dirty="0" smtClean="0"/>
              <a:t>campaign </a:t>
            </a:r>
            <a:r>
              <a:rPr lang="en-US" dirty="0"/>
              <a:t>and tougher penalties against those guilty </a:t>
            </a:r>
            <a:r>
              <a:rPr lang="en-US" dirty="0" smtClean="0"/>
              <a:t>of</a:t>
            </a:r>
            <a:r>
              <a:rPr lang="cs-CZ" dirty="0" smtClean="0"/>
              <a:t> </a:t>
            </a:r>
            <a:r>
              <a:rPr lang="en-US" dirty="0" smtClean="0"/>
              <a:t>corruption</a:t>
            </a:r>
            <a:r>
              <a:rPr lang="en-US" dirty="0"/>
              <a:t>, </a:t>
            </a:r>
            <a:endParaRPr lang="cs-CZ" dirty="0" smtClean="0"/>
          </a:p>
          <a:p>
            <a:r>
              <a:rPr lang="en-US" dirty="0" smtClean="0"/>
              <a:t>(</a:t>
            </a:r>
            <a:r>
              <a:rPr lang="en-US" dirty="0"/>
              <a:t>3) an </a:t>
            </a:r>
            <a:r>
              <a:rPr lang="en-US" dirty="0">
                <a:solidFill>
                  <a:srgbClr val="FF0000"/>
                </a:solidFill>
              </a:rPr>
              <a:t>economic and productive </a:t>
            </a:r>
            <a:r>
              <a:rPr lang="en-US" dirty="0" smtClean="0">
                <a:solidFill>
                  <a:srgbClr val="FF0000"/>
                </a:solidFill>
              </a:rPr>
              <a:t>revolution</a:t>
            </a:r>
            <a:r>
              <a:rPr lang="cs-CZ" dirty="0" smtClean="0">
                <a:solidFill>
                  <a:srgbClr val="FF0000"/>
                </a:solidFill>
              </a:rPr>
              <a:t> </a:t>
            </a:r>
            <a:r>
              <a:rPr lang="en-US" dirty="0" smtClean="0"/>
              <a:t>against </a:t>
            </a:r>
            <a:r>
              <a:rPr lang="en-US" dirty="0"/>
              <a:t>the interests of big business, </a:t>
            </a:r>
            <a:endParaRPr lang="cs-CZ" dirty="0" smtClean="0"/>
          </a:p>
          <a:p>
            <a:r>
              <a:rPr lang="en-US" dirty="0" smtClean="0"/>
              <a:t>(</a:t>
            </a:r>
            <a:r>
              <a:rPr lang="en-US" dirty="0"/>
              <a:t>4) an </a:t>
            </a:r>
            <a:r>
              <a:rPr lang="en-US" dirty="0" smtClean="0">
                <a:solidFill>
                  <a:srgbClr val="FF0000"/>
                </a:solidFill>
              </a:rPr>
              <a:t>education</a:t>
            </a:r>
            <a:r>
              <a:rPr lang="cs-CZ" dirty="0" smtClean="0">
                <a:solidFill>
                  <a:srgbClr val="FF0000"/>
                </a:solidFill>
              </a:rPr>
              <a:t> </a:t>
            </a:r>
            <a:r>
              <a:rPr lang="en-US" dirty="0" smtClean="0">
                <a:solidFill>
                  <a:srgbClr val="FF0000"/>
                </a:solidFill>
              </a:rPr>
              <a:t>and </a:t>
            </a:r>
            <a:r>
              <a:rPr lang="en-US" dirty="0">
                <a:solidFill>
                  <a:srgbClr val="FF0000"/>
                </a:solidFill>
              </a:rPr>
              <a:t>health revolution </a:t>
            </a:r>
            <a:r>
              <a:rPr lang="en-US" dirty="0"/>
              <a:t>through the creation of </a:t>
            </a:r>
            <a:r>
              <a:rPr lang="en-US" dirty="0" smtClean="0"/>
              <a:t>new</a:t>
            </a:r>
            <a:r>
              <a:rPr lang="cs-CZ" dirty="0" smtClean="0"/>
              <a:t> </a:t>
            </a:r>
            <a:r>
              <a:rPr lang="en-US" dirty="0" smtClean="0"/>
              <a:t>social </a:t>
            </a:r>
            <a:r>
              <a:rPr lang="en-US" dirty="0" err="1"/>
              <a:t>programmes</a:t>
            </a:r>
            <a:r>
              <a:rPr lang="en-US" dirty="0"/>
              <a:t>, </a:t>
            </a:r>
            <a:r>
              <a:rPr lang="en-US" dirty="0" smtClean="0"/>
              <a:t>and</a:t>
            </a:r>
            <a:endParaRPr lang="cs-CZ" dirty="0" smtClean="0"/>
          </a:p>
          <a:p>
            <a:r>
              <a:rPr lang="en-US" dirty="0" smtClean="0"/>
              <a:t>(</a:t>
            </a:r>
            <a:r>
              <a:rPr lang="en-US" dirty="0"/>
              <a:t>5) a </a:t>
            </a:r>
            <a:r>
              <a:rPr lang="en-US" dirty="0">
                <a:solidFill>
                  <a:srgbClr val="FF0000"/>
                </a:solidFill>
              </a:rPr>
              <a:t>revolution for dignity</a:t>
            </a:r>
            <a:r>
              <a:rPr lang="en-US" dirty="0" smtClean="0">
                <a:solidFill>
                  <a:srgbClr val="FF0000"/>
                </a:solidFill>
              </a:rPr>
              <a:t>,</a:t>
            </a:r>
            <a:r>
              <a:rPr lang="cs-CZ" dirty="0">
                <a:solidFill>
                  <a:srgbClr val="FF0000"/>
                </a:solidFill>
              </a:rPr>
              <a:t> </a:t>
            </a:r>
            <a:r>
              <a:rPr lang="en-US" dirty="0" smtClean="0">
                <a:solidFill>
                  <a:srgbClr val="FF0000"/>
                </a:solidFill>
              </a:rPr>
              <a:t>sovereignty </a:t>
            </a:r>
            <a:r>
              <a:rPr lang="en-US" dirty="0"/>
              <a:t>and Latin American integration</a:t>
            </a:r>
            <a:r>
              <a:rPr lang="en-US" dirty="0" smtClean="0"/>
              <a:t>.</a:t>
            </a:r>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2" y="4293096"/>
            <a:ext cx="1227240" cy="1512000"/>
          </a:xfrm>
          <a:prstGeom prst="rect">
            <a:avLst/>
          </a:prstGeom>
        </p:spPr>
      </p:pic>
    </p:spTree>
    <p:extLst>
      <p:ext uri="{BB962C8B-B14F-4D97-AF65-F5344CB8AC3E}">
        <p14:creationId xmlns:p14="http://schemas.microsoft.com/office/powerpoint/2010/main" val="3638232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Nicaragua - FSLN</a:t>
            </a:r>
            <a:endParaRPr lang="cs-CZ" dirty="0"/>
          </a:p>
        </p:txBody>
      </p:sp>
      <p:sp>
        <p:nvSpPr>
          <p:cNvPr id="3" name="Zástupný symbol pro obsah 2"/>
          <p:cNvSpPr>
            <a:spLocks noGrp="1"/>
          </p:cNvSpPr>
          <p:nvPr>
            <p:ph idx="1"/>
          </p:nvPr>
        </p:nvSpPr>
        <p:spPr/>
        <p:txBody>
          <a:bodyPr>
            <a:normAutofit/>
          </a:bodyPr>
          <a:lstStyle/>
          <a:p>
            <a:r>
              <a:rPr lang="cs-CZ" dirty="0" err="1" smtClean="0"/>
              <a:t>Sandinistas</a:t>
            </a:r>
            <a:r>
              <a:rPr lang="cs-CZ" dirty="0" smtClean="0"/>
              <a:t> </a:t>
            </a:r>
            <a:r>
              <a:rPr lang="cs-CZ" dirty="0" err="1" smtClean="0"/>
              <a:t>against</a:t>
            </a:r>
            <a:r>
              <a:rPr lang="cs-CZ" dirty="0" smtClean="0"/>
              <a:t> </a:t>
            </a:r>
            <a:r>
              <a:rPr lang="cs-CZ" dirty="0" err="1" smtClean="0"/>
              <a:t>the</a:t>
            </a:r>
            <a:r>
              <a:rPr lang="cs-CZ" dirty="0" smtClean="0"/>
              <a:t> </a:t>
            </a:r>
            <a:r>
              <a:rPr lang="cs-CZ" dirty="0" err="1" smtClean="0"/>
              <a:t>Contras</a:t>
            </a:r>
            <a:r>
              <a:rPr lang="cs-CZ" dirty="0" smtClean="0"/>
              <a:t> </a:t>
            </a:r>
            <a:r>
              <a:rPr lang="cs-CZ" dirty="0" err="1" smtClean="0"/>
              <a:t>supported</a:t>
            </a:r>
            <a:r>
              <a:rPr lang="cs-CZ" dirty="0" smtClean="0"/>
              <a:t> by </a:t>
            </a:r>
            <a:r>
              <a:rPr lang="cs-CZ" dirty="0" err="1" smtClean="0"/>
              <a:t>the</a:t>
            </a:r>
            <a:r>
              <a:rPr lang="cs-CZ" dirty="0" smtClean="0"/>
              <a:t> USA</a:t>
            </a:r>
          </a:p>
          <a:p>
            <a:r>
              <a:rPr lang="en-US" dirty="0" smtClean="0"/>
              <a:t>nationalization </a:t>
            </a:r>
            <a:r>
              <a:rPr lang="en-US" dirty="0"/>
              <a:t>of property owned by the </a:t>
            </a:r>
            <a:r>
              <a:rPr lang="en-US" dirty="0" err="1"/>
              <a:t>Somozas</a:t>
            </a:r>
            <a:r>
              <a:rPr lang="en-US" dirty="0"/>
              <a:t> and their supporters</a:t>
            </a:r>
            <a:r>
              <a:rPr lang="en-US" dirty="0" smtClean="0"/>
              <a:t>;</a:t>
            </a:r>
            <a:endParaRPr lang="cs-CZ" dirty="0" smtClean="0"/>
          </a:p>
          <a:p>
            <a:r>
              <a:rPr lang="en-US" dirty="0" smtClean="0"/>
              <a:t> </a:t>
            </a:r>
            <a:r>
              <a:rPr lang="en-US" dirty="0"/>
              <a:t>land reform; </a:t>
            </a:r>
            <a:endParaRPr lang="cs-CZ" dirty="0" smtClean="0"/>
          </a:p>
          <a:p>
            <a:r>
              <a:rPr lang="en-US" dirty="0" smtClean="0"/>
              <a:t>improved </a:t>
            </a:r>
            <a:r>
              <a:rPr lang="en-US" dirty="0"/>
              <a:t>rural and urban working conditions; free unionization for all workers</a:t>
            </a:r>
            <a:r>
              <a:rPr lang="en-US" dirty="0" smtClean="0"/>
              <a:t>,</a:t>
            </a:r>
            <a:endParaRPr lang="cs-CZ" dirty="0" smtClean="0"/>
          </a:p>
          <a:p>
            <a:r>
              <a:rPr lang="en-US" dirty="0" smtClean="0"/>
              <a:t> price </a:t>
            </a:r>
            <a:r>
              <a:rPr lang="en-US" dirty="0"/>
              <a:t>fixing for commodities of basic necessity; improved public services, housing conditions, education; </a:t>
            </a:r>
            <a:r>
              <a:rPr lang="en-US" dirty="0" smtClean="0"/>
              <a:t>equality </a:t>
            </a:r>
            <a:r>
              <a:rPr lang="en-US" dirty="0"/>
              <a:t>for women; </a:t>
            </a:r>
            <a:endParaRPr lang="cs-CZ" dirty="0"/>
          </a:p>
        </p:txBody>
      </p:sp>
    </p:spTree>
    <p:extLst>
      <p:ext uri="{BB962C8B-B14F-4D97-AF65-F5344CB8AC3E}">
        <p14:creationId xmlns:p14="http://schemas.microsoft.com/office/powerpoint/2010/main" val="358038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normAutofit/>
          </a:bodyPr>
          <a:lstStyle/>
          <a:p>
            <a:endParaRPr lang="en-US" altLang="en-US" dirty="0" smtClean="0">
              <a:solidFill>
                <a:srgbClr val="FF0000"/>
              </a:solidFill>
            </a:endParaRPr>
          </a:p>
        </p:txBody>
      </p:sp>
      <p:pic>
        <p:nvPicPr>
          <p:cNvPr id="3075"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935761" y="1196753"/>
            <a:ext cx="3724275" cy="4525963"/>
          </a:xfrm>
        </p:spPr>
      </p:pic>
    </p:spTree>
    <p:extLst>
      <p:ext uri="{BB962C8B-B14F-4D97-AF65-F5344CB8AC3E}">
        <p14:creationId xmlns:p14="http://schemas.microsoft.com/office/powerpoint/2010/main" val="1871273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a:xfrm>
            <a:off x="1523999" y="637309"/>
            <a:ext cx="8165123" cy="1154546"/>
          </a:xfrm>
        </p:spPr>
        <p:txBody>
          <a:bodyPr/>
          <a:lstStyle/>
          <a:p>
            <a:r>
              <a:rPr lang="cs-CZ" altLang="en-US" dirty="0" smtClean="0">
                <a:solidFill>
                  <a:srgbClr val="FF0000"/>
                </a:solidFill>
              </a:rPr>
              <a:t>Intra-</a:t>
            </a:r>
            <a:r>
              <a:rPr lang="cs-CZ" altLang="en-US" dirty="0" err="1" smtClean="0">
                <a:solidFill>
                  <a:srgbClr val="FF0000"/>
                </a:solidFill>
              </a:rPr>
              <a:t>state</a:t>
            </a:r>
            <a:r>
              <a:rPr lang="cs-CZ" altLang="en-US" dirty="0" smtClean="0">
                <a:solidFill>
                  <a:srgbClr val="FF0000"/>
                </a:solidFill>
              </a:rPr>
              <a:t> </a:t>
            </a:r>
            <a:r>
              <a:rPr lang="cs-CZ" altLang="en-US" dirty="0" err="1" smtClean="0">
                <a:solidFill>
                  <a:srgbClr val="FF0000"/>
                </a:solidFill>
              </a:rPr>
              <a:t>conflicts</a:t>
            </a:r>
            <a:r>
              <a:rPr lang="cs-CZ" altLang="en-US" dirty="0" smtClean="0">
                <a:solidFill>
                  <a:srgbClr val="FF0000"/>
                </a:solidFill>
              </a:rPr>
              <a:t> and </a:t>
            </a:r>
            <a:r>
              <a:rPr lang="cs-CZ" altLang="en-US" dirty="0" err="1" smtClean="0">
                <a:solidFill>
                  <a:srgbClr val="FF0000"/>
                </a:solidFill>
              </a:rPr>
              <a:t>the</a:t>
            </a:r>
            <a:r>
              <a:rPr lang="cs-CZ" altLang="en-US" dirty="0" smtClean="0">
                <a:solidFill>
                  <a:srgbClr val="FF0000"/>
                </a:solidFill>
              </a:rPr>
              <a:t> far </a:t>
            </a:r>
            <a:r>
              <a:rPr lang="cs-CZ" altLang="en-US" dirty="0" err="1" smtClean="0">
                <a:solidFill>
                  <a:srgbClr val="FF0000"/>
                </a:solidFill>
              </a:rPr>
              <a:t>left</a:t>
            </a:r>
            <a:r>
              <a:rPr lang="cs-CZ" altLang="en-US" dirty="0" smtClean="0">
                <a:solidFill>
                  <a:srgbClr val="FF0000"/>
                </a:solidFill>
              </a:rPr>
              <a:t> </a:t>
            </a:r>
            <a:endParaRPr lang="en-US" altLang="en-US" dirty="0" smtClean="0">
              <a:solidFill>
                <a:srgbClr val="FF0000"/>
              </a:solidFill>
            </a:endParaRPr>
          </a:p>
        </p:txBody>
      </p:sp>
      <p:sp>
        <p:nvSpPr>
          <p:cNvPr id="38915" name="Zástupný symbol pro obsah 2"/>
          <p:cNvSpPr>
            <a:spLocks noGrp="1"/>
          </p:cNvSpPr>
          <p:nvPr>
            <p:ph idx="1"/>
          </p:nvPr>
        </p:nvSpPr>
        <p:spPr>
          <a:xfrm>
            <a:off x="1524001" y="2826327"/>
            <a:ext cx="5419725" cy="4306312"/>
          </a:xfrm>
        </p:spPr>
        <p:txBody>
          <a:bodyPr/>
          <a:lstStyle/>
          <a:p>
            <a:r>
              <a:rPr lang="cs-CZ" altLang="en-US" dirty="0" smtClean="0">
                <a:solidFill>
                  <a:srgbClr val="FFC000"/>
                </a:solidFill>
              </a:rPr>
              <a:t>Peru</a:t>
            </a:r>
            <a:r>
              <a:rPr lang="cs-CZ" altLang="en-US" dirty="0" smtClean="0">
                <a:solidFill>
                  <a:schemeClr val="bg1"/>
                </a:solidFill>
              </a:rPr>
              <a:t>- </a:t>
            </a:r>
            <a:r>
              <a:rPr lang="cs-CZ" altLang="en-US" dirty="0" err="1" smtClean="0">
                <a:solidFill>
                  <a:schemeClr val="bg1"/>
                </a:solidFill>
              </a:rPr>
              <a:t>Shining</a:t>
            </a:r>
            <a:r>
              <a:rPr lang="cs-CZ" altLang="en-US" dirty="0" smtClean="0">
                <a:solidFill>
                  <a:schemeClr val="bg1"/>
                </a:solidFill>
              </a:rPr>
              <a:t> </a:t>
            </a:r>
            <a:r>
              <a:rPr lang="cs-CZ" altLang="en-US" dirty="0" err="1" smtClean="0">
                <a:solidFill>
                  <a:schemeClr val="bg1"/>
                </a:solidFill>
              </a:rPr>
              <a:t>Path</a:t>
            </a:r>
            <a:r>
              <a:rPr lang="cs-CZ" altLang="en-US" dirty="0" smtClean="0">
                <a:solidFill>
                  <a:schemeClr val="bg1"/>
                </a:solidFill>
              </a:rPr>
              <a:t> </a:t>
            </a:r>
          </a:p>
          <a:p>
            <a:r>
              <a:rPr lang="cs-CZ" altLang="en-US" dirty="0" err="1" smtClean="0">
                <a:solidFill>
                  <a:srgbClr val="FFC000"/>
                </a:solidFill>
              </a:rPr>
              <a:t>Colombia</a:t>
            </a:r>
            <a:r>
              <a:rPr lang="cs-CZ" altLang="en-US" dirty="0" smtClean="0">
                <a:solidFill>
                  <a:schemeClr val="bg1"/>
                </a:solidFill>
              </a:rPr>
              <a:t> – FARC et al</a:t>
            </a:r>
          </a:p>
          <a:p>
            <a:r>
              <a:rPr lang="cs-CZ" altLang="en-US" dirty="0" smtClean="0">
                <a:solidFill>
                  <a:srgbClr val="FFC000"/>
                </a:solidFill>
              </a:rPr>
              <a:t>Venezuela</a:t>
            </a:r>
            <a:r>
              <a:rPr lang="cs-CZ" altLang="en-US" dirty="0" smtClean="0">
                <a:solidFill>
                  <a:schemeClr val="bg1"/>
                </a:solidFill>
              </a:rPr>
              <a:t> </a:t>
            </a:r>
            <a:r>
              <a:rPr lang="cs-CZ" altLang="en-US" dirty="0" err="1" smtClean="0">
                <a:solidFill>
                  <a:schemeClr val="bg1"/>
                </a:solidFill>
              </a:rPr>
              <a:t>since</a:t>
            </a:r>
            <a:r>
              <a:rPr lang="cs-CZ" altLang="en-US" dirty="0" smtClean="0">
                <a:solidFill>
                  <a:schemeClr val="bg1"/>
                </a:solidFill>
              </a:rPr>
              <a:t> 2014</a:t>
            </a:r>
          </a:p>
          <a:p>
            <a:r>
              <a:rPr lang="cs-CZ" altLang="en-US" dirty="0" smtClean="0">
                <a:solidFill>
                  <a:srgbClr val="FFC000"/>
                </a:solidFill>
              </a:rPr>
              <a:t>Paraguay:</a:t>
            </a:r>
            <a:r>
              <a:rPr lang="cs-CZ" altLang="en-US" dirty="0" smtClean="0">
                <a:solidFill>
                  <a:schemeClr val="bg1"/>
                </a:solidFill>
              </a:rPr>
              <a:t> EPP (</a:t>
            </a:r>
            <a:r>
              <a:rPr lang="cs-CZ" altLang="en-US" dirty="0" err="1" smtClean="0">
                <a:solidFill>
                  <a:schemeClr val="bg1"/>
                </a:solidFill>
              </a:rPr>
              <a:t>Ejercito</a:t>
            </a:r>
            <a:r>
              <a:rPr lang="cs-CZ" altLang="en-US" dirty="0" smtClean="0">
                <a:solidFill>
                  <a:schemeClr val="bg1"/>
                </a:solidFill>
              </a:rPr>
              <a:t> </a:t>
            </a:r>
            <a:r>
              <a:rPr lang="cs-CZ" altLang="en-US" dirty="0" err="1" smtClean="0">
                <a:solidFill>
                  <a:schemeClr val="bg1"/>
                </a:solidFill>
              </a:rPr>
              <a:t>del</a:t>
            </a:r>
            <a:r>
              <a:rPr lang="cs-CZ" altLang="en-US" dirty="0" smtClean="0">
                <a:solidFill>
                  <a:schemeClr val="bg1"/>
                </a:solidFill>
              </a:rPr>
              <a:t> Pueblo </a:t>
            </a:r>
            <a:r>
              <a:rPr lang="cs-CZ" altLang="en-US" dirty="0" err="1" smtClean="0">
                <a:solidFill>
                  <a:schemeClr val="bg1"/>
                </a:solidFill>
              </a:rPr>
              <a:t>Paraguayo</a:t>
            </a:r>
            <a:r>
              <a:rPr lang="cs-CZ" altLang="en-US" dirty="0" smtClean="0">
                <a:solidFill>
                  <a:schemeClr val="bg1"/>
                </a:solidFill>
              </a:rPr>
              <a:t> and </a:t>
            </a:r>
            <a:r>
              <a:rPr lang="cs-CZ" altLang="en-US" dirty="0" err="1" smtClean="0">
                <a:solidFill>
                  <a:schemeClr val="bg1"/>
                </a:solidFill>
              </a:rPr>
              <a:t>splinter</a:t>
            </a:r>
            <a:r>
              <a:rPr lang="cs-CZ" altLang="en-US" dirty="0" smtClean="0">
                <a:solidFill>
                  <a:schemeClr val="bg1"/>
                </a:solidFill>
              </a:rPr>
              <a:t> </a:t>
            </a:r>
            <a:r>
              <a:rPr lang="cs-CZ" altLang="en-US" dirty="0" err="1" smtClean="0">
                <a:solidFill>
                  <a:schemeClr val="bg1"/>
                </a:solidFill>
              </a:rPr>
              <a:t>Armed</a:t>
            </a:r>
            <a:r>
              <a:rPr lang="cs-CZ" altLang="en-US" dirty="0" smtClean="0">
                <a:solidFill>
                  <a:schemeClr val="bg1"/>
                </a:solidFill>
              </a:rPr>
              <a:t> </a:t>
            </a:r>
            <a:r>
              <a:rPr lang="cs-CZ" altLang="en-US" dirty="0" err="1" smtClean="0">
                <a:solidFill>
                  <a:schemeClr val="bg1"/>
                </a:solidFill>
              </a:rPr>
              <a:t>Farmers</a:t>
            </a:r>
            <a:r>
              <a:rPr lang="cs-CZ" altLang="en-US" dirty="0" smtClean="0">
                <a:solidFill>
                  <a:schemeClr val="bg1"/>
                </a:solidFill>
              </a:rPr>
              <a:t> Group ACA </a:t>
            </a:r>
            <a:r>
              <a:rPr lang="cs-CZ" altLang="en-US" dirty="0" err="1" smtClean="0">
                <a:solidFill>
                  <a:schemeClr val="bg1"/>
                </a:solidFill>
              </a:rPr>
              <a:t>since</a:t>
            </a:r>
            <a:r>
              <a:rPr lang="cs-CZ" altLang="en-US" dirty="0" smtClean="0">
                <a:solidFill>
                  <a:schemeClr val="bg1"/>
                </a:solidFill>
              </a:rPr>
              <a:t> 2005</a:t>
            </a:r>
          </a:p>
          <a:p>
            <a:r>
              <a:rPr lang="cs-CZ" altLang="en-US" dirty="0" err="1" smtClean="0">
                <a:solidFill>
                  <a:srgbClr val="FFC000"/>
                </a:solidFill>
              </a:rPr>
              <a:t>Chiapas</a:t>
            </a:r>
            <a:endParaRPr lang="en-US" altLang="en-US" dirty="0" smtClean="0">
              <a:solidFill>
                <a:srgbClr val="FFC000"/>
              </a:solidFill>
            </a:endParaRPr>
          </a:p>
        </p:txBody>
      </p:sp>
      <p:pic>
        <p:nvPicPr>
          <p:cNvPr id="38916"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3541" y="2063246"/>
            <a:ext cx="435133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537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17236" y="-1"/>
            <a:ext cx="5541819" cy="4294910"/>
          </a:xfrm>
        </p:spPr>
        <p:txBody>
          <a:bodyPr/>
          <a:lstStyle/>
          <a:p>
            <a:r>
              <a:rPr lang="cs-CZ" altLang="en-US" sz="4000" dirty="0" err="1">
                <a:solidFill>
                  <a:srgbClr val="FF0000"/>
                </a:solidFill>
              </a:rPr>
              <a:t>Mexico</a:t>
            </a:r>
            <a:r>
              <a:rPr lang="cs-CZ" altLang="en-US" sz="4000" dirty="0">
                <a:solidFill>
                  <a:srgbClr val="FF0000"/>
                </a:solidFill>
              </a:rPr>
              <a:t>: </a:t>
            </a:r>
            <a:r>
              <a:rPr lang="cs-CZ" altLang="en-US" sz="4000" dirty="0" err="1">
                <a:solidFill>
                  <a:srgbClr val="FF0000"/>
                </a:solidFill>
              </a:rPr>
              <a:t>Zapatistas</a:t>
            </a:r>
            <a:r>
              <a:rPr lang="cs-CZ" altLang="en-US" sz="4000" dirty="0">
                <a:solidFill>
                  <a:srgbClr val="FF0000"/>
                </a:solidFill>
              </a:rPr>
              <a:t> and </a:t>
            </a:r>
            <a:r>
              <a:rPr lang="cs-CZ" altLang="en-US" sz="4000" dirty="0" err="1">
                <a:solidFill>
                  <a:srgbClr val="FF0000"/>
                </a:solidFill>
              </a:rPr>
              <a:t>Chiapas</a:t>
            </a:r>
            <a:endParaRPr lang="en-GB" altLang="en-US" sz="4000" dirty="0">
              <a:solidFill>
                <a:srgbClr val="FF0000"/>
              </a:solidFill>
            </a:endParaRPr>
          </a:p>
        </p:txBody>
      </p:sp>
      <p:sp>
        <p:nvSpPr>
          <p:cNvPr id="39939" name="Rectangle 3"/>
          <p:cNvSpPr>
            <a:spLocks noGrp="1" noChangeArrowheads="1"/>
          </p:cNvSpPr>
          <p:nvPr>
            <p:ph type="subTitle" idx="1"/>
          </p:nvPr>
        </p:nvSpPr>
        <p:spPr>
          <a:xfrm>
            <a:off x="1524001" y="4156364"/>
            <a:ext cx="5364163" cy="2701637"/>
          </a:xfrm>
        </p:spPr>
        <p:txBody>
          <a:bodyPr/>
          <a:lstStyle/>
          <a:p>
            <a:pPr algn="l">
              <a:lnSpc>
                <a:spcPct val="90000"/>
              </a:lnSpc>
              <a:buFontTx/>
              <a:buChar char="•"/>
            </a:pPr>
            <a:endParaRPr lang="cs-CZ" altLang="en-US" sz="2800" dirty="0">
              <a:solidFill>
                <a:schemeClr val="bg1"/>
              </a:solidFill>
            </a:endParaRPr>
          </a:p>
          <a:p>
            <a:pPr algn="l">
              <a:lnSpc>
                <a:spcPct val="90000"/>
              </a:lnSpc>
              <a:buFontTx/>
              <a:buChar char="•"/>
            </a:pPr>
            <a:r>
              <a:rPr lang="en-GB" altLang="en-US" i="1" dirty="0" smtClean="0">
                <a:solidFill>
                  <a:srgbClr val="FF9933"/>
                </a:solidFill>
              </a:rPr>
              <a:t>Zapatista</a:t>
            </a:r>
            <a:endParaRPr lang="cs-CZ" altLang="en-US" dirty="0" smtClean="0">
              <a:solidFill>
                <a:schemeClr val="bg1"/>
              </a:solidFill>
            </a:endParaRPr>
          </a:p>
          <a:p>
            <a:pPr algn="l">
              <a:lnSpc>
                <a:spcPct val="90000"/>
              </a:lnSpc>
              <a:buFontTx/>
              <a:buChar char="•"/>
            </a:pPr>
            <a:r>
              <a:rPr lang="cs-CZ" altLang="en-US" dirty="0" smtClean="0">
                <a:solidFill>
                  <a:schemeClr val="bg1"/>
                </a:solidFill>
              </a:rPr>
              <a:t>1994 </a:t>
            </a:r>
            <a:r>
              <a:rPr lang="cs-CZ" altLang="en-US" dirty="0" err="1" smtClean="0">
                <a:solidFill>
                  <a:schemeClr val="bg1"/>
                </a:solidFill>
              </a:rPr>
              <a:t>uprising</a:t>
            </a:r>
            <a:r>
              <a:rPr lang="cs-CZ" altLang="en-US" dirty="0" smtClean="0">
                <a:solidFill>
                  <a:schemeClr val="bg1"/>
                </a:solidFill>
              </a:rPr>
              <a:t> in </a:t>
            </a:r>
            <a:r>
              <a:rPr lang="cs-CZ" altLang="en-US" dirty="0" err="1" smtClean="0">
                <a:solidFill>
                  <a:schemeClr val="bg1"/>
                </a:solidFill>
              </a:rPr>
              <a:t>Chiapas</a:t>
            </a:r>
            <a:endParaRPr lang="cs-CZ" altLang="en-US" dirty="0" smtClean="0">
              <a:solidFill>
                <a:schemeClr val="bg1"/>
              </a:solidFill>
            </a:endParaRPr>
          </a:p>
          <a:p>
            <a:pPr algn="l">
              <a:lnSpc>
                <a:spcPct val="90000"/>
              </a:lnSpc>
              <a:buFontTx/>
              <a:buChar char="•"/>
            </a:pPr>
            <a:r>
              <a:rPr lang="cs-CZ" altLang="en-US" dirty="0" err="1" smtClean="0">
                <a:solidFill>
                  <a:schemeClr val="bg1"/>
                </a:solidFill>
              </a:rPr>
              <a:t>Presidential</a:t>
            </a:r>
            <a:r>
              <a:rPr lang="cs-CZ" altLang="en-US" dirty="0" smtClean="0">
                <a:solidFill>
                  <a:schemeClr val="bg1"/>
                </a:solidFill>
              </a:rPr>
              <a:t> </a:t>
            </a:r>
            <a:r>
              <a:rPr lang="cs-CZ" altLang="en-US" dirty="0" err="1" smtClean="0">
                <a:solidFill>
                  <a:schemeClr val="bg1"/>
                </a:solidFill>
              </a:rPr>
              <a:t>elections</a:t>
            </a:r>
            <a:r>
              <a:rPr lang="cs-CZ" altLang="en-US" dirty="0" smtClean="0">
                <a:solidFill>
                  <a:schemeClr val="bg1"/>
                </a:solidFill>
              </a:rPr>
              <a:t> in 2000 and </a:t>
            </a:r>
            <a:r>
              <a:rPr lang="cs-CZ" altLang="en-US" dirty="0" err="1" smtClean="0">
                <a:solidFill>
                  <a:schemeClr val="bg1"/>
                </a:solidFill>
              </a:rPr>
              <a:t>ceasefire</a:t>
            </a:r>
            <a:endParaRPr lang="cs-CZ" altLang="en-US" dirty="0" smtClean="0">
              <a:solidFill>
                <a:schemeClr val="bg1"/>
              </a:solidFill>
            </a:endParaRPr>
          </a:p>
          <a:p>
            <a:pPr algn="l">
              <a:lnSpc>
                <a:spcPct val="90000"/>
              </a:lnSpc>
              <a:buFontTx/>
              <a:buChar char="•"/>
            </a:pPr>
            <a:r>
              <a:rPr lang="cs-CZ" altLang="en-US" dirty="0" err="1" smtClean="0">
                <a:solidFill>
                  <a:schemeClr val="bg1"/>
                </a:solidFill>
              </a:rPr>
              <a:t>Subcomandante</a:t>
            </a:r>
            <a:r>
              <a:rPr lang="cs-CZ" altLang="en-US" dirty="0" smtClean="0">
                <a:solidFill>
                  <a:schemeClr val="bg1"/>
                </a:solidFill>
              </a:rPr>
              <a:t> </a:t>
            </a:r>
            <a:r>
              <a:rPr lang="cs-CZ" altLang="en-US" dirty="0" err="1" smtClean="0">
                <a:solidFill>
                  <a:schemeClr val="bg1"/>
                </a:solidFill>
              </a:rPr>
              <a:t>Marcos</a:t>
            </a:r>
            <a:r>
              <a:rPr lang="en-GB" altLang="en-US" dirty="0" smtClean="0">
                <a:solidFill>
                  <a:schemeClr val="bg1"/>
                </a:solidFill>
              </a:rPr>
              <a:t> </a:t>
            </a:r>
            <a:endParaRPr lang="cs-CZ" altLang="en-US" dirty="0" smtClean="0">
              <a:solidFill>
                <a:schemeClr val="bg1"/>
              </a:solidFill>
            </a:endParaRPr>
          </a:p>
        </p:txBody>
      </p:sp>
      <p:pic>
        <p:nvPicPr>
          <p:cNvPr id="39940" name="Picture 4" descr="Zapatista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27" y="347951"/>
            <a:ext cx="3810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Subcomandante_Marc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364" y="5062538"/>
            <a:ext cx="26812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82996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idx="4294967295"/>
          </p:nvPr>
        </p:nvSpPr>
        <p:spPr>
          <a:xfrm>
            <a:off x="0" y="914400"/>
            <a:ext cx="5829300" cy="776288"/>
          </a:xfrm>
        </p:spPr>
        <p:txBody>
          <a:bodyPr/>
          <a:lstStyle/>
          <a:p>
            <a:r>
              <a:rPr lang="cs-CZ" altLang="en-US" sz="4000" dirty="0" err="1">
                <a:solidFill>
                  <a:srgbClr val="FF0000"/>
                </a:solidFill>
              </a:rPr>
              <a:t>Mexico</a:t>
            </a:r>
            <a:r>
              <a:rPr lang="cs-CZ" altLang="en-US" sz="4000" dirty="0">
                <a:solidFill>
                  <a:srgbClr val="FF0000"/>
                </a:solidFill>
              </a:rPr>
              <a:t>: </a:t>
            </a:r>
            <a:r>
              <a:rPr lang="cs-CZ" altLang="en-US" sz="4000" dirty="0" err="1">
                <a:solidFill>
                  <a:srgbClr val="FF0000"/>
                </a:solidFill>
              </a:rPr>
              <a:t>Oaxaca</a:t>
            </a:r>
            <a:endParaRPr lang="en-GB" altLang="en-US" sz="4000" dirty="0">
              <a:solidFill>
                <a:srgbClr val="FF0000"/>
              </a:solidFill>
            </a:endParaRPr>
          </a:p>
        </p:txBody>
      </p:sp>
      <p:sp>
        <p:nvSpPr>
          <p:cNvPr id="41987" name="Rectangle 3"/>
          <p:cNvSpPr>
            <a:spLocks noGrp="1" noChangeArrowheads="1"/>
          </p:cNvSpPr>
          <p:nvPr>
            <p:ph type="subTitle" idx="4294967295"/>
          </p:nvPr>
        </p:nvSpPr>
        <p:spPr>
          <a:xfrm>
            <a:off x="3227388" y="2566988"/>
            <a:ext cx="8964612" cy="4291012"/>
          </a:xfrm>
        </p:spPr>
        <p:txBody>
          <a:bodyPr/>
          <a:lstStyle/>
          <a:p>
            <a:pPr algn="l">
              <a:lnSpc>
                <a:spcPct val="90000"/>
              </a:lnSpc>
              <a:buFontTx/>
              <a:buChar char="•"/>
            </a:pPr>
            <a:r>
              <a:rPr lang="en-GB" altLang="en-US" dirty="0" smtClean="0">
                <a:solidFill>
                  <a:schemeClr val="bg1"/>
                </a:solidFill>
              </a:rPr>
              <a:t>two armed groups in the state of Oaxaca </a:t>
            </a:r>
            <a:endParaRPr lang="cs-CZ" altLang="en-US" dirty="0" smtClean="0">
              <a:solidFill>
                <a:schemeClr val="bg1"/>
              </a:solidFill>
            </a:endParaRPr>
          </a:p>
          <a:p>
            <a:pPr algn="l">
              <a:lnSpc>
                <a:spcPct val="90000"/>
              </a:lnSpc>
              <a:buFontTx/>
              <a:buChar char="•"/>
            </a:pPr>
            <a:r>
              <a:rPr lang="cs-CZ" altLang="en-US" dirty="0" smtClean="0">
                <a:solidFill>
                  <a:srgbClr val="FFCC00"/>
                </a:solidFill>
              </a:rPr>
              <a:t>R</a:t>
            </a:r>
            <a:r>
              <a:rPr lang="en-GB" altLang="en-US" dirty="0" smtClean="0">
                <a:solidFill>
                  <a:srgbClr val="FFCC00"/>
                </a:solidFill>
              </a:rPr>
              <a:t>evolutionary Democratic Tendency - Army of the People</a:t>
            </a:r>
            <a:r>
              <a:rPr lang="en-GB" altLang="en-US" dirty="0" smtClean="0">
                <a:solidFill>
                  <a:schemeClr val="bg1"/>
                </a:solidFill>
              </a:rPr>
              <a:t> (TDR-EP) </a:t>
            </a:r>
          </a:p>
          <a:p>
            <a:pPr algn="l">
              <a:lnSpc>
                <a:spcPct val="90000"/>
              </a:lnSpc>
              <a:buFontTx/>
              <a:buChar char="•"/>
            </a:pPr>
            <a:r>
              <a:rPr lang="en-GB" altLang="en-US" dirty="0" smtClean="0">
                <a:solidFill>
                  <a:srgbClr val="FFCC00"/>
                </a:solidFill>
              </a:rPr>
              <a:t>Lucio Cabanas Barrientos Revolutionary Movement</a:t>
            </a:r>
            <a:r>
              <a:rPr lang="en-GB" altLang="en-US" dirty="0" smtClean="0">
                <a:solidFill>
                  <a:schemeClr val="bg1"/>
                </a:solidFill>
              </a:rPr>
              <a:t> </a:t>
            </a:r>
            <a:endParaRPr lang="cs-CZ" altLang="en-US" dirty="0" smtClean="0">
              <a:solidFill>
                <a:schemeClr val="bg1"/>
              </a:solidFill>
            </a:endParaRPr>
          </a:p>
          <a:p>
            <a:pPr algn="l">
              <a:lnSpc>
                <a:spcPct val="90000"/>
              </a:lnSpc>
              <a:buFontTx/>
              <a:buChar char="•"/>
            </a:pPr>
            <a:r>
              <a:rPr lang="en-GB" altLang="en-US" dirty="0" smtClean="0">
                <a:solidFill>
                  <a:schemeClr val="bg1"/>
                </a:solidFill>
              </a:rPr>
              <a:t>Both of these are originally splinter groups of the People's Revolutionary Army EPR. </a:t>
            </a:r>
            <a:endParaRPr lang="cs-CZ" altLang="en-US" dirty="0" smtClean="0">
              <a:solidFill>
                <a:schemeClr val="bg1"/>
              </a:solidFill>
            </a:endParaRPr>
          </a:p>
          <a:p>
            <a:pPr algn="l">
              <a:lnSpc>
                <a:spcPct val="90000"/>
              </a:lnSpc>
              <a:buFontTx/>
              <a:buChar char="•"/>
            </a:pPr>
            <a:r>
              <a:rPr lang="en-GB" altLang="en-US" dirty="0" smtClean="0">
                <a:solidFill>
                  <a:srgbClr val="FFCC00"/>
                </a:solidFill>
              </a:rPr>
              <a:t>Neither is considered to have any conventional military capacity</a:t>
            </a:r>
          </a:p>
        </p:txBody>
      </p:sp>
    </p:spTree>
    <p:extLst>
      <p:ext uri="{BB962C8B-B14F-4D97-AF65-F5344CB8AC3E}">
        <p14:creationId xmlns:p14="http://schemas.microsoft.com/office/powerpoint/2010/main" val="171830422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524000" y="2688648"/>
            <a:ext cx="7092950" cy="1276682"/>
          </a:xfrm>
        </p:spPr>
        <p:txBody>
          <a:bodyPr/>
          <a:lstStyle/>
          <a:p>
            <a:r>
              <a:rPr lang="cs-CZ" altLang="en-US" sz="4000" dirty="0">
                <a:solidFill>
                  <a:srgbClr val="FF0000"/>
                </a:solidFill>
              </a:rPr>
              <a:t>PERU: </a:t>
            </a:r>
            <a:r>
              <a:rPr lang="cs-CZ" altLang="en-US" sz="4000" dirty="0" err="1">
                <a:solidFill>
                  <a:srgbClr val="FF0000"/>
                </a:solidFill>
              </a:rPr>
              <a:t>The</a:t>
            </a:r>
            <a:r>
              <a:rPr lang="cs-CZ" altLang="en-US" sz="4000" dirty="0">
                <a:solidFill>
                  <a:srgbClr val="FF0000"/>
                </a:solidFill>
              </a:rPr>
              <a:t> </a:t>
            </a:r>
            <a:r>
              <a:rPr lang="cs-CZ" altLang="en-US" sz="4000" dirty="0" err="1">
                <a:solidFill>
                  <a:srgbClr val="FF0000"/>
                </a:solidFill>
              </a:rPr>
              <a:t>communist</a:t>
            </a:r>
            <a:r>
              <a:rPr lang="cs-CZ" altLang="en-US" sz="4000" dirty="0">
                <a:solidFill>
                  <a:srgbClr val="FF0000"/>
                </a:solidFill>
              </a:rPr>
              <a:t> party of Peru -</a:t>
            </a:r>
            <a:r>
              <a:rPr lang="cs-CZ" altLang="en-US" sz="4000" dirty="0" err="1">
                <a:solidFill>
                  <a:srgbClr val="FF0000"/>
                </a:solidFill>
              </a:rPr>
              <a:t>Shining</a:t>
            </a:r>
            <a:r>
              <a:rPr lang="cs-CZ" altLang="en-US" sz="4000" dirty="0">
                <a:solidFill>
                  <a:srgbClr val="FF0000"/>
                </a:solidFill>
              </a:rPr>
              <a:t> </a:t>
            </a:r>
            <a:r>
              <a:rPr lang="cs-CZ" altLang="en-US" sz="4000" dirty="0" err="1">
                <a:solidFill>
                  <a:srgbClr val="FF0000"/>
                </a:solidFill>
              </a:rPr>
              <a:t>path</a:t>
            </a:r>
            <a:endParaRPr lang="en-GB" altLang="en-US" sz="4000" dirty="0">
              <a:solidFill>
                <a:srgbClr val="FF0000"/>
              </a:solidFill>
            </a:endParaRPr>
          </a:p>
        </p:txBody>
      </p:sp>
      <p:sp>
        <p:nvSpPr>
          <p:cNvPr id="31747" name="Rectangle 3"/>
          <p:cNvSpPr>
            <a:spLocks noGrp="1" noChangeArrowheads="1"/>
          </p:cNvSpPr>
          <p:nvPr>
            <p:ph type="subTitle" idx="1"/>
          </p:nvPr>
        </p:nvSpPr>
        <p:spPr>
          <a:xfrm>
            <a:off x="1703389" y="4341091"/>
            <a:ext cx="7343775" cy="2516910"/>
          </a:xfrm>
        </p:spPr>
        <p:txBody>
          <a:bodyPr>
            <a:normAutofit fontScale="92500" lnSpcReduction="20000"/>
          </a:bodyPr>
          <a:lstStyle/>
          <a:p>
            <a:pPr marL="457200" indent="-457200" algn="l">
              <a:lnSpc>
                <a:spcPct val="80000"/>
              </a:lnSpc>
              <a:buFont typeface="Arial" panose="020B0604020202020204" pitchFamily="34" charset="0"/>
              <a:buChar char="•"/>
              <a:defRPr/>
            </a:pPr>
            <a:r>
              <a:rPr lang="cs-CZ" altLang="en-US" sz="4400" dirty="0">
                <a:solidFill>
                  <a:schemeClr val="bg1"/>
                </a:solidFill>
              </a:rPr>
              <a:t>1960´s</a:t>
            </a:r>
          </a:p>
          <a:p>
            <a:pPr marL="457200" indent="-457200" algn="l">
              <a:lnSpc>
                <a:spcPct val="80000"/>
              </a:lnSpc>
              <a:buFont typeface="Arial" panose="020B0604020202020204" pitchFamily="34" charset="0"/>
              <a:buChar char="•"/>
              <a:defRPr/>
            </a:pPr>
            <a:r>
              <a:rPr lang="cs-CZ" altLang="en-US" sz="4400" dirty="0" err="1">
                <a:solidFill>
                  <a:schemeClr val="bg1"/>
                </a:solidFill>
              </a:rPr>
              <a:t>Abimael</a:t>
            </a:r>
            <a:r>
              <a:rPr lang="cs-CZ" altLang="en-US" sz="4400" dirty="0">
                <a:solidFill>
                  <a:schemeClr val="bg1"/>
                </a:solidFill>
              </a:rPr>
              <a:t> </a:t>
            </a:r>
            <a:r>
              <a:rPr lang="cs-CZ" altLang="en-US" sz="4400" dirty="0" err="1">
                <a:solidFill>
                  <a:schemeClr val="bg1"/>
                </a:solidFill>
              </a:rPr>
              <a:t>Guzman</a:t>
            </a:r>
            <a:endParaRPr lang="cs-CZ" altLang="en-US" sz="4400" dirty="0">
              <a:solidFill>
                <a:schemeClr val="bg1"/>
              </a:solidFill>
            </a:endParaRPr>
          </a:p>
          <a:p>
            <a:pPr marL="457200" indent="-457200" algn="l">
              <a:lnSpc>
                <a:spcPct val="80000"/>
              </a:lnSpc>
              <a:buFont typeface="Arial" panose="020B0604020202020204" pitchFamily="34" charset="0"/>
              <a:buChar char="•"/>
              <a:defRPr/>
            </a:pPr>
            <a:r>
              <a:rPr lang="cs-CZ" altLang="en-US" sz="4400" dirty="0" err="1">
                <a:solidFill>
                  <a:schemeClr val="bg1"/>
                </a:solidFill>
              </a:rPr>
              <a:t>Universities</a:t>
            </a:r>
            <a:r>
              <a:rPr lang="cs-CZ" altLang="en-US" sz="4400" dirty="0">
                <a:solidFill>
                  <a:schemeClr val="bg1"/>
                </a:solidFill>
              </a:rPr>
              <a:t>, </a:t>
            </a:r>
            <a:r>
              <a:rPr lang="cs-CZ" altLang="en-US" sz="4400" dirty="0" err="1">
                <a:solidFill>
                  <a:schemeClr val="bg1"/>
                </a:solidFill>
              </a:rPr>
              <a:t>intelectuals</a:t>
            </a:r>
            <a:endParaRPr lang="cs-CZ" altLang="en-US" sz="4400" dirty="0">
              <a:solidFill>
                <a:schemeClr val="bg1"/>
              </a:solidFill>
            </a:endParaRPr>
          </a:p>
          <a:p>
            <a:pPr marL="457200" indent="-457200" algn="l">
              <a:lnSpc>
                <a:spcPct val="80000"/>
              </a:lnSpc>
              <a:buFont typeface="Arial" panose="020B0604020202020204" pitchFamily="34" charset="0"/>
              <a:buChar char="•"/>
              <a:defRPr/>
            </a:pPr>
            <a:r>
              <a:rPr lang="cs-CZ" altLang="en-US" sz="4400" dirty="0" err="1">
                <a:solidFill>
                  <a:schemeClr val="bg1"/>
                </a:solidFill>
              </a:rPr>
              <a:t>Marxism-leninism</a:t>
            </a:r>
            <a:r>
              <a:rPr lang="cs-CZ" altLang="en-US" sz="4400" dirty="0">
                <a:solidFill>
                  <a:schemeClr val="bg1"/>
                </a:solidFill>
              </a:rPr>
              <a:t>, </a:t>
            </a:r>
            <a:r>
              <a:rPr lang="cs-CZ" altLang="en-US" sz="4400" dirty="0" err="1">
                <a:solidFill>
                  <a:schemeClr val="bg1"/>
                </a:solidFill>
              </a:rPr>
              <a:t>maoism</a:t>
            </a:r>
            <a:endParaRPr lang="cs-CZ" altLang="en-US" sz="4400" dirty="0">
              <a:solidFill>
                <a:schemeClr val="bg1"/>
              </a:solidFill>
            </a:endParaRPr>
          </a:p>
          <a:p>
            <a:pPr marL="457200" indent="-457200" algn="l">
              <a:lnSpc>
                <a:spcPct val="80000"/>
              </a:lnSpc>
              <a:buFont typeface="Arial" panose="020B0604020202020204" pitchFamily="34" charset="0"/>
              <a:buChar char="•"/>
              <a:defRPr/>
            </a:pPr>
            <a:r>
              <a:rPr lang="cs-CZ" altLang="en-US" sz="4400" dirty="0" err="1">
                <a:solidFill>
                  <a:schemeClr val="bg1"/>
                </a:solidFill>
              </a:rPr>
              <a:t>Terrorist</a:t>
            </a:r>
            <a:r>
              <a:rPr lang="cs-CZ" altLang="en-US" sz="4400" dirty="0">
                <a:solidFill>
                  <a:schemeClr val="bg1"/>
                </a:solidFill>
              </a:rPr>
              <a:t> </a:t>
            </a:r>
            <a:r>
              <a:rPr lang="cs-CZ" altLang="en-US" sz="4400" dirty="0" err="1">
                <a:solidFill>
                  <a:schemeClr val="bg1"/>
                </a:solidFill>
              </a:rPr>
              <a:t>activities</a:t>
            </a:r>
            <a:endParaRPr lang="cs-CZ" altLang="en-US" sz="4400" dirty="0">
              <a:solidFill>
                <a:schemeClr val="bg1"/>
              </a:solidFill>
            </a:endParaRPr>
          </a:p>
          <a:p>
            <a:pPr algn="l">
              <a:lnSpc>
                <a:spcPct val="80000"/>
              </a:lnSpc>
              <a:defRPr/>
            </a:pPr>
            <a:endParaRPr lang="cs-CZ" altLang="en-US" dirty="0">
              <a:solidFill>
                <a:schemeClr val="bg1"/>
              </a:solidFill>
            </a:endParaRPr>
          </a:p>
          <a:p>
            <a:pPr>
              <a:lnSpc>
                <a:spcPct val="80000"/>
              </a:lnSpc>
              <a:defRPr/>
            </a:pPr>
            <a:endParaRPr lang="en-GB" altLang="en-US" dirty="0">
              <a:solidFill>
                <a:schemeClr val="bg1"/>
              </a:solidFill>
            </a:endParaRPr>
          </a:p>
        </p:txBody>
      </p:sp>
      <p:pic>
        <p:nvPicPr>
          <p:cNvPr id="43012" name="Picture 5" descr="flag_of_Sendero_Lumino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1" y="2688648"/>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descr="Pcpnov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1764" y="4498976"/>
            <a:ext cx="1646237"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5031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0" y="2524103"/>
            <a:ext cx="8941777" cy="1696914"/>
          </a:xfrm>
        </p:spPr>
        <p:txBody>
          <a:bodyPr/>
          <a:lstStyle/>
          <a:p>
            <a:r>
              <a:rPr lang="cs-CZ" altLang="en-US" sz="2800" b="1" dirty="0">
                <a:solidFill>
                  <a:srgbClr val="FF0000"/>
                </a:solidFill>
              </a:rPr>
              <a:t/>
            </a:r>
            <a:br>
              <a:rPr lang="cs-CZ" altLang="en-US" sz="2800" b="1" dirty="0">
                <a:solidFill>
                  <a:srgbClr val="FF0000"/>
                </a:solidFill>
              </a:rPr>
            </a:br>
            <a:r>
              <a:rPr lang="cs-CZ" altLang="en-US" sz="4000" b="1" dirty="0" smtClean="0">
                <a:solidFill>
                  <a:srgbClr val="FF0000"/>
                </a:solidFill>
              </a:rPr>
              <a:t>PERU: </a:t>
            </a:r>
            <a:r>
              <a:rPr lang="en-GB" altLang="en-US" sz="4000" b="1" dirty="0" smtClean="0">
                <a:solidFill>
                  <a:srgbClr val="FF0000"/>
                </a:solidFill>
              </a:rPr>
              <a:t>The </a:t>
            </a:r>
            <a:r>
              <a:rPr lang="en-GB" altLang="en-US" sz="4000" b="1" dirty="0" err="1" smtClean="0">
                <a:solidFill>
                  <a:srgbClr val="FF0000"/>
                </a:solidFill>
              </a:rPr>
              <a:t>Túpac</a:t>
            </a:r>
            <a:r>
              <a:rPr lang="en-GB" altLang="en-US" sz="4000" b="1" dirty="0" smtClean="0">
                <a:solidFill>
                  <a:srgbClr val="FF0000"/>
                </a:solidFill>
              </a:rPr>
              <a:t> </a:t>
            </a:r>
            <a:r>
              <a:rPr lang="en-GB" altLang="en-US" sz="4000" b="1" dirty="0" err="1" smtClean="0">
                <a:solidFill>
                  <a:srgbClr val="FF0000"/>
                </a:solidFill>
              </a:rPr>
              <a:t>Amaru</a:t>
            </a:r>
            <a:r>
              <a:rPr lang="en-GB" altLang="en-US" sz="4000" b="1" dirty="0" smtClean="0">
                <a:solidFill>
                  <a:srgbClr val="FF0000"/>
                </a:solidFill>
              </a:rPr>
              <a:t> Revolutionary Movement (MRTA</a:t>
            </a:r>
            <a:r>
              <a:rPr lang="cs-CZ" altLang="en-US" sz="4000" b="1" dirty="0" smtClean="0">
                <a:solidFill>
                  <a:srgbClr val="FF0000"/>
                </a:solidFill>
              </a:rPr>
              <a:t>)</a:t>
            </a:r>
            <a:r>
              <a:rPr lang="en-GB" altLang="en-US" sz="4000" dirty="0" smtClean="0">
                <a:solidFill>
                  <a:srgbClr val="FF0000"/>
                </a:solidFill>
              </a:rPr>
              <a:t> </a:t>
            </a:r>
          </a:p>
        </p:txBody>
      </p:sp>
      <p:sp>
        <p:nvSpPr>
          <p:cNvPr id="45059" name="Rectangle 3"/>
          <p:cNvSpPr>
            <a:spLocks noGrp="1" noChangeArrowheads="1"/>
          </p:cNvSpPr>
          <p:nvPr>
            <p:ph type="subTitle" idx="1"/>
          </p:nvPr>
        </p:nvSpPr>
        <p:spPr>
          <a:xfrm>
            <a:off x="73891" y="4221017"/>
            <a:ext cx="12265891" cy="2636983"/>
          </a:xfrm>
        </p:spPr>
        <p:txBody>
          <a:bodyPr/>
          <a:lstStyle/>
          <a:p>
            <a:pPr algn="l">
              <a:buFontTx/>
              <a:buChar char="•"/>
            </a:pPr>
            <a:r>
              <a:rPr lang="cs-CZ" altLang="en-US" sz="2800" dirty="0">
                <a:solidFill>
                  <a:srgbClr val="FFC000"/>
                </a:solidFill>
              </a:rPr>
              <a:t> </a:t>
            </a:r>
            <a:r>
              <a:rPr lang="cs-CZ" altLang="en-US" sz="3600" dirty="0" err="1">
                <a:solidFill>
                  <a:srgbClr val="FFC000"/>
                </a:solidFill>
              </a:rPr>
              <a:t>marxist-leninist</a:t>
            </a:r>
            <a:r>
              <a:rPr lang="en-GB" altLang="en-US" sz="3600" dirty="0">
                <a:solidFill>
                  <a:srgbClr val="FFC000"/>
                </a:solidFill>
              </a:rPr>
              <a:t> </a:t>
            </a:r>
            <a:r>
              <a:rPr lang="en-GB" altLang="en-US" sz="3600" dirty="0">
                <a:solidFill>
                  <a:schemeClr val="bg1"/>
                </a:solidFill>
              </a:rPr>
              <a:t>revolutionary movement formed in 1983 </a:t>
            </a:r>
            <a:endParaRPr lang="cs-CZ" altLang="en-US" sz="3600" dirty="0">
              <a:solidFill>
                <a:schemeClr val="bg1"/>
              </a:solidFill>
            </a:endParaRPr>
          </a:p>
          <a:p>
            <a:pPr algn="l">
              <a:buFontTx/>
              <a:buChar char="•"/>
            </a:pPr>
            <a:r>
              <a:rPr lang="en-GB" altLang="en-US" sz="3600" dirty="0">
                <a:solidFill>
                  <a:schemeClr val="bg1"/>
                </a:solidFill>
              </a:rPr>
              <a:t> </a:t>
            </a:r>
            <a:r>
              <a:rPr lang="en-GB" altLang="en-US" sz="3600" dirty="0">
                <a:solidFill>
                  <a:srgbClr val="FFC000"/>
                </a:solidFill>
              </a:rPr>
              <a:t>communist state </a:t>
            </a:r>
            <a:endParaRPr lang="cs-CZ" altLang="en-US" sz="3600" dirty="0">
              <a:solidFill>
                <a:srgbClr val="FFC000"/>
              </a:solidFill>
            </a:endParaRPr>
          </a:p>
          <a:p>
            <a:pPr algn="l">
              <a:buFontTx/>
              <a:buChar char="•"/>
            </a:pPr>
            <a:r>
              <a:rPr lang="en-GB" altLang="en-US" sz="3600" dirty="0">
                <a:solidFill>
                  <a:schemeClr val="bg1"/>
                </a:solidFill>
              </a:rPr>
              <a:t>In December 1996</a:t>
            </a:r>
            <a:r>
              <a:rPr lang="cs-CZ" altLang="en-US" sz="3600" dirty="0">
                <a:solidFill>
                  <a:schemeClr val="bg1"/>
                </a:solidFill>
              </a:rPr>
              <a:t> </a:t>
            </a:r>
            <a:r>
              <a:rPr lang="cs-CZ" altLang="en-US" sz="3600" dirty="0" err="1">
                <a:solidFill>
                  <a:schemeClr val="bg1"/>
                </a:solidFill>
              </a:rPr>
              <a:t>Japanese</a:t>
            </a:r>
            <a:r>
              <a:rPr lang="cs-CZ" altLang="en-US" sz="3600" dirty="0">
                <a:solidFill>
                  <a:schemeClr val="bg1"/>
                </a:solidFill>
              </a:rPr>
              <a:t> </a:t>
            </a:r>
            <a:r>
              <a:rPr lang="cs-CZ" altLang="en-US" sz="3600" dirty="0" err="1">
                <a:solidFill>
                  <a:schemeClr val="bg1"/>
                </a:solidFill>
              </a:rPr>
              <a:t>embassy</a:t>
            </a:r>
            <a:r>
              <a:rPr lang="cs-CZ" altLang="en-US" sz="3600" dirty="0">
                <a:solidFill>
                  <a:schemeClr val="bg1"/>
                </a:solidFill>
              </a:rPr>
              <a:t> </a:t>
            </a:r>
            <a:r>
              <a:rPr lang="cs-CZ" altLang="en-US" sz="3600" dirty="0" err="1">
                <a:solidFill>
                  <a:schemeClr val="bg1"/>
                </a:solidFill>
              </a:rPr>
              <a:t>hostage</a:t>
            </a:r>
            <a:r>
              <a:rPr lang="cs-CZ" altLang="en-US" sz="3600" dirty="0">
                <a:solidFill>
                  <a:schemeClr val="bg1"/>
                </a:solidFill>
              </a:rPr>
              <a:t> </a:t>
            </a:r>
            <a:r>
              <a:rPr lang="cs-CZ" altLang="en-US" sz="3600" dirty="0" err="1">
                <a:solidFill>
                  <a:schemeClr val="bg1"/>
                </a:solidFill>
              </a:rPr>
              <a:t>crisis</a:t>
            </a:r>
            <a:endParaRPr lang="cs-CZ" altLang="en-US" sz="3600" dirty="0">
              <a:solidFill>
                <a:schemeClr val="bg1"/>
              </a:solidFill>
            </a:endParaRPr>
          </a:p>
          <a:p>
            <a:pPr algn="l">
              <a:buFontTx/>
              <a:buChar char="•"/>
            </a:pPr>
            <a:endParaRPr lang="en-GB" altLang="en-US" sz="2800" dirty="0">
              <a:solidFill>
                <a:srgbClr val="FF0000"/>
              </a:solidFill>
            </a:endParaRPr>
          </a:p>
        </p:txBody>
      </p:sp>
      <p:pic>
        <p:nvPicPr>
          <p:cNvPr id="45060" name="Picture 6" descr="M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7592" y="2744643"/>
            <a:ext cx="142081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43419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524001" y="2706255"/>
            <a:ext cx="7235825" cy="1025236"/>
          </a:xfrm>
        </p:spPr>
        <p:txBody>
          <a:bodyPr/>
          <a:lstStyle/>
          <a:p>
            <a:r>
              <a:rPr lang="cs-CZ" altLang="en-US" sz="3200" b="1" dirty="0">
                <a:solidFill>
                  <a:srgbClr val="FF0000"/>
                </a:solidFill>
              </a:rPr>
              <a:t>COLOMBIA: FARC/EP </a:t>
            </a:r>
            <a:endParaRPr lang="en-GB" altLang="en-US" sz="3200" b="1" dirty="0">
              <a:solidFill>
                <a:srgbClr val="FF0000"/>
              </a:solidFill>
            </a:endParaRPr>
          </a:p>
        </p:txBody>
      </p:sp>
      <p:sp>
        <p:nvSpPr>
          <p:cNvPr id="20483" name="Rectangle 3"/>
          <p:cNvSpPr>
            <a:spLocks noGrp="1" noChangeArrowheads="1"/>
          </p:cNvSpPr>
          <p:nvPr>
            <p:ph type="subTitle" idx="1"/>
          </p:nvPr>
        </p:nvSpPr>
        <p:spPr>
          <a:xfrm>
            <a:off x="0" y="4299438"/>
            <a:ext cx="10344150" cy="2558563"/>
          </a:xfrm>
        </p:spPr>
        <p:txBody>
          <a:bodyPr>
            <a:normAutofit fontScale="92500" lnSpcReduction="10000"/>
          </a:bodyPr>
          <a:lstStyle/>
          <a:p>
            <a:pPr algn="l">
              <a:lnSpc>
                <a:spcPct val="90000"/>
              </a:lnSpc>
              <a:buFontTx/>
              <a:buChar char="•"/>
            </a:pPr>
            <a:r>
              <a:rPr lang="en-GB" altLang="en-US" dirty="0" smtClean="0">
                <a:solidFill>
                  <a:schemeClr val="bg1"/>
                </a:solidFill>
              </a:rPr>
              <a:t>Oldest</a:t>
            </a:r>
            <a:r>
              <a:rPr lang="cs-CZ" altLang="en-US" dirty="0" smtClean="0">
                <a:solidFill>
                  <a:schemeClr val="bg1"/>
                </a:solidFill>
              </a:rPr>
              <a:t>,</a:t>
            </a:r>
            <a:r>
              <a:rPr lang="en-GB" altLang="en-US" dirty="0" smtClean="0">
                <a:solidFill>
                  <a:schemeClr val="bg1"/>
                </a:solidFill>
              </a:rPr>
              <a:t>largest revolutionary </a:t>
            </a:r>
            <a:r>
              <a:rPr lang="cs-CZ" altLang="en-US" dirty="0" smtClean="0">
                <a:solidFill>
                  <a:schemeClr val="bg1"/>
                </a:solidFill>
              </a:rPr>
              <a:t>guerilla</a:t>
            </a:r>
            <a:r>
              <a:rPr lang="en-GB" altLang="en-US" dirty="0" smtClean="0">
                <a:solidFill>
                  <a:schemeClr val="bg1"/>
                </a:solidFill>
              </a:rPr>
              <a:t> group</a:t>
            </a:r>
            <a:endParaRPr lang="cs-CZ" altLang="en-US" dirty="0" smtClean="0">
              <a:solidFill>
                <a:schemeClr val="bg1"/>
              </a:solidFill>
            </a:endParaRPr>
          </a:p>
          <a:p>
            <a:pPr algn="l">
              <a:lnSpc>
                <a:spcPct val="90000"/>
              </a:lnSpc>
              <a:buFontTx/>
              <a:buChar char="•"/>
            </a:pPr>
            <a:r>
              <a:rPr lang="en-GB" altLang="en-US" dirty="0" smtClean="0">
                <a:solidFill>
                  <a:srgbClr val="FF0000"/>
                </a:solidFill>
              </a:rPr>
              <a:t>the </a:t>
            </a:r>
            <a:r>
              <a:rPr lang="cs-CZ" altLang="en-US" dirty="0" err="1" smtClean="0">
                <a:solidFill>
                  <a:srgbClr val="FF0000"/>
                </a:solidFill>
              </a:rPr>
              <a:t>military</a:t>
            </a:r>
            <a:r>
              <a:rPr lang="en-GB" altLang="en-US" dirty="0" smtClean="0">
                <a:solidFill>
                  <a:srgbClr val="FF0000"/>
                </a:solidFill>
              </a:rPr>
              <a:t> wing of the </a:t>
            </a:r>
            <a:r>
              <a:rPr lang="cs-CZ" altLang="en-US" dirty="0" err="1" smtClean="0">
                <a:solidFill>
                  <a:srgbClr val="FF0000"/>
                </a:solidFill>
              </a:rPr>
              <a:t>communist</a:t>
            </a:r>
            <a:r>
              <a:rPr lang="cs-CZ" altLang="en-US" dirty="0" smtClean="0">
                <a:solidFill>
                  <a:srgbClr val="FF0000"/>
                </a:solidFill>
              </a:rPr>
              <a:t> party</a:t>
            </a:r>
            <a:r>
              <a:rPr lang="en-GB" altLang="en-US" dirty="0" smtClean="0">
                <a:solidFill>
                  <a:srgbClr val="FF0000"/>
                </a:solidFill>
              </a:rPr>
              <a:t>. </a:t>
            </a:r>
            <a:endParaRPr lang="cs-CZ" altLang="en-US" dirty="0" smtClean="0">
              <a:solidFill>
                <a:srgbClr val="FF0000"/>
              </a:solidFill>
            </a:endParaRPr>
          </a:p>
          <a:p>
            <a:pPr algn="l">
              <a:lnSpc>
                <a:spcPct val="90000"/>
              </a:lnSpc>
              <a:buFontTx/>
              <a:buChar char="•"/>
            </a:pPr>
            <a:r>
              <a:rPr lang="en-GB" altLang="en-US" dirty="0" smtClean="0">
                <a:solidFill>
                  <a:srgbClr val="FFCC00"/>
                </a:solidFill>
              </a:rPr>
              <a:t>12,000-18,000 members</a:t>
            </a:r>
            <a:r>
              <a:rPr lang="en-GB" altLang="en-US" dirty="0" smtClean="0">
                <a:solidFill>
                  <a:schemeClr val="bg1"/>
                </a:solidFill>
              </a:rPr>
              <a:t> </a:t>
            </a:r>
            <a:endParaRPr lang="cs-CZ" altLang="en-US" dirty="0" smtClean="0">
              <a:solidFill>
                <a:schemeClr val="bg1"/>
              </a:solidFill>
            </a:endParaRPr>
          </a:p>
          <a:p>
            <a:pPr algn="l">
              <a:lnSpc>
                <a:spcPct val="90000"/>
              </a:lnSpc>
              <a:buFontTx/>
              <a:buChar char="•"/>
            </a:pPr>
            <a:r>
              <a:rPr lang="en-GB" altLang="en-US" dirty="0" smtClean="0">
                <a:solidFill>
                  <a:srgbClr val="FFC000"/>
                </a:solidFill>
              </a:rPr>
              <a:t>present in 35-40 percent of Colombia's territory</a:t>
            </a:r>
            <a:endParaRPr lang="cs-CZ" altLang="en-US" dirty="0" smtClean="0">
              <a:solidFill>
                <a:schemeClr val="bg1"/>
              </a:solidFill>
            </a:endParaRPr>
          </a:p>
          <a:p>
            <a:pPr algn="l">
              <a:lnSpc>
                <a:spcPct val="90000"/>
              </a:lnSpc>
              <a:buFontTx/>
              <a:buChar char="•"/>
            </a:pPr>
            <a:r>
              <a:rPr lang="cs-CZ" altLang="en-US" dirty="0" err="1" smtClean="0">
                <a:solidFill>
                  <a:srgbClr val="FF0000"/>
                </a:solidFill>
              </a:rPr>
              <a:t>terrorist</a:t>
            </a:r>
            <a:r>
              <a:rPr lang="en-GB" altLang="en-US" dirty="0" smtClean="0">
                <a:solidFill>
                  <a:srgbClr val="FF0000"/>
                </a:solidFill>
              </a:rPr>
              <a:t> group</a:t>
            </a:r>
            <a:endParaRPr lang="cs-CZ" altLang="en-US" dirty="0" smtClean="0">
              <a:solidFill>
                <a:schemeClr val="bg1"/>
              </a:solidFill>
            </a:endParaRPr>
          </a:p>
          <a:p>
            <a:pPr algn="l">
              <a:lnSpc>
                <a:spcPct val="90000"/>
              </a:lnSpc>
              <a:buFontTx/>
              <a:buChar char="•"/>
            </a:pPr>
            <a:r>
              <a:rPr lang="cs-CZ" altLang="en-US" dirty="0" err="1" smtClean="0">
                <a:solidFill>
                  <a:schemeClr val="bg1"/>
                </a:solidFill>
              </a:rPr>
              <a:t>Peace</a:t>
            </a:r>
            <a:r>
              <a:rPr lang="cs-CZ" altLang="en-US" dirty="0" smtClean="0">
                <a:solidFill>
                  <a:schemeClr val="bg1"/>
                </a:solidFill>
              </a:rPr>
              <a:t> </a:t>
            </a:r>
            <a:r>
              <a:rPr lang="cs-CZ" altLang="en-US" dirty="0" err="1" smtClean="0">
                <a:solidFill>
                  <a:schemeClr val="bg1"/>
                </a:solidFill>
              </a:rPr>
              <a:t>accord</a:t>
            </a:r>
            <a:r>
              <a:rPr lang="cs-CZ" altLang="en-US" dirty="0" smtClean="0">
                <a:solidFill>
                  <a:schemeClr val="bg1"/>
                </a:solidFill>
              </a:rPr>
              <a:t> 2016</a:t>
            </a:r>
          </a:p>
          <a:p>
            <a:pPr algn="l">
              <a:lnSpc>
                <a:spcPct val="90000"/>
              </a:lnSpc>
              <a:buFontTx/>
              <a:buChar char="•"/>
            </a:pPr>
            <a:r>
              <a:rPr lang="cs-CZ" altLang="en-US" dirty="0" err="1" smtClean="0">
                <a:solidFill>
                  <a:schemeClr val="bg1"/>
                </a:solidFill>
              </a:rPr>
              <a:t>Alleged</a:t>
            </a:r>
            <a:r>
              <a:rPr lang="cs-CZ" altLang="en-US" dirty="0" smtClean="0">
                <a:solidFill>
                  <a:schemeClr val="bg1"/>
                </a:solidFill>
              </a:rPr>
              <a:t> </a:t>
            </a:r>
            <a:r>
              <a:rPr lang="cs-CZ" altLang="en-US" dirty="0" err="1" smtClean="0">
                <a:solidFill>
                  <a:schemeClr val="bg1"/>
                </a:solidFill>
              </a:rPr>
              <a:t>ties</a:t>
            </a:r>
            <a:r>
              <a:rPr lang="cs-CZ" altLang="en-US" dirty="0" smtClean="0">
                <a:solidFill>
                  <a:schemeClr val="bg1"/>
                </a:solidFill>
              </a:rPr>
              <a:t> </a:t>
            </a:r>
            <a:r>
              <a:rPr lang="cs-CZ" altLang="en-US" dirty="0" err="1" smtClean="0">
                <a:solidFill>
                  <a:schemeClr val="bg1"/>
                </a:solidFill>
              </a:rPr>
              <a:t>with</a:t>
            </a:r>
            <a:r>
              <a:rPr lang="cs-CZ" altLang="en-US" dirty="0" smtClean="0">
                <a:solidFill>
                  <a:schemeClr val="bg1"/>
                </a:solidFill>
              </a:rPr>
              <a:t> </a:t>
            </a:r>
            <a:r>
              <a:rPr lang="cs-CZ" altLang="en-US" dirty="0" err="1" smtClean="0">
                <a:solidFill>
                  <a:schemeClr val="bg1"/>
                </a:solidFill>
              </a:rPr>
              <a:t>venezuela</a:t>
            </a:r>
            <a:r>
              <a:rPr lang="cs-CZ" altLang="en-US" dirty="0" smtClean="0">
                <a:solidFill>
                  <a:schemeClr val="bg1"/>
                </a:solidFill>
              </a:rPr>
              <a:t> and Ecuador</a:t>
            </a:r>
            <a:endParaRPr lang="en-GB" altLang="en-US" dirty="0" smtClean="0">
              <a:solidFill>
                <a:schemeClr val="bg1"/>
              </a:solidFill>
            </a:endParaRPr>
          </a:p>
        </p:txBody>
      </p:sp>
      <p:pic>
        <p:nvPicPr>
          <p:cNvPr id="47108" name="Picture 4" descr="FA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2891" y="2791114"/>
            <a:ext cx="19050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5598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fade">
                                      <p:cBhvr>
                                        <p:cTn id="10"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703389" y="260351"/>
            <a:ext cx="7272337" cy="3692813"/>
          </a:xfrm>
        </p:spPr>
        <p:txBody>
          <a:bodyPr/>
          <a:lstStyle/>
          <a:p>
            <a:r>
              <a:rPr lang="cs-CZ" altLang="en-US" sz="4000" b="1" dirty="0" err="1">
                <a:solidFill>
                  <a:srgbClr val="FF0000"/>
                </a:solidFill>
              </a:rPr>
              <a:t>Colombia</a:t>
            </a:r>
            <a:r>
              <a:rPr lang="cs-CZ" altLang="en-US" sz="4000" b="1" dirty="0">
                <a:solidFill>
                  <a:srgbClr val="FF0000"/>
                </a:solidFill>
              </a:rPr>
              <a:t>: </a:t>
            </a:r>
            <a:r>
              <a:rPr lang="cs-CZ" altLang="en-US" sz="4000" b="1" dirty="0" err="1">
                <a:solidFill>
                  <a:srgbClr val="FF0000"/>
                </a:solidFill>
              </a:rPr>
              <a:t>National</a:t>
            </a:r>
            <a:r>
              <a:rPr lang="cs-CZ" altLang="en-US" sz="4000" b="1" dirty="0">
                <a:solidFill>
                  <a:srgbClr val="FF0000"/>
                </a:solidFill>
              </a:rPr>
              <a:t> </a:t>
            </a:r>
            <a:r>
              <a:rPr lang="cs-CZ" altLang="en-US" sz="4000" b="1" dirty="0" err="1">
                <a:solidFill>
                  <a:srgbClr val="FF0000"/>
                </a:solidFill>
              </a:rPr>
              <a:t>liberation</a:t>
            </a:r>
            <a:r>
              <a:rPr lang="cs-CZ" altLang="en-US" sz="4000" b="1" dirty="0">
                <a:solidFill>
                  <a:srgbClr val="FF0000"/>
                </a:solidFill>
              </a:rPr>
              <a:t> </a:t>
            </a:r>
            <a:r>
              <a:rPr lang="cs-CZ" altLang="en-US" sz="4000" b="1" dirty="0" err="1">
                <a:solidFill>
                  <a:srgbClr val="FF0000"/>
                </a:solidFill>
              </a:rPr>
              <a:t>army</a:t>
            </a:r>
            <a:r>
              <a:rPr lang="cs-CZ" altLang="en-US" sz="4000" b="1" dirty="0">
                <a:solidFill>
                  <a:srgbClr val="FF0000"/>
                </a:solidFill>
              </a:rPr>
              <a:t> ELN</a:t>
            </a:r>
            <a:endParaRPr lang="en-GB" altLang="en-US" sz="4000" b="1" dirty="0">
              <a:solidFill>
                <a:srgbClr val="FF0000"/>
              </a:solidFill>
            </a:endParaRPr>
          </a:p>
        </p:txBody>
      </p:sp>
      <p:sp>
        <p:nvSpPr>
          <p:cNvPr id="21507" name="Rectangle 3"/>
          <p:cNvSpPr>
            <a:spLocks noGrp="1" noChangeArrowheads="1"/>
          </p:cNvSpPr>
          <p:nvPr>
            <p:ph type="subTitle" idx="1"/>
          </p:nvPr>
        </p:nvSpPr>
        <p:spPr>
          <a:xfrm>
            <a:off x="1524001" y="4488873"/>
            <a:ext cx="8424863" cy="2369128"/>
          </a:xfrm>
        </p:spPr>
        <p:txBody>
          <a:bodyPr/>
          <a:lstStyle/>
          <a:p>
            <a:pPr algn="l">
              <a:buFontTx/>
              <a:buChar char="•"/>
            </a:pPr>
            <a:r>
              <a:rPr lang="en-GB" altLang="en-US" b="1" dirty="0" err="1" smtClean="0">
                <a:solidFill>
                  <a:schemeClr val="bg1"/>
                </a:solidFill>
              </a:rPr>
              <a:t>Ejército</a:t>
            </a:r>
            <a:r>
              <a:rPr lang="en-GB" altLang="en-US" b="1" dirty="0" smtClean="0">
                <a:solidFill>
                  <a:schemeClr val="bg1"/>
                </a:solidFill>
              </a:rPr>
              <a:t> de </a:t>
            </a:r>
            <a:r>
              <a:rPr lang="en-GB" altLang="en-US" b="1" dirty="0" err="1" smtClean="0">
                <a:solidFill>
                  <a:schemeClr val="bg1"/>
                </a:solidFill>
              </a:rPr>
              <a:t>Liberación</a:t>
            </a:r>
            <a:r>
              <a:rPr lang="en-GB" altLang="en-US" b="1" dirty="0" smtClean="0">
                <a:solidFill>
                  <a:schemeClr val="bg1"/>
                </a:solidFill>
              </a:rPr>
              <a:t> Nacional</a:t>
            </a:r>
            <a:r>
              <a:rPr lang="en-GB" altLang="en-US" dirty="0" smtClean="0">
                <a:solidFill>
                  <a:schemeClr val="bg1"/>
                </a:solidFill>
              </a:rPr>
              <a:t> </a:t>
            </a:r>
            <a:r>
              <a:rPr lang="cs-CZ" altLang="en-US" dirty="0" smtClean="0">
                <a:solidFill>
                  <a:schemeClr val="bg1"/>
                </a:solidFill>
              </a:rPr>
              <a:t>(</a:t>
            </a:r>
            <a:r>
              <a:rPr lang="en-GB" altLang="en-US" b="1" dirty="0" smtClean="0">
                <a:solidFill>
                  <a:schemeClr val="bg1"/>
                </a:solidFill>
              </a:rPr>
              <a:t>ELN</a:t>
            </a:r>
            <a:r>
              <a:rPr lang="en-GB" altLang="en-US" dirty="0" smtClean="0">
                <a:solidFill>
                  <a:schemeClr val="bg1"/>
                </a:solidFill>
              </a:rPr>
              <a:t>)</a:t>
            </a:r>
            <a:endParaRPr lang="cs-CZ" altLang="en-US" dirty="0" smtClean="0">
              <a:solidFill>
                <a:schemeClr val="bg1"/>
              </a:solidFill>
            </a:endParaRPr>
          </a:p>
          <a:p>
            <a:pPr algn="l">
              <a:buFontTx/>
              <a:buChar char="•"/>
            </a:pPr>
            <a:r>
              <a:rPr lang="cs-CZ" altLang="en-US" dirty="0" err="1" smtClean="0">
                <a:solidFill>
                  <a:srgbClr val="FF0000"/>
                </a:solidFill>
              </a:rPr>
              <a:t>Revolutionary</a:t>
            </a:r>
            <a:r>
              <a:rPr lang="cs-CZ" altLang="en-US" dirty="0" smtClean="0">
                <a:solidFill>
                  <a:srgbClr val="FF0000"/>
                </a:solidFill>
              </a:rPr>
              <a:t>, </a:t>
            </a:r>
            <a:r>
              <a:rPr lang="cs-CZ" altLang="en-US" dirty="0" err="1" smtClean="0">
                <a:solidFill>
                  <a:srgbClr val="FF0000"/>
                </a:solidFill>
              </a:rPr>
              <a:t>marxist</a:t>
            </a:r>
            <a:r>
              <a:rPr lang="cs-CZ" altLang="en-US" dirty="0" smtClean="0">
                <a:solidFill>
                  <a:srgbClr val="FF0000"/>
                </a:solidFill>
              </a:rPr>
              <a:t>, </a:t>
            </a:r>
            <a:r>
              <a:rPr lang="cs-CZ" altLang="en-US" dirty="0" err="1" smtClean="0">
                <a:solidFill>
                  <a:srgbClr val="FF0000"/>
                </a:solidFill>
              </a:rPr>
              <a:t>insurgent</a:t>
            </a:r>
            <a:r>
              <a:rPr lang="cs-CZ" altLang="en-US" dirty="0" smtClean="0">
                <a:solidFill>
                  <a:srgbClr val="FF0000"/>
                </a:solidFill>
              </a:rPr>
              <a:t> guerilla</a:t>
            </a:r>
            <a:r>
              <a:rPr lang="cs-CZ" altLang="en-US" dirty="0" smtClean="0">
                <a:solidFill>
                  <a:schemeClr val="bg1"/>
                </a:solidFill>
              </a:rPr>
              <a:t> </a:t>
            </a:r>
          </a:p>
          <a:p>
            <a:pPr algn="l">
              <a:buFontTx/>
              <a:buChar char="•"/>
            </a:pPr>
            <a:r>
              <a:rPr lang="en-GB" altLang="en-US" dirty="0" smtClean="0">
                <a:solidFill>
                  <a:schemeClr val="bg1"/>
                </a:solidFill>
              </a:rPr>
              <a:t>since </a:t>
            </a:r>
            <a:r>
              <a:rPr lang="cs-CZ" altLang="en-US" dirty="0" smtClean="0">
                <a:solidFill>
                  <a:schemeClr val="bg1"/>
                </a:solidFill>
              </a:rPr>
              <a:t>1964</a:t>
            </a:r>
            <a:endParaRPr lang="en-GB" altLang="en-US" dirty="0" smtClean="0">
              <a:solidFill>
                <a:schemeClr val="bg1"/>
              </a:solidFill>
            </a:endParaRPr>
          </a:p>
          <a:p>
            <a:pPr algn="l">
              <a:buFontTx/>
              <a:buChar char="•"/>
            </a:pPr>
            <a:r>
              <a:rPr lang="en-GB" altLang="en-US" dirty="0" smtClean="0">
                <a:solidFill>
                  <a:srgbClr val="FFCC00"/>
                </a:solidFill>
              </a:rPr>
              <a:t>3,500 to 5,000</a:t>
            </a:r>
            <a:r>
              <a:rPr lang="en-GB" altLang="en-US" dirty="0" smtClean="0">
                <a:solidFill>
                  <a:schemeClr val="bg1"/>
                </a:solidFill>
              </a:rPr>
              <a:t> guerrillas. </a:t>
            </a:r>
            <a:endParaRPr lang="cs-CZ" altLang="en-US" dirty="0" smtClean="0">
              <a:solidFill>
                <a:schemeClr val="bg1"/>
              </a:solidFill>
            </a:endParaRPr>
          </a:p>
          <a:p>
            <a:pPr algn="l">
              <a:buFontTx/>
              <a:buChar char="•"/>
            </a:pPr>
            <a:r>
              <a:rPr lang="cs-CZ" altLang="en-US" dirty="0" err="1" smtClean="0">
                <a:solidFill>
                  <a:schemeClr val="bg1"/>
                </a:solidFill>
              </a:rPr>
              <a:t>Perceived</a:t>
            </a:r>
            <a:r>
              <a:rPr lang="cs-CZ" altLang="en-US" dirty="0" smtClean="0">
                <a:solidFill>
                  <a:schemeClr val="bg1"/>
                </a:solidFill>
              </a:rPr>
              <a:t> as </a:t>
            </a:r>
            <a:r>
              <a:rPr lang="cs-CZ" altLang="en-US" dirty="0" err="1" smtClean="0">
                <a:solidFill>
                  <a:schemeClr val="bg1"/>
                </a:solidFill>
              </a:rPr>
              <a:t>terrorist</a:t>
            </a:r>
            <a:r>
              <a:rPr lang="cs-CZ" altLang="en-US" dirty="0" smtClean="0">
                <a:solidFill>
                  <a:schemeClr val="bg1"/>
                </a:solidFill>
              </a:rPr>
              <a:t> </a:t>
            </a:r>
            <a:r>
              <a:rPr lang="cs-CZ" altLang="en-US" dirty="0" err="1" smtClean="0">
                <a:solidFill>
                  <a:schemeClr val="bg1"/>
                </a:solidFill>
              </a:rPr>
              <a:t>group</a:t>
            </a:r>
            <a:endParaRPr lang="cs-CZ" altLang="en-US" dirty="0" smtClean="0">
              <a:solidFill>
                <a:schemeClr val="bg1"/>
              </a:solidFill>
            </a:endParaRPr>
          </a:p>
          <a:p>
            <a:pPr algn="l">
              <a:buFontTx/>
              <a:buChar char="•"/>
            </a:pPr>
            <a:endParaRPr lang="cs-CZ" altLang="en-US" dirty="0" smtClean="0">
              <a:solidFill>
                <a:schemeClr val="bg1"/>
              </a:solidFill>
            </a:endParaRPr>
          </a:p>
        </p:txBody>
      </p:sp>
      <p:pic>
        <p:nvPicPr>
          <p:cNvPr id="49156" name="Picture 4" descr="ELM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061" y="2876839"/>
            <a:ext cx="1619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Eln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873" y="4944774"/>
            <a:ext cx="14763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95936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fade">
                                      <p:cBhvr>
                                        <p:cTn id="10"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524002" y="404814"/>
            <a:ext cx="7139708" cy="3492931"/>
          </a:xfrm>
        </p:spPr>
        <p:txBody>
          <a:bodyPr/>
          <a:lstStyle/>
          <a:p>
            <a:r>
              <a:rPr lang="cs-CZ" altLang="en-US" sz="4000" b="1" dirty="0" err="1">
                <a:solidFill>
                  <a:srgbClr val="FF0000"/>
                </a:solidFill>
              </a:rPr>
              <a:t>Colombia</a:t>
            </a:r>
            <a:r>
              <a:rPr lang="cs-CZ" altLang="en-US" sz="4000" b="1" dirty="0">
                <a:solidFill>
                  <a:srgbClr val="FF0000"/>
                </a:solidFill>
              </a:rPr>
              <a:t>: </a:t>
            </a:r>
            <a:r>
              <a:rPr lang="cs-CZ" altLang="en-US" sz="4000" b="1" dirty="0" err="1">
                <a:solidFill>
                  <a:srgbClr val="FF0000"/>
                </a:solidFill>
              </a:rPr>
              <a:t>Other</a:t>
            </a:r>
            <a:r>
              <a:rPr lang="cs-CZ" altLang="en-US" sz="4000" b="1" dirty="0">
                <a:solidFill>
                  <a:srgbClr val="FF0000"/>
                </a:solidFill>
              </a:rPr>
              <a:t> </a:t>
            </a:r>
            <a:r>
              <a:rPr lang="cs-CZ" altLang="en-US" sz="4000" b="1" dirty="0" smtClean="0">
                <a:solidFill>
                  <a:srgbClr val="FF0000"/>
                </a:solidFill>
              </a:rPr>
              <a:t>guerilla/</a:t>
            </a:r>
            <a:r>
              <a:rPr lang="cs-CZ" altLang="en-US" sz="4000" b="1" smtClean="0">
                <a:solidFill>
                  <a:srgbClr val="FF0000"/>
                </a:solidFill>
              </a:rPr>
              <a:t>paramilitary </a:t>
            </a:r>
            <a:r>
              <a:rPr lang="cs-CZ" altLang="en-US" sz="4000" b="1" dirty="0" err="1">
                <a:solidFill>
                  <a:srgbClr val="FF0000"/>
                </a:solidFill>
              </a:rPr>
              <a:t>groups</a:t>
            </a:r>
            <a:endParaRPr lang="en-GB" altLang="en-US" sz="4000" b="1" dirty="0">
              <a:solidFill>
                <a:srgbClr val="FF0000"/>
              </a:solidFill>
            </a:endParaRPr>
          </a:p>
        </p:txBody>
      </p:sp>
      <p:sp>
        <p:nvSpPr>
          <p:cNvPr id="22531" name="Rectangle 3"/>
          <p:cNvSpPr>
            <a:spLocks noGrp="1" noChangeArrowheads="1"/>
          </p:cNvSpPr>
          <p:nvPr>
            <p:ph type="subTitle" idx="1"/>
          </p:nvPr>
        </p:nvSpPr>
        <p:spPr>
          <a:xfrm>
            <a:off x="0" y="4322618"/>
            <a:ext cx="10668000" cy="2535383"/>
          </a:xfrm>
        </p:spPr>
        <p:txBody>
          <a:bodyPr>
            <a:normAutofit fontScale="77500" lnSpcReduction="20000"/>
          </a:bodyPr>
          <a:lstStyle/>
          <a:p>
            <a:pPr algn="l">
              <a:lnSpc>
                <a:spcPct val="90000"/>
              </a:lnSpc>
              <a:buFontTx/>
              <a:buChar char="•"/>
            </a:pPr>
            <a:r>
              <a:rPr lang="cs-CZ" altLang="en-US" sz="4000" dirty="0" err="1">
                <a:solidFill>
                  <a:srgbClr val="FFC000"/>
                </a:solidFill>
              </a:rPr>
              <a:t>Ejército</a:t>
            </a:r>
            <a:r>
              <a:rPr lang="cs-CZ" altLang="en-US" sz="4000" dirty="0">
                <a:solidFill>
                  <a:srgbClr val="FFC000"/>
                </a:solidFill>
              </a:rPr>
              <a:t> </a:t>
            </a:r>
            <a:r>
              <a:rPr lang="cs-CZ" altLang="en-US" sz="4000" dirty="0" err="1">
                <a:solidFill>
                  <a:srgbClr val="FFC000"/>
                </a:solidFill>
              </a:rPr>
              <a:t>popular</a:t>
            </a:r>
            <a:r>
              <a:rPr lang="cs-CZ" altLang="en-US" sz="4000" dirty="0">
                <a:solidFill>
                  <a:srgbClr val="FFC000"/>
                </a:solidFill>
              </a:rPr>
              <a:t> de </a:t>
            </a:r>
            <a:r>
              <a:rPr lang="cs-CZ" altLang="en-US" sz="4000" dirty="0" err="1">
                <a:solidFill>
                  <a:srgbClr val="FFC000"/>
                </a:solidFill>
              </a:rPr>
              <a:t>liberación</a:t>
            </a:r>
            <a:r>
              <a:rPr lang="cs-CZ" altLang="en-US" sz="4000" dirty="0">
                <a:solidFill>
                  <a:srgbClr val="FFC000"/>
                </a:solidFill>
              </a:rPr>
              <a:t> EPL </a:t>
            </a:r>
            <a:endParaRPr lang="cs-CZ" altLang="en-US" sz="4000" dirty="0">
              <a:solidFill>
                <a:schemeClr val="bg1"/>
              </a:solidFill>
            </a:endParaRPr>
          </a:p>
          <a:p>
            <a:pPr algn="l">
              <a:lnSpc>
                <a:spcPct val="90000"/>
              </a:lnSpc>
              <a:buFontTx/>
              <a:buChar char="•"/>
            </a:pPr>
            <a:r>
              <a:rPr lang="cs-CZ" altLang="en-US" sz="4000" dirty="0">
                <a:solidFill>
                  <a:srgbClr val="FFC000"/>
                </a:solidFill>
              </a:rPr>
              <a:t>M-19 </a:t>
            </a:r>
            <a:r>
              <a:rPr lang="cs-CZ" altLang="en-US" sz="4000" dirty="0" err="1">
                <a:solidFill>
                  <a:srgbClr val="FFC000"/>
                </a:solidFill>
              </a:rPr>
              <a:t>Movimiento</a:t>
            </a:r>
            <a:r>
              <a:rPr lang="cs-CZ" altLang="en-US" sz="4000" dirty="0">
                <a:solidFill>
                  <a:srgbClr val="FFC000"/>
                </a:solidFill>
              </a:rPr>
              <a:t> 19 de </a:t>
            </a:r>
            <a:r>
              <a:rPr lang="cs-CZ" altLang="en-US" sz="4000" dirty="0" err="1">
                <a:solidFill>
                  <a:srgbClr val="FFC000"/>
                </a:solidFill>
              </a:rPr>
              <a:t>Abril</a:t>
            </a:r>
            <a:endParaRPr lang="cs-CZ" altLang="en-US" sz="4000" dirty="0">
              <a:solidFill>
                <a:srgbClr val="FFC000"/>
              </a:solidFill>
            </a:endParaRPr>
          </a:p>
          <a:p>
            <a:pPr algn="l">
              <a:lnSpc>
                <a:spcPct val="90000"/>
              </a:lnSpc>
              <a:buFontTx/>
              <a:buChar char="•"/>
            </a:pPr>
            <a:r>
              <a:rPr lang="cs-CZ" altLang="en-US" sz="4000" dirty="0" err="1">
                <a:solidFill>
                  <a:srgbClr val="FFC000"/>
                </a:solidFill>
              </a:rPr>
              <a:t>Movimiento</a:t>
            </a:r>
            <a:r>
              <a:rPr lang="cs-CZ" altLang="en-US" sz="4000" dirty="0">
                <a:solidFill>
                  <a:srgbClr val="FFC000"/>
                </a:solidFill>
              </a:rPr>
              <a:t> </a:t>
            </a:r>
            <a:r>
              <a:rPr lang="cs-CZ" altLang="en-US" sz="4000" dirty="0" err="1">
                <a:solidFill>
                  <a:srgbClr val="FFC000"/>
                </a:solidFill>
              </a:rPr>
              <a:t>Quintín</a:t>
            </a:r>
            <a:r>
              <a:rPr lang="cs-CZ" altLang="en-US" sz="4000" dirty="0">
                <a:solidFill>
                  <a:srgbClr val="FFC000"/>
                </a:solidFill>
              </a:rPr>
              <a:t> Lame </a:t>
            </a:r>
            <a:r>
              <a:rPr lang="cs-CZ" altLang="en-US" sz="4000" dirty="0" err="1">
                <a:solidFill>
                  <a:schemeClr val="bg1"/>
                </a:solidFill>
              </a:rPr>
              <a:t>handed</a:t>
            </a:r>
            <a:r>
              <a:rPr lang="cs-CZ" altLang="en-US" sz="4000" dirty="0">
                <a:solidFill>
                  <a:schemeClr val="bg1"/>
                </a:solidFill>
              </a:rPr>
              <a:t> in </a:t>
            </a:r>
            <a:r>
              <a:rPr lang="cs-CZ" altLang="en-US" sz="4000" dirty="0" err="1">
                <a:solidFill>
                  <a:schemeClr val="bg1"/>
                </a:solidFill>
              </a:rPr>
              <a:t>weapons</a:t>
            </a:r>
            <a:r>
              <a:rPr lang="cs-CZ" altLang="en-US" sz="4000" dirty="0">
                <a:solidFill>
                  <a:schemeClr val="bg1"/>
                </a:solidFill>
              </a:rPr>
              <a:t> </a:t>
            </a:r>
            <a:r>
              <a:rPr lang="cs-CZ" altLang="en-US" sz="4000" dirty="0" err="1">
                <a:solidFill>
                  <a:schemeClr val="bg1"/>
                </a:solidFill>
              </a:rPr>
              <a:t>together</a:t>
            </a:r>
            <a:r>
              <a:rPr lang="cs-CZ" altLang="en-US" sz="4000" dirty="0">
                <a:solidFill>
                  <a:schemeClr val="bg1"/>
                </a:solidFill>
              </a:rPr>
              <a:t> </a:t>
            </a:r>
            <a:r>
              <a:rPr lang="cs-CZ" altLang="en-US" sz="4000" dirty="0" err="1">
                <a:solidFill>
                  <a:schemeClr val="bg1"/>
                </a:solidFill>
              </a:rPr>
              <a:t>with</a:t>
            </a:r>
            <a:r>
              <a:rPr lang="cs-CZ" altLang="en-US" sz="4000" dirty="0">
                <a:solidFill>
                  <a:schemeClr val="bg1"/>
                </a:solidFill>
              </a:rPr>
              <a:t> EPL in 1991</a:t>
            </a:r>
          </a:p>
          <a:p>
            <a:pPr algn="l">
              <a:lnSpc>
                <a:spcPct val="90000"/>
              </a:lnSpc>
              <a:buFontTx/>
              <a:buChar char="•"/>
            </a:pPr>
            <a:r>
              <a:rPr lang="cs-CZ" altLang="en-US" sz="4000" dirty="0" err="1">
                <a:solidFill>
                  <a:srgbClr val="FFC000"/>
                </a:solidFill>
              </a:rPr>
              <a:t>Autodefensas</a:t>
            </a:r>
            <a:r>
              <a:rPr lang="cs-CZ" altLang="en-US" sz="4000" dirty="0">
                <a:solidFill>
                  <a:srgbClr val="FFC000"/>
                </a:solidFill>
              </a:rPr>
              <a:t> </a:t>
            </a:r>
            <a:r>
              <a:rPr lang="cs-CZ" altLang="en-US" sz="4000" dirty="0" err="1">
                <a:solidFill>
                  <a:srgbClr val="FFC000"/>
                </a:solidFill>
              </a:rPr>
              <a:t>unidas</a:t>
            </a:r>
            <a:r>
              <a:rPr lang="cs-CZ" altLang="en-US" sz="4000" dirty="0">
                <a:solidFill>
                  <a:srgbClr val="FFC000"/>
                </a:solidFill>
              </a:rPr>
              <a:t> de </a:t>
            </a:r>
            <a:r>
              <a:rPr lang="cs-CZ" altLang="en-US" sz="4000" dirty="0" err="1">
                <a:solidFill>
                  <a:srgbClr val="FFC000"/>
                </a:solidFill>
              </a:rPr>
              <a:t>colombia</a:t>
            </a:r>
            <a:r>
              <a:rPr lang="cs-CZ" altLang="en-US" sz="4000" dirty="0">
                <a:solidFill>
                  <a:srgbClr val="FFC000"/>
                </a:solidFill>
              </a:rPr>
              <a:t> UAC – </a:t>
            </a:r>
            <a:r>
              <a:rPr lang="cs-CZ" altLang="en-US" sz="4000" dirty="0" err="1">
                <a:solidFill>
                  <a:schemeClr val="bg1"/>
                </a:solidFill>
              </a:rPr>
              <a:t>created</a:t>
            </a:r>
            <a:r>
              <a:rPr lang="cs-CZ" altLang="en-US" sz="4000" dirty="0">
                <a:solidFill>
                  <a:schemeClr val="bg1"/>
                </a:solidFill>
              </a:rPr>
              <a:t> in 1997 </a:t>
            </a:r>
            <a:r>
              <a:rPr lang="cs-CZ" altLang="en-US" sz="4000" dirty="0" err="1">
                <a:solidFill>
                  <a:schemeClr val="bg1"/>
                </a:solidFill>
              </a:rPr>
              <a:t>with</a:t>
            </a:r>
            <a:r>
              <a:rPr lang="cs-CZ" altLang="en-US" sz="4000" dirty="0">
                <a:solidFill>
                  <a:schemeClr val="bg1"/>
                </a:solidFill>
              </a:rPr>
              <a:t> </a:t>
            </a:r>
            <a:r>
              <a:rPr lang="cs-CZ" altLang="en-US" sz="4000" dirty="0" err="1">
                <a:solidFill>
                  <a:schemeClr val="bg1"/>
                </a:solidFill>
              </a:rPr>
              <a:t>the</a:t>
            </a:r>
            <a:r>
              <a:rPr lang="cs-CZ" altLang="en-US" sz="4000" dirty="0">
                <a:solidFill>
                  <a:schemeClr val="bg1"/>
                </a:solidFill>
              </a:rPr>
              <a:t> </a:t>
            </a:r>
            <a:r>
              <a:rPr lang="cs-CZ" altLang="en-US" sz="4000" dirty="0" err="1">
                <a:solidFill>
                  <a:schemeClr val="bg1"/>
                </a:solidFill>
              </a:rPr>
              <a:t>aim</a:t>
            </a:r>
            <a:r>
              <a:rPr lang="cs-CZ" altLang="en-US" sz="4000" dirty="0">
                <a:solidFill>
                  <a:schemeClr val="bg1"/>
                </a:solidFill>
              </a:rPr>
              <a:t> to </a:t>
            </a:r>
            <a:r>
              <a:rPr lang="cs-CZ" altLang="en-US" sz="4000" dirty="0" err="1">
                <a:solidFill>
                  <a:schemeClr val="bg1"/>
                </a:solidFill>
              </a:rPr>
              <a:t>unite</a:t>
            </a:r>
            <a:r>
              <a:rPr lang="cs-CZ" altLang="en-US" sz="4000" dirty="0">
                <a:solidFill>
                  <a:schemeClr val="bg1"/>
                </a:solidFill>
              </a:rPr>
              <a:t> and </a:t>
            </a:r>
            <a:r>
              <a:rPr lang="cs-CZ" altLang="en-US" sz="4000" dirty="0" err="1">
                <a:solidFill>
                  <a:schemeClr val="bg1"/>
                </a:solidFill>
              </a:rPr>
              <a:t>centralize</a:t>
            </a:r>
            <a:r>
              <a:rPr lang="cs-CZ" altLang="en-US" sz="4000" dirty="0">
                <a:solidFill>
                  <a:schemeClr val="bg1"/>
                </a:solidFill>
              </a:rPr>
              <a:t> </a:t>
            </a:r>
            <a:r>
              <a:rPr lang="cs-CZ" altLang="en-US" sz="4000" dirty="0" err="1">
                <a:solidFill>
                  <a:schemeClr val="bg1"/>
                </a:solidFill>
              </a:rPr>
              <a:t>all</a:t>
            </a:r>
            <a:r>
              <a:rPr lang="cs-CZ" altLang="en-US" sz="4000" dirty="0">
                <a:solidFill>
                  <a:schemeClr val="bg1"/>
                </a:solidFill>
              </a:rPr>
              <a:t> </a:t>
            </a:r>
            <a:r>
              <a:rPr lang="cs-CZ" altLang="en-US" sz="4000" dirty="0" err="1">
                <a:solidFill>
                  <a:schemeClr val="bg1"/>
                </a:solidFill>
              </a:rPr>
              <a:t>paramilitares</a:t>
            </a:r>
            <a:r>
              <a:rPr lang="cs-CZ" altLang="en-US" sz="4000" dirty="0">
                <a:solidFill>
                  <a:schemeClr val="bg1"/>
                </a:solidFill>
              </a:rPr>
              <a:t>. </a:t>
            </a:r>
          </a:p>
          <a:p>
            <a:pPr algn="l">
              <a:lnSpc>
                <a:spcPct val="90000"/>
              </a:lnSpc>
              <a:buFontTx/>
              <a:buChar char="•"/>
            </a:pPr>
            <a:endParaRPr lang="en-GB" altLang="en-US" sz="2800" dirty="0">
              <a:solidFill>
                <a:schemeClr val="bg1"/>
              </a:solidFill>
            </a:endParaRPr>
          </a:p>
        </p:txBody>
      </p:sp>
    </p:spTree>
    <p:extLst>
      <p:ext uri="{BB962C8B-B14F-4D97-AF65-F5344CB8AC3E}">
        <p14:creationId xmlns:p14="http://schemas.microsoft.com/office/powerpoint/2010/main" val="30408590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gtEl>
                                        <p:attrNameLst>
                                          <p:attrName>style.visibility</p:attrName>
                                        </p:attrNameLst>
                                      </p:cBhvr>
                                      <p:to>
                                        <p:strVal val="visible"/>
                                      </p:to>
                                    </p:set>
                                    <p:animEffect transition="in" filter="fade">
                                      <p:cBhvr>
                                        <p:cTn id="10"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chinchoneros</a:t>
            </a:r>
            <a:endParaRPr lang="cs-CZ" dirty="0"/>
          </a:p>
        </p:txBody>
      </p:sp>
      <p:sp>
        <p:nvSpPr>
          <p:cNvPr id="3" name="Zástupný symbol pro obsah 2"/>
          <p:cNvSpPr>
            <a:spLocks noGrp="1"/>
          </p:cNvSpPr>
          <p:nvPr>
            <p:ph idx="1"/>
          </p:nvPr>
        </p:nvSpPr>
        <p:spPr/>
        <p:txBody>
          <a:bodyPr>
            <a:normAutofit/>
          </a:bodyPr>
          <a:lstStyle/>
          <a:p>
            <a:r>
              <a:rPr lang="en-US" dirty="0" smtClean="0"/>
              <a:t>active </a:t>
            </a:r>
            <a:r>
              <a:rPr lang="en-US" dirty="0"/>
              <a:t>in the 1980s in Honduras. </a:t>
            </a:r>
            <a:endParaRPr lang="cs-CZ" dirty="0" smtClean="0"/>
          </a:p>
          <a:p>
            <a:r>
              <a:rPr lang="en-US" dirty="0" smtClean="0"/>
              <a:t>century </a:t>
            </a:r>
            <a:r>
              <a:rPr lang="en-US" dirty="0"/>
              <a:t>Honduran peasant leader </a:t>
            </a:r>
            <a:r>
              <a:rPr lang="en-US" dirty="0" err="1"/>
              <a:t>Serapio</a:t>
            </a:r>
            <a:r>
              <a:rPr lang="en-US" dirty="0"/>
              <a:t> Romero (nicknamed </a:t>
            </a:r>
            <a:r>
              <a:rPr lang="en-US" i="1" dirty="0" err="1"/>
              <a:t>Cinchonero</a:t>
            </a:r>
            <a:r>
              <a:rPr lang="en-US" dirty="0"/>
              <a:t>), who was executed by the Catholic Church in 1865 for refusing to pay taxes.</a:t>
            </a:r>
          </a:p>
          <a:p>
            <a:r>
              <a:rPr lang="en-US" dirty="0"/>
              <a:t>The MPL was believed to be linked to other leftist movements in El Salvador, Cuba, and Nicaragua.</a:t>
            </a:r>
          </a:p>
          <a:p>
            <a:r>
              <a:rPr lang="en-US" dirty="0" smtClean="0"/>
              <a:t>hijacking </a:t>
            </a:r>
            <a:r>
              <a:rPr lang="en-US" dirty="0"/>
              <a:t>aircraft, kidnapping, and hostage-taking, often targeting international corporations in Honduras.</a:t>
            </a:r>
          </a:p>
          <a:p>
            <a:endParaRPr lang="cs-CZ" dirty="0"/>
          </a:p>
        </p:txBody>
      </p:sp>
    </p:spTree>
    <p:extLst>
      <p:ext uri="{BB962C8B-B14F-4D97-AF65-F5344CB8AC3E}">
        <p14:creationId xmlns:p14="http://schemas.microsoft.com/office/powerpoint/2010/main" val="207042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351088" y="333376"/>
            <a:ext cx="7772400" cy="574675"/>
          </a:xfrm>
        </p:spPr>
        <p:txBody>
          <a:bodyPr/>
          <a:lstStyle/>
          <a:p>
            <a:pPr eaLnBrk="1" hangingPunct="1"/>
            <a:endParaRPr lang="en-GB" altLang="en-US" sz="4000" dirty="0">
              <a:solidFill>
                <a:srgbClr val="FF0000"/>
              </a:solidFill>
            </a:endParaRPr>
          </a:p>
        </p:txBody>
      </p:sp>
      <p:sp>
        <p:nvSpPr>
          <p:cNvPr id="4099" name="Rectangle 3"/>
          <p:cNvSpPr>
            <a:spLocks noGrp="1" noChangeArrowheads="1"/>
          </p:cNvSpPr>
          <p:nvPr>
            <p:ph type="subTitle" idx="1"/>
          </p:nvPr>
        </p:nvSpPr>
        <p:spPr>
          <a:xfrm>
            <a:off x="1524001" y="1844675"/>
            <a:ext cx="9324975" cy="5589588"/>
          </a:xfrm>
        </p:spPr>
        <p:txBody>
          <a:bodyPr/>
          <a:lstStyle/>
          <a:p>
            <a:pPr algn="l" eaLnBrk="1" hangingPunct="1"/>
            <a:endParaRPr lang="en-GB" altLang="en-US" dirty="0" smtClean="0">
              <a:solidFill>
                <a:srgbClr val="FF9933"/>
              </a:solidFill>
            </a:endParaRPr>
          </a:p>
        </p:txBody>
      </p:sp>
      <p:pic>
        <p:nvPicPr>
          <p:cNvPr id="4100" name="Picture 6" descr="latin_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745" y="764704"/>
            <a:ext cx="4725987"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492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ltLang="en-US" smtClean="0">
                <a:solidFill>
                  <a:srgbClr val="FFC000"/>
                </a:solidFill>
              </a:rPr>
              <a:t>LA Political spectrum</a:t>
            </a:r>
            <a:endParaRPr lang="en-US" altLang="en-US" smtClean="0">
              <a:solidFill>
                <a:srgbClr val="FFC000"/>
              </a:solidFill>
            </a:endParaRPr>
          </a:p>
        </p:txBody>
      </p:sp>
      <p:pic>
        <p:nvPicPr>
          <p:cNvPr id="23555"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74826" y="1557338"/>
            <a:ext cx="5565775" cy="4525962"/>
          </a:xfrm>
        </p:spPr>
      </p:pic>
      <p:pic>
        <p:nvPicPr>
          <p:cNvPr id="23556" name="Picture 5" descr="fidel_Castro_Hugo_Chav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364" y="2754314"/>
            <a:ext cx="319563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94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79576" y="4969164"/>
            <a:ext cx="6781800" cy="1140156"/>
          </a:xfrm>
        </p:spPr>
        <p:txBody>
          <a:bodyPr>
            <a:normAutofit/>
          </a:bodyPr>
          <a:lstStyle/>
          <a:p>
            <a:r>
              <a:rPr lang="cs-CZ" dirty="0" smtClean="0"/>
              <a:t>Latin America </a:t>
            </a:r>
            <a:endParaRPr lang="en-US" dirty="0"/>
          </a:p>
        </p:txBody>
      </p:sp>
      <p:sp>
        <p:nvSpPr>
          <p:cNvPr id="3" name="Zástupný symbol pro obsah 2"/>
          <p:cNvSpPr>
            <a:spLocks noGrp="1"/>
          </p:cNvSpPr>
          <p:nvPr>
            <p:ph idx="1"/>
          </p:nvPr>
        </p:nvSpPr>
        <p:spPr>
          <a:xfrm>
            <a:off x="0" y="0"/>
            <a:ext cx="9829800" cy="4571999"/>
          </a:xfrm>
        </p:spPr>
        <p:txBody>
          <a:bodyPr>
            <a:normAutofit fontScale="85000" lnSpcReduction="10000"/>
          </a:bodyPr>
          <a:lstStyle/>
          <a:p>
            <a:r>
              <a:rPr lang="cs-CZ" dirty="0" err="1" smtClean="0"/>
              <a:t>Unequality</a:t>
            </a:r>
            <a:endParaRPr lang="cs-CZ" dirty="0" smtClean="0"/>
          </a:p>
          <a:p>
            <a:r>
              <a:rPr lang="cs-CZ" dirty="0" err="1" smtClean="0"/>
              <a:t>Populism</a:t>
            </a:r>
            <a:r>
              <a:rPr lang="cs-CZ" dirty="0" smtClean="0"/>
              <a:t> </a:t>
            </a:r>
            <a:r>
              <a:rPr lang="cs-CZ" dirty="0" err="1" smtClean="0"/>
              <a:t>relies</a:t>
            </a:r>
            <a:r>
              <a:rPr lang="cs-CZ" dirty="0" smtClean="0"/>
              <a:t> </a:t>
            </a:r>
            <a:r>
              <a:rPr lang="cs-CZ" dirty="0" err="1" smtClean="0"/>
              <a:t>upon</a:t>
            </a:r>
            <a:r>
              <a:rPr lang="cs-CZ" dirty="0" smtClean="0"/>
              <a:t> </a:t>
            </a:r>
            <a:r>
              <a:rPr lang="cs-CZ" dirty="0" err="1" smtClean="0"/>
              <a:t>nationalism</a:t>
            </a:r>
            <a:r>
              <a:rPr lang="cs-CZ" dirty="0" smtClean="0"/>
              <a:t> </a:t>
            </a:r>
            <a:r>
              <a:rPr lang="cs-CZ" dirty="0" err="1" smtClean="0"/>
              <a:t>or</a:t>
            </a:r>
            <a:r>
              <a:rPr lang="cs-CZ" dirty="0" smtClean="0"/>
              <a:t> </a:t>
            </a:r>
            <a:r>
              <a:rPr lang="cs-CZ" dirty="0" err="1" smtClean="0"/>
              <a:t>indigenism</a:t>
            </a:r>
            <a:r>
              <a:rPr lang="cs-CZ" dirty="0" smtClean="0"/>
              <a:t> </a:t>
            </a:r>
          </a:p>
          <a:p>
            <a:r>
              <a:rPr lang="cs-CZ" dirty="0" err="1" smtClean="0"/>
              <a:t>Seduction</a:t>
            </a:r>
            <a:r>
              <a:rPr lang="cs-CZ" dirty="0" smtClean="0"/>
              <a:t> by </a:t>
            </a:r>
            <a:r>
              <a:rPr lang="cs-CZ" dirty="0" err="1" smtClean="0"/>
              <a:t>charismatic</a:t>
            </a:r>
            <a:r>
              <a:rPr lang="cs-CZ" dirty="0" smtClean="0"/>
              <a:t> leader </a:t>
            </a:r>
            <a:r>
              <a:rPr lang="cs-CZ" dirty="0" err="1" smtClean="0"/>
              <a:t>able</a:t>
            </a:r>
            <a:r>
              <a:rPr lang="cs-CZ" dirty="0" smtClean="0"/>
              <a:t> to </a:t>
            </a:r>
            <a:r>
              <a:rPr lang="cs-CZ" dirty="0" err="1" smtClean="0"/>
              <a:t>distinguish</a:t>
            </a:r>
            <a:r>
              <a:rPr lang="cs-CZ" dirty="0" smtClean="0"/>
              <a:t> </a:t>
            </a:r>
            <a:r>
              <a:rPr lang="cs-CZ" dirty="0" err="1" smtClean="0"/>
              <a:t>from</a:t>
            </a:r>
            <a:r>
              <a:rPr lang="cs-CZ" dirty="0" smtClean="0"/>
              <a:t> </a:t>
            </a:r>
            <a:r>
              <a:rPr lang="cs-CZ" dirty="0" err="1" smtClean="0"/>
              <a:t>the</a:t>
            </a:r>
            <a:r>
              <a:rPr lang="cs-CZ" dirty="0" smtClean="0"/>
              <a:t> </a:t>
            </a:r>
            <a:r>
              <a:rPr lang="cs-CZ" dirty="0" err="1" smtClean="0"/>
              <a:t>traditional</a:t>
            </a:r>
            <a:r>
              <a:rPr lang="cs-CZ" dirty="0" smtClean="0"/>
              <a:t> establishment</a:t>
            </a:r>
          </a:p>
          <a:p>
            <a:r>
              <a:rPr lang="cs-CZ" dirty="0" err="1" smtClean="0"/>
              <a:t>Always</a:t>
            </a:r>
            <a:r>
              <a:rPr lang="cs-CZ" dirty="0" smtClean="0"/>
              <a:t> </a:t>
            </a:r>
            <a:r>
              <a:rPr lang="cs-CZ" dirty="0" err="1" smtClean="0"/>
              <a:t>men</a:t>
            </a:r>
            <a:r>
              <a:rPr lang="cs-CZ" dirty="0" smtClean="0"/>
              <a:t> </a:t>
            </a:r>
            <a:r>
              <a:rPr lang="cs-CZ" dirty="0" err="1" smtClean="0"/>
              <a:t>with</a:t>
            </a:r>
            <a:r>
              <a:rPr lang="cs-CZ" dirty="0" smtClean="0"/>
              <a:t> </a:t>
            </a:r>
            <a:r>
              <a:rPr lang="cs-CZ" dirty="0" err="1" smtClean="0"/>
              <a:t>exception</a:t>
            </a:r>
            <a:r>
              <a:rPr lang="cs-CZ" dirty="0" smtClean="0"/>
              <a:t> of </a:t>
            </a:r>
            <a:r>
              <a:rPr lang="en-US" dirty="0" smtClean="0"/>
              <a:t>Eva </a:t>
            </a:r>
            <a:r>
              <a:rPr lang="en-US" dirty="0" err="1" smtClean="0"/>
              <a:t>Perón</a:t>
            </a:r>
            <a:r>
              <a:rPr lang="cs-CZ" dirty="0"/>
              <a:t> </a:t>
            </a:r>
            <a:r>
              <a:rPr lang="cs-CZ" dirty="0" smtClean="0"/>
              <a:t>– LA </a:t>
            </a:r>
            <a:r>
              <a:rPr lang="cs-CZ" dirty="0" err="1" smtClean="0"/>
              <a:t>machismo</a:t>
            </a:r>
            <a:r>
              <a:rPr lang="cs-CZ" dirty="0" smtClean="0"/>
              <a:t> </a:t>
            </a:r>
          </a:p>
          <a:p>
            <a:r>
              <a:rPr lang="cs-CZ" dirty="0" err="1" smtClean="0"/>
              <a:t>Populist</a:t>
            </a:r>
            <a:r>
              <a:rPr lang="cs-CZ" dirty="0" smtClean="0"/>
              <a:t> </a:t>
            </a:r>
            <a:r>
              <a:rPr lang="en-US" dirty="0" smtClean="0"/>
              <a:t>origins are </a:t>
            </a:r>
            <a:r>
              <a:rPr lang="en-US" dirty="0"/>
              <a:t>quite different from </a:t>
            </a:r>
            <a:r>
              <a:rPr lang="cs-CZ" dirty="0" err="1" smtClean="0"/>
              <a:t>traditional</a:t>
            </a:r>
            <a:r>
              <a:rPr lang="cs-CZ" dirty="0" smtClean="0"/>
              <a:t> </a:t>
            </a:r>
            <a:r>
              <a:rPr lang="cs-CZ" dirty="0" err="1" smtClean="0"/>
              <a:t>while</a:t>
            </a:r>
            <a:r>
              <a:rPr lang="cs-CZ" dirty="0" smtClean="0"/>
              <a:t> e</a:t>
            </a:r>
            <a:r>
              <a:rPr lang="en-US" dirty="0" smtClean="0"/>
              <a:t>lite.</a:t>
            </a:r>
            <a:r>
              <a:rPr lang="cs-CZ" dirty="0" smtClean="0"/>
              <a:t> (</a:t>
            </a:r>
            <a:r>
              <a:rPr lang="en-US" dirty="0" smtClean="0"/>
              <a:t>“</a:t>
            </a:r>
            <a:r>
              <a:rPr lang="en-US" dirty="0"/>
              <a:t>The Turk” was the nickname of </a:t>
            </a:r>
            <a:r>
              <a:rPr lang="en-US" dirty="0" smtClean="0"/>
              <a:t>Carlos</a:t>
            </a:r>
            <a:r>
              <a:rPr lang="cs-CZ" dirty="0" smtClean="0"/>
              <a:t> </a:t>
            </a:r>
            <a:r>
              <a:rPr lang="en-US" dirty="0" smtClean="0"/>
              <a:t>Menem</a:t>
            </a:r>
            <a:r>
              <a:rPr lang="cs-CZ" dirty="0" smtClean="0"/>
              <a:t> (</a:t>
            </a:r>
            <a:r>
              <a:rPr lang="en-US" dirty="0" smtClean="0"/>
              <a:t>Syrian </a:t>
            </a:r>
            <a:r>
              <a:rPr lang="en-US" dirty="0"/>
              <a:t>in </a:t>
            </a:r>
            <a:r>
              <a:rPr lang="en-US" dirty="0" smtClean="0"/>
              <a:t>origin</a:t>
            </a:r>
            <a:r>
              <a:rPr lang="cs-CZ" dirty="0" smtClean="0"/>
              <a:t>)</a:t>
            </a:r>
            <a:r>
              <a:rPr lang="en-US" dirty="0" smtClean="0"/>
              <a:t>, while</a:t>
            </a:r>
            <a:r>
              <a:rPr lang="cs-CZ" dirty="0" smtClean="0"/>
              <a:t> </a:t>
            </a:r>
            <a:r>
              <a:rPr lang="en-US" dirty="0" smtClean="0"/>
              <a:t>Alberto </a:t>
            </a:r>
            <a:r>
              <a:rPr lang="en-US" dirty="0"/>
              <a:t>Fujimori was “The </a:t>
            </a:r>
            <a:r>
              <a:rPr lang="en-US" dirty="0" smtClean="0"/>
              <a:t>Chinaman”</a:t>
            </a:r>
            <a:r>
              <a:rPr lang="cs-CZ" dirty="0" smtClean="0"/>
              <a:t>, </a:t>
            </a:r>
            <a:r>
              <a:rPr lang="en-US" dirty="0" err="1" smtClean="0"/>
              <a:t>Evo</a:t>
            </a:r>
            <a:r>
              <a:rPr lang="en-US" dirty="0" smtClean="0"/>
              <a:t> </a:t>
            </a:r>
            <a:r>
              <a:rPr lang="en-US" dirty="0"/>
              <a:t>Morales </a:t>
            </a:r>
            <a:r>
              <a:rPr lang="en-US" dirty="0" smtClean="0"/>
              <a:t>is</a:t>
            </a:r>
            <a:r>
              <a:rPr lang="cs-CZ" dirty="0" smtClean="0"/>
              <a:t> </a:t>
            </a:r>
            <a:r>
              <a:rPr lang="en-US" dirty="0" smtClean="0"/>
              <a:t>indigenous</a:t>
            </a:r>
            <a:r>
              <a:rPr lang="en-US" dirty="0"/>
              <a:t>, while Hugo Chávez is said to have </a:t>
            </a:r>
            <a:r>
              <a:rPr lang="en-US" dirty="0" smtClean="0"/>
              <a:t>the</a:t>
            </a:r>
            <a:r>
              <a:rPr lang="cs-CZ" dirty="0" smtClean="0"/>
              <a:t> </a:t>
            </a:r>
            <a:r>
              <a:rPr lang="en-US" dirty="0" smtClean="0"/>
              <a:t>native </a:t>
            </a:r>
            <a:r>
              <a:rPr lang="en-US" dirty="0"/>
              <a:t>physique of the Venezuelan </a:t>
            </a:r>
            <a:r>
              <a:rPr lang="en-US" dirty="0" smtClean="0"/>
              <a:t>people</a:t>
            </a:r>
            <a:r>
              <a:rPr lang="cs-CZ" dirty="0" smtClean="0"/>
              <a:t>, </a:t>
            </a:r>
            <a:r>
              <a:rPr lang="en-US" dirty="0" smtClean="0"/>
              <a:t>former </a:t>
            </a:r>
            <a:r>
              <a:rPr lang="en-US" dirty="0"/>
              <a:t>president of Ecuador, </a:t>
            </a:r>
            <a:r>
              <a:rPr lang="en-US" dirty="0" err="1"/>
              <a:t>Abdalá</a:t>
            </a:r>
            <a:r>
              <a:rPr lang="en-US" dirty="0"/>
              <a:t> </a:t>
            </a:r>
            <a:r>
              <a:rPr lang="en-US" dirty="0" err="1" smtClean="0"/>
              <a:t>Bucaram</a:t>
            </a:r>
            <a:r>
              <a:rPr lang="cs-CZ" dirty="0"/>
              <a:t> </a:t>
            </a:r>
            <a:r>
              <a:rPr lang="cs-CZ" dirty="0" smtClean="0"/>
              <a:t>(</a:t>
            </a:r>
            <a:r>
              <a:rPr lang="en-US" dirty="0" smtClean="0"/>
              <a:t>parents </a:t>
            </a:r>
            <a:r>
              <a:rPr lang="en-US" dirty="0"/>
              <a:t>were </a:t>
            </a:r>
            <a:r>
              <a:rPr lang="en-US" dirty="0" smtClean="0"/>
              <a:t>Lebanese</a:t>
            </a:r>
            <a:r>
              <a:rPr lang="cs-CZ" dirty="0" smtClean="0"/>
              <a:t>)</a:t>
            </a:r>
            <a:r>
              <a:rPr lang="en-US" dirty="0" smtClean="0"/>
              <a:t> </a:t>
            </a:r>
            <a:r>
              <a:rPr lang="en-US" dirty="0" err="1"/>
              <a:t>Néstor</a:t>
            </a:r>
            <a:r>
              <a:rPr lang="en-US" dirty="0"/>
              <a:t> </a:t>
            </a:r>
            <a:r>
              <a:rPr lang="en-US" dirty="0" smtClean="0"/>
              <a:t>Kirchner</a:t>
            </a:r>
            <a:r>
              <a:rPr lang="cs-CZ" dirty="0"/>
              <a:t> </a:t>
            </a:r>
            <a:r>
              <a:rPr lang="cs-CZ" dirty="0" smtClean="0"/>
              <a:t>(</a:t>
            </a:r>
            <a:r>
              <a:rPr lang="en-US" dirty="0" smtClean="0"/>
              <a:t>origins </a:t>
            </a:r>
            <a:r>
              <a:rPr lang="en-US" dirty="0"/>
              <a:t>are Swiss and </a:t>
            </a:r>
            <a:r>
              <a:rPr lang="en-US" dirty="0" smtClean="0"/>
              <a:t>Chilean</a:t>
            </a:r>
            <a:r>
              <a:rPr lang="cs-CZ" dirty="0" smtClean="0"/>
              <a:t>)</a:t>
            </a:r>
          </a:p>
          <a:p>
            <a:r>
              <a:rPr lang="cs-CZ" dirty="0" err="1" smtClean="0"/>
              <a:t>High</a:t>
            </a:r>
            <a:r>
              <a:rPr lang="cs-CZ" dirty="0" smtClean="0"/>
              <a:t> public support</a:t>
            </a:r>
          </a:p>
          <a:p>
            <a:r>
              <a:rPr lang="cs-CZ" dirty="0" err="1" smtClean="0"/>
              <a:t>Mostly</a:t>
            </a:r>
            <a:r>
              <a:rPr lang="cs-CZ" dirty="0" smtClean="0"/>
              <a:t> </a:t>
            </a:r>
            <a:r>
              <a:rPr lang="cs-CZ" dirty="0" err="1" smtClean="0"/>
              <a:t>presidential</a:t>
            </a:r>
            <a:r>
              <a:rPr lang="cs-CZ" dirty="0" smtClean="0"/>
              <a:t> </a:t>
            </a:r>
            <a:r>
              <a:rPr lang="cs-CZ" dirty="0" err="1" smtClean="0"/>
              <a:t>systems</a:t>
            </a:r>
            <a:r>
              <a:rPr lang="cs-CZ" dirty="0" smtClean="0"/>
              <a:t> </a:t>
            </a:r>
            <a:r>
              <a:rPr lang="cs-CZ" dirty="0" err="1" smtClean="0"/>
              <a:t>without</a:t>
            </a:r>
            <a:r>
              <a:rPr lang="cs-CZ" dirty="0" smtClean="0"/>
              <a:t> </a:t>
            </a:r>
            <a:r>
              <a:rPr lang="cs-CZ" dirty="0" err="1" smtClean="0"/>
              <a:t>checks</a:t>
            </a:r>
            <a:r>
              <a:rPr lang="cs-CZ" dirty="0" smtClean="0"/>
              <a:t> and </a:t>
            </a:r>
            <a:r>
              <a:rPr lang="cs-CZ" dirty="0" err="1" smtClean="0"/>
              <a:t>balances</a:t>
            </a:r>
            <a:endParaRPr lang="cs-CZ" dirty="0" smtClean="0"/>
          </a:p>
          <a:p>
            <a:r>
              <a:rPr lang="cs-CZ" dirty="0" err="1" smtClean="0"/>
              <a:t>Fragile</a:t>
            </a:r>
            <a:r>
              <a:rPr lang="cs-CZ" dirty="0" smtClean="0"/>
              <a:t> party </a:t>
            </a:r>
            <a:r>
              <a:rPr lang="cs-CZ" dirty="0" err="1" smtClean="0"/>
              <a:t>system</a:t>
            </a:r>
            <a:endParaRPr lang="cs-CZ" dirty="0" smtClean="0"/>
          </a:p>
          <a:p>
            <a:r>
              <a:rPr lang="cs-CZ" dirty="0" err="1" smtClean="0"/>
              <a:t>Aim</a:t>
            </a:r>
            <a:r>
              <a:rPr lang="cs-CZ" dirty="0" smtClean="0"/>
              <a:t> to </a:t>
            </a:r>
            <a:r>
              <a:rPr lang="cs-CZ" dirty="0" err="1" smtClean="0"/>
              <a:t>create“new</a:t>
            </a:r>
            <a:r>
              <a:rPr lang="cs-CZ" dirty="0" smtClean="0"/>
              <a:t> type of </a:t>
            </a:r>
            <a:r>
              <a:rPr lang="cs-CZ" dirty="0" err="1" smtClean="0"/>
              <a:t>democracy</a:t>
            </a:r>
            <a:r>
              <a:rPr lang="cs-CZ" dirty="0" smtClean="0"/>
              <a:t>“  </a:t>
            </a:r>
            <a:r>
              <a:rPr lang="cs-CZ" dirty="0" err="1" smtClean="0"/>
              <a:t>usually</a:t>
            </a:r>
            <a:r>
              <a:rPr lang="cs-CZ" dirty="0" smtClean="0"/>
              <a:t> </a:t>
            </a:r>
            <a:r>
              <a:rPr lang="cs-CZ" dirty="0" err="1" smtClean="0"/>
              <a:t>ending</a:t>
            </a:r>
            <a:r>
              <a:rPr lang="cs-CZ" dirty="0" smtClean="0"/>
              <a:t> </a:t>
            </a:r>
            <a:r>
              <a:rPr lang="cs-CZ" dirty="0" err="1" smtClean="0"/>
              <a:t>with</a:t>
            </a:r>
            <a:r>
              <a:rPr lang="cs-CZ" dirty="0"/>
              <a:t> </a:t>
            </a:r>
            <a:r>
              <a:rPr lang="cs-CZ" dirty="0" err="1" smtClean="0"/>
              <a:t>illiberal</a:t>
            </a:r>
            <a:r>
              <a:rPr lang="cs-CZ" dirty="0" smtClean="0"/>
              <a:t> </a:t>
            </a:r>
            <a:r>
              <a:rPr lang="cs-CZ" dirty="0" err="1" smtClean="0"/>
              <a:t>regime</a:t>
            </a:r>
            <a:endParaRPr lang="cs-CZ" dirty="0" smtClean="0"/>
          </a:p>
        </p:txBody>
      </p:sp>
      <p:pic>
        <p:nvPicPr>
          <p:cNvPr id="4" name="Picture 4" descr="peru 4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6687" y="4571999"/>
            <a:ext cx="3024148"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08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5229200"/>
            <a:ext cx="7076256" cy="1296144"/>
          </a:xfrm>
        </p:spPr>
        <p:txBody>
          <a:bodyPr>
            <a:normAutofit fontScale="90000"/>
          </a:bodyPr>
          <a:lstStyle/>
          <a:p>
            <a:r>
              <a:rPr lang="cs-CZ" dirty="0" err="1" smtClean="0">
                <a:solidFill>
                  <a:srgbClr val="FFFF00"/>
                </a:solidFill>
              </a:rPr>
              <a:t>Against</a:t>
            </a:r>
            <a:r>
              <a:rPr lang="cs-CZ" dirty="0" smtClean="0">
                <a:solidFill>
                  <a:srgbClr val="FFFF00"/>
                </a:solidFill>
              </a:rPr>
              <a:t> </a:t>
            </a:r>
            <a:r>
              <a:rPr lang="cs-CZ" dirty="0" err="1" smtClean="0">
                <a:solidFill>
                  <a:srgbClr val="FFFF00"/>
                </a:solidFill>
              </a:rPr>
              <a:t>the</a:t>
            </a:r>
            <a:r>
              <a:rPr lang="cs-CZ" dirty="0" smtClean="0">
                <a:solidFill>
                  <a:srgbClr val="FFFF00"/>
                </a:solidFill>
              </a:rPr>
              <a:t> USA United </a:t>
            </a:r>
            <a:r>
              <a:rPr lang="cs-CZ" dirty="0" err="1" smtClean="0">
                <a:solidFill>
                  <a:srgbClr val="FFFF00"/>
                </a:solidFill>
              </a:rPr>
              <a:t>we</a:t>
            </a:r>
            <a:r>
              <a:rPr lang="cs-CZ" dirty="0" smtClean="0">
                <a:solidFill>
                  <a:srgbClr val="FFFF00"/>
                </a:solidFill>
              </a:rPr>
              <a:t> </a:t>
            </a:r>
            <a:r>
              <a:rPr lang="cs-CZ" dirty="0" err="1" smtClean="0">
                <a:solidFill>
                  <a:srgbClr val="FFFF00"/>
                </a:solidFill>
              </a:rPr>
              <a:t>stand</a:t>
            </a:r>
            <a:r>
              <a:rPr lang="cs-CZ" dirty="0" smtClean="0">
                <a:solidFill>
                  <a:srgbClr val="FFFF00"/>
                </a:solidFill>
              </a:rPr>
              <a:t/>
            </a:r>
            <a:br>
              <a:rPr lang="cs-CZ" dirty="0" smtClean="0">
                <a:solidFill>
                  <a:srgbClr val="FFFF00"/>
                </a:solidFill>
              </a:rPr>
            </a:br>
            <a:r>
              <a:rPr lang="cs-CZ" dirty="0" err="1" smtClean="0">
                <a:solidFill>
                  <a:srgbClr val="FFFF00"/>
                </a:solidFill>
              </a:rPr>
              <a:t>Left</a:t>
            </a:r>
            <a:r>
              <a:rPr lang="cs-CZ" dirty="0">
                <a:solidFill>
                  <a:srgbClr val="FFFF00"/>
                </a:solidFill>
              </a:rPr>
              <a:t> </a:t>
            </a:r>
            <a:r>
              <a:rPr lang="cs-CZ" dirty="0" err="1" smtClean="0">
                <a:solidFill>
                  <a:srgbClr val="FFFF00"/>
                </a:solidFill>
              </a:rPr>
              <a:t>populism</a:t>
            </a:r>
            <a:r>
              <a:rPr lang="cs-CZ" dirty="0" smtClean="0">
                <a:solidFill>
                  <a:srgbClr val="FFFF00"/>
                </a:solidFill>
              </a:rPr>
              <a:t>, </a:t>
            </a:r>
            <a:r>
              <a:rPr lang="cs-CZ" dirty="0" err="1" smtClean="0">
                <a:solidFill>
                  <a:srgbClr val="FFFF00"/>
                </a:solidFill>
              </a:rPr>
              <a:t>socialism</a:t>
            </a:r>
            <a:r>
              <a:rPr lang="cs-CZ" dirty="0">
                <a:solidFill>
                  <a:srgbClr val="FFFF00"/>
                </a:solidFill>
              </a:rPr>
              <a:t> </a:t>
            </a:r>
            <a:r>
              <a:rPr lang="cs-CZ" dirty="0" smtClean="0">
                <a:solidFill>
                  <a:srgbClr val="FFFF00"/>
                </a:solidFill>
              </a:rPr>
              <a:t>and </a:t>
            </a:r>
            <a:r>
              <a:rPr lang="cs-CZ" dirty="0" err="1" smtClean="0">
                <a:solidFill>
                  <a:srgbClr val="FFFF00"/>
                </a:solidFill>
              </a:rPr>
              <a:t>indigenism</a:t>
            </a:r>
            <a:endParaRPr lang="en-US" dirty="0">
              <a:solidFill>
                <a:srgbClr val="FFFF00"/>
              </a:solidFill>
            </a:endParaRPr>
          </a:p>
        </p:txBody>
      </p:sp>
      <p:sp>
        <p:nvSpPr>
          <p:cNvPr id="3" name="Zástupný symbol pro obsah 2"/>
          <p:cNvSpPr>
            <a:spLocks noGrp="1"/>
          </p:cNvSpPr>
          <p:nvPr>
            <p:ph idx="1"/>
          </p:nvPr>
        </p:nvSpPr>
        <p:spPr>
          <a:xfrm>
            <a:off x="1631504" y="476672"/>
            <a:ext cx="8640960" cy="4752528"/>
          </a:xfrm>
        </p:spPr>
        <p:txBody>
          <a:bodyPr>
            <a:normAutofit/>
          </a:bodyPr>
          <a:lstStyle/>
          <a:p>
            <a:endParaRPr lang="cs-CZ" sz="2900" dirty="0"/>
          </a:p>
          <a:p>
            <a:pPr marL="0" indent="0">
              <a:buNone/>
            </a:pPr>
            <a:r>
              <a:rPr lang="cs-CZ" sz="2900" dirty="0" smtClean="0">
                <a:solidFill>
                  <a:srgbClr val="C00000"/>
                </a:solidFill>
              </a:rPr>
              <a:t> </a:t>
            </a:r>
            <a:endParaRPr lang="cs-CZ" sz="2900" dirty="0">
              <a:solidFill>
                <a:srgbClr val="C00000"/>
              </a:solidFill>
            </a:endParaRPr>
          </a:p>
          <a:p>
            <a:pPr marL="0" indent="0">
              <a:buNone/>
            </a:pPr>
            <a:r>
              <a:rPr lang="cs-CZ" sz="2900" dirty="0"/>
              <a:t>Venezuela: Hugo </a:t>
            </a:r>
            <a:r>
              <a:rPr lang="cs-CZ" sz="2900" dirty="0" err="1"/>
              <a:t>Chavez</a:t>
            </a:r>
            <a:r>
              <a:rPr lang="cs-CZ" sz="2900" dirty="0"/>
              <a:t> 1999-2013</a:t>
            </a:r>
          </a:p>
          <a:p>
            <a:pPr marL="0" indent="0">
              <a:buNone/>
            </a:pPr>
            <a:r>
              <a:rPr lang="cs-CZ" sz="2900" dirty="0" err="1"/>
              <a:t>Bolivia</a:t>
            </a:r>
            <a:r>
              <a:rPr lang="cs-CZ" sz="2900" dirty="0"/>
              <a:t>: Evo </a:t>
            </a:r>
            <a:r>
              <a:rPr lang="cs-CZ" sz="2900" dirty="0" err="1"/>
              <a:t>Morales</a:t>
            </a:r>
            <a:r>
              <a:rPr lang="cs-CZ" sz="2900" dirty="0"/>
              <a:t> </a:t>
            </a:r>
            <a:r>
              <a:rPr lang="cs-CZ" sz="2900" dirty="0" err="1"/>
              <a:t>since</a:t>
            </a:r>
            <a:r>
              <a:rPr lang="cs-CZ" sz="2900" dirty="0"/>
              <a:t> 2006</a:t>
            </a:r>
          </a:p>
          <a:p>
            <a:pPr marL="0" indent="0">
              <a:buNone/>
            </a:pPr>
            <a:r>
              <a:rPr lang="cs-CZ" sz="2900" dirty="0"/>
              <a:t>Argentina: Nestor Kirchner 2003-2007, Christina </a:t>
            </a:r>
            <a:r>
              <a:rPr lang="cs-CZ" sz="2900" dirty="0" err="1"/>
              <a:t>Fernandez</a:t>
            </a:r>
            <a:r>
              <a:rPr lang="cs-CZ" sz="2900" dirty="0"/>
              <a:t> de Kirchner </a:t>
            </a:r>
            <a:r>
              <a:rPr lang="cs-CZ" sz="2900" dirty="0" err="1"/>
              <a:t>since</a:t>
            </a:r>
            <a:r>
              <a:rPr lang="cs-CZ" sz="2900" dirty="0"/>
              <a:t> 2007</a:t>
            </a:r>
          </a:p>
          <a:p>
            <a:pPr marL="0" indent="0">
              <a:buNone/>
            </a:pPr>
            <a:r>
              <a:rPr lang="cs-CZ" sz="2900" dirty="0"/>
              <a:t>Ecuador: </a:t>
            </a:r>
            <a:r>
              <a:rPr lang="cs-CZ" sz="2900" dirty="0" err="1"/>
              <a:t>Raffael</a:t>
            </a:r>
            <a:r>
              <a:rPr lang="cs-CZ" sz="2900" dirty="0"/>
              <a:t> </a:t>
            </a:r>
            <a:r>
              <a:rPr lang="cs-CZ" sz="2900" dirty="0" err="1"/>
              <a:t>Correa</a:t>
            </a:r>
            <a:r>
              <a:rPr lang="cs-CZ" sz="2900" dirty="0"/>
              <a:t> </a:t>
            </a:r>
            <a:r>
              <a:rPr lang="cs-CZ" sz="2900" dirty="0" err="1"/>
              <a:t>since</a:t>
            </a:r>
            <a:r>
              <a:rPr lang="cs-CZ" sz="2900" dirty="0"/>
              <a:t> </a:t>
            </a:r>
            <a:r>
              <a:rPr lang="cs-CZ" sz="2900" dirty="0" smtClean="0"/>
              <a:t>2007</a:t>
            </a:r>
          </a:p>
          <a:p>
            <a:pPr marL="0" indent="0">
              <a:buNone/>
            </a:pPr>
            <a:r>
              <a:rPr lang="cs-CZ" sz="2900" dirty="0" err="1" smtClean="0"/>
              <a:t>Cuba</a:t>
            </a:r>
            <a:r>
              <a:rPr lang="cs-CZ" sz="2900" dirty="0" smtClean="0"/>
              <a:t> – Castro </a:t>
            </a:r>
          </a:p>
          <a:p>
            <a:pPr marL="0" indent="0">
              <a:buNone/>
            </a:pPr>
            <a:r>
              <a:rPr lang="cs-CZ" sz="2900" dirty="0" smtClean="0"/>
              <a:t>Nicaragua – </a:t>
            </a:r>
            <a:r>
              <a:rPr lang="cs-CZ" sz="2900" dirty="0" err="1" smtClean="0"/>
              <a:t>Sandinistas</a:t>
            </a:r>
            <a:r>
              <a:rPr lang="cs-CZ" sz="2900" dirty="0" smtClean="0"/>
              <a:t> and </a:t>
            </a:r>
            <a:r>
              <a:rPr lang="cs-CZ" sz="2900" dirty="0" err="1" smtClean="0"/>
              <a:t>ORtega</a:t>
            </a:r>
            <a:endParaRPr lang="cs-CZ" sz="2900" dirty="0"/>
          </a:p>
          <a:p>
            <a:endParaRPr lang="cs-CZ" dirty="0"/>
          </a:p>
        </p:txBody>
      </p:sp>
      <p:pic>
        <p:nvPicPr>
          <p:cNvPr id="4" name="Picture 102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293" y="613265"/>
            <a:ext cx="203892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105" y="4588499"/>
            <a:ext cx="1152426" cy="1584000"/>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0807" y="2233265"/>
            <a:ext cx="1227240" cy="1512000"/>
          </a:xfrm>
          <a:prstGeom prst="rect">
            <a:avLst/>
          </a:prstGeom>
        </p:spPr>
      </p:pic>
      <p:pic>
        <p:nvPicPr>
          <p:cNvPr id="7" name="Picture 4" descr="mora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2293" y="3366268"/>
            <a:ext cx="1180800" cy="14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03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847852" y="2678545"/>
            <a:ext cx="6603422" cy="1468581"/>
          </a:xfrm>
        </p:spPr>
        <p:txBody>
          <a:bodyPr anchor="ctr"/>
          <a:lstStyle/>
          <a:p>
            <a:r>
              <a:rPr lang="cs-CZ" altLang="cs-CZ" sz="4400" b="1" dirty="0" smtClean="0">
                <a:solidFill>
                  <a:srgbClr val="FF0000"/>
                </a:solidFill>
              </a:rPr>
              <a:t>Fidel Castro and </a:t>
            </a:r>
            <a:r>
              <a:rPr lang="cs-CZ" altLang="cs-CZ" sz="4400" b="1" dirty="0" err="1" smtClean="0">
                <a:solidFill>
                  <a:srgbClr val="FF0000"/>
                </a:solidFill>
              </a:rPr>
              <a:t>Cuba</a:t>
            </a:r>
            <a:r>
              <a:rPr lang="cs-CZ" altLang="cs-CZ" sz="4400" dirty="0" smtClean="0">
                <a:solidFill>
                  <a:srgbClr val="FF0000"/>
                </a:solidFill>
              </a:rPr>
              <a:t> </a:t>
            </a:r>
            <a:endParaRPr lang="en-GB" altLang="cs-CZ" sz="4400" dirty="0"/>
          </a:p>
        </p:txBody>
      </p:sp>
      <p:sp>
        <p:nvSpPr>
          <p:cNvPr id="8195" name="Rectangle 3"/>
          <p:cNvSpPr>
            <a:spLocks noGrp="1" noChangeArrowheads="1"/>
          </p:cNvSpPr>
          <p:nvPr>
            <p:ph type="subTitle" idx="1"/>
          </p:nvPr>
        </p:nvSpPr>
        <p:spPr>
          <a:xfrm>
            <a:off x="0" y="4267199"/>
            <a:ext cx="10668000" cy="2590801"/>
          </a:xfrm>
        </p:spPr>
        <p:txBody>
          <a:bodyPr>
            <a:normAutofit fontScale="85000" lnSpcReduction="20000"/>
          </a:bodyPr>
          <a:lstStyle/>
          <a:p>
            <a:pPr algn="l">
              <a:lnSpc>
                <a:spcPct val="90000"/>
              </a:lnSpc>
              <a:buFontTx/>
              <a:buChar char="•"/>
            </a:pPr>
            <a:r>
              <a:rPr lang="en-GB" altLang="cs-CZ" sz="4000" dirty="0">
                <a:solidFill>
                  <a:srgbClr val="FFCC00"/>
                </a:solidFill>
              </a:rPr>
              <a:t>execution</a:t>
            </a:r>
            <a:r>
              <a:rPr lang="en-GB" altLang="cs-CZ" sz="4000" dirty="0">
                <a:solidFill>
                  <a:schemeClr val="bg1"/>
                </a:solidFill>
              </a:rPr>
              <a:t> of about 500 police officers and others accused of being agents of the Batista regime</a:t>
            </a:r>
            <a:endParaRPr lang="cs-CZ" altLang="cs-CZ" sz="4000" dirty="0">
              <a:solidFill>
                <a:schemeClr val="bg1"/>
              </a:solidFill>
            </a:endParaRPr>
          </a:p>
          <a:p>
            <a:pPr algn="l">
              <a:lnSpc>
                <a:spcPct val="90000"/>
              </a:lnSpc>
              <a:buFontTx/>
              <a:buChar char="•"/>
            </a:pPr>
            <a:r>
              <a:rPr lang="en-GB" altLang="cs-CZ" sz="4000" dirty="0">
                <a:solidFill>
                  <a:srgbClr val="FFCC00"/>
                </a:solidFill>
              </a:rPr>
              <a:t>land reform</a:t>
            </a:r>
            <a:r>
              <a:rPr lang="en-GB" altLang="cs-CZ" sz="4000" dirty="0">
                <a:solidFill>
                  <a:schemeClr val="bg1"/>
                </a:solidFill>
              </a:rPr>
              <a:t>, the nationalization of public utilities and the ruthless suppression of corruption, including closing down the gambling industry and </a:t>
            </a:r>
            <a:r>
              <a:rPr lang="en-GB" altLang="cs-CZ" sz="4000" dirty="0">
                <a:solidFill>
                  <a:srgbClr val="FFCC00"/>
                </a:solidFill>
              </a:rPr>
              <a:t>evicting</a:t>
            </a:r>
            <a:r>
              <a:rPr lang="en-GB" altLang="cs-CZ" sz="4000" dirty="0">
                <a:solidFill>
                  <a:schemeClr val="bg1"/>
                </a:solidFill>
              </a:rPr>
              <a:t> the American </a:t>
            </a:r>
            <a:r>
              <a:rPr lang="cs-CZ" altLang="cs-CZ" sz="4000" dirty="0" err="1">
                <a:solidFill>
                  <a:schemeClr val="bg1"/>
                </a:solidFill>
              </a:rPr>
              <a:t>firms</a:t>
            </a:r>
            <a:r>
              <a:rPr lang="en-GB" altLang="cs-CZ" sz="4000" dirty="0">
                <a:solidFill>
                  <a:schemeClr val="bg1"/>
                </a:solidFill>
              </a:rPr>
              <a:t>. </a:t>
            </a:r>
          </a:p>
        </p:txBody>
      </p:sp>
    </p:spTree>
    <p:extLst>
      <p:ext uri="{BB962C8B-B14F-4D97-AF65-F5344CB8AC3E}">
        <p14:creationId xmlns:p14="http://schemas.microsoft.com/office/powerpoint/2010/main" val="5851382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703389" y="2761673"/>
            <a:ext cx="7056437" cy="1320800"/>
          </a:xfrm>
        </p:spPr>
        <p:txBody>
          <a:bodyPr anchor="ctr"/>
          <a:lstStyle/>
          <a:p>
            <a:r>
              <a:rPr lang="cs-CZ" altLang="cs-CZ" sz="4000" b="1" dirty="0" smtClean="0">
                <a:solidFill>
                  <a:srgbClr val="FF0000"/>
                </a:solidFill>
              </a:rPr>
              <a:t>Ernesto </a:t>
            </a:r>
            <a:r>
              <a:rPr lang="cs-CZ" altLang="cs-CZ" sz="4000" b="1" dirty="0">
                <a:solidFill>
                  <a:srgbClr val="FF0000"/>
                </a:solidFill>
              </a:rPr>
              <a:t>Che-Guevara</a:t>
            </a:r>
            <a:endParaRPr lang="en-GB" altLang="cs-CZ" sz="4000" b="1" dirty="0">
              <a:solidFill>
                <a:srgbClr val="FF0000"/>
              </a:solidFill>
            </a:endParaRPr>
          </a:p>
        </p:txBody>
      </p:sp>
      <p:sp>
        <p:nvSpPr>
          <p:cNvPr id="18435" name="Rectangle 3"/>
          <p:cNvSpPr>
            <a:spLocks noGrp="1" noChangeArrowheads="1"/>
          </p:cNvSpPr>
          <p:nvPr>
            <p:ph type="subTitle" idx="1"/>
          </p:nvPr>
        </p:nvSpPr>
        <p:spPr>
          <a:xfrm>
            <a:off x="-166255" y="4239490"/>
            <a:ext cx="10834255" cy="2618509"/>
          </a:xfrm>
        </p:spPr>
        <p:txBody>
          <a:bodyPr>
            <a:normAutofit/>
          </a:bodyPr>
          <a:lstStyle/>
          <a:p>
            <a:pPr marL="457200" indent="-457200" algn="l">
              <a:buFontTx/>
              <a:buChar char="•"/>
            </a:pPr>
            <a:r>
              <a:rPr lang="en-GB" altLang="cs-CZ" dirty="0">
                <a:solidFill>
                  <a:schemeClr val="bg1"/>
                </a:solidFill>
              </a:rPr>
              <a:t>an </a:t>
            </a:r>
            <a:r>
              <a:rPr lang="en-GB" altLang="cs-CZ" dirty="0">
                <a:solidFill>
                  <a:srgbClr val="FFCC00"/>
                </a:solidFill>
              </a:rPr>
              <a:t>Argentinian </a:t>
            </a:r>
            <a:r>
              <a:rPr lang="cs-CZ" altLang="cs-CZ" dirty="0" err="1">
                <a:solidFill>
                  <a:srgbClr val="FFCC00"/>
                </a:solidFill>
              </a:rPr>
              <a:t>marxist</a:t>
            </a:r>
            <a:r>
              <a:rPr lang="en-GB" altLang="cs-CZ" dirty="0">
                <a:solidFill>
                  <a:schemeClr val="bg1"/>
                </a:solidFill>
              </a:rPr>
              <a:t> and one of Castro’s closest advisers. </a:t>
            </a:r>
            <a:endParaRPr lang="cs-CZ" altLang="cs-CZ" dirty="0">
              <a:solidFill>
                <a:schemeClr val="bg1"/>
              </a:solidFill>
            </a:endParaRPr>
          </a:p>
          <a:p>
            <a:pPr marL="457200" indent="-457200" algn="l">
              <a:buFontTx/>
              <a:buChar char="•"/>
            </a:pPr>
            <a:r>
              <a:rPr lang="cs-CZ" altLang="cs-CZ" dirty="0" err="1" smtClean="0">
                <a:solidFill>
                  <a:schemeClr val="bg1"/>
                </a:solidFill>
              </a:rPr>
              <a:t>The</a:t>
            </a:r>
            <a:r>
              <a:rPr lang="cs-CZ" altLang="cs-CZ" dirty="0" smtClean="0">
                <a:solidFill>
                  <a:schemeClr val="bg1"/>
                </a:solidFill>
              </a:rPr>
              <a:t> </a:t>
            </a:r>
            <a:r>
              <a:rPr lang="cs-CZ" altLang="cs-CZ" dirty="0" err="1">
                <a:solidFill>
                  <a:schemeClr val="bg1"/>
                </a:solidFill>
              </a:rPr>
              <a:t>coordinator</a:t>
            </a:r>
            <a:r>
              <a:rPr lang="cs-CZ" altLang="cs-CZ" dirty="0">
                <a:solidFill>
                  <a:schemeClr val="bg1"/>
                </a:solidFill>
              </a:rPr>
              <a:t> of </a:t>
            </a:r>
            <a:r>
              <a:rPr lang="cs-CZ" altLang="cs-CZ" dirty="0" err="1">
                <a:solidFill>
                  <a:schemeClr val="bg1"/>
                </a:solidFill>
              </a:rPr>
              <a:t>the</a:t>
            </a:r>
            <a:r>
              <a:rPr lang="cs-CZ" altLang="cs-CZ" dirty="0">
                <a:solidFill>
                  <a:schemeClr val="bg1"/>
                </a:solidFill>
              </a:rPr>
              <a:t> </a:t>
            </a:r>
            <a:r>
              <a:rPr lang="cs-CZ" altLang="cs-CZ" dirty="0" err="1">
                <a:solidFill>
                  <a:schemeClr val="bg1"/>
                </a:solidFill>
              </a:rPr>
              <a:t>economical</a:t>
            </a:r>
            <a:r>
              <a:rPr lang="cs-CZ" altLang="cs-CZ" dirty="0">
                <a:solidFill>
                  <a:schemeClr val="bg1"/>
                </a:solidFill>
              </a:rPr>
              <a:t>  </a:t>
            </a:r>
            <a:r>
              <a:rPr lang="cs-CZ" altLang="cs-CZ" dirty="0" err="1">
                <a:solidFill>
                  <a:schemeClr val="bg1"/>
                </a:solidFill>
              </a:rPr>
              <a:t>reforms</a:t>
            </a:r>
            <a:r>
              <a:rPr lang="cs-CZ" altLang="cs-CZ" dirty="0">
                <a:solidFill>
                  <a:schemeClr val="bg1"/>
                </a:solidFill>
              </a:rPr>
              <a:t> </a:t>
            </a:r>
            <a:r>
              <a:rPr lang="cs-CZ" altLang="cs-CZ" dirty="0" err="1">
                <a:solidFill>
                  <a:schemeClr val="bg1"/>
                </a:solidFill>
              </a:rPr>
              <a:t>even</a:t>
            </a:r>
            <a:r>
              <a:rPr lang="cs-CZ" altLang="cs-CZ" dirty="0">
                <a:solidFill>
                  <a:schemeClr val="bg1"/>
                </a:solidFill>
              </a:rPr>
              <a:t> </a:t>
            </a:r>
            <a:r>
              <a:rPr lang="cs-CZ" altLang="cs-CZ" dirty="0" err="1">
                <a:solidFill>
                  <a:schemeClr val="bg1"/>
                </a:solidFill>
              </a:rPr>
              <a:t>having</a:t>
            </a:r>
            <a:r>
              <a:rPr lang="cs-CZ" altLang="cs-CZ" dirty="0">
                <a:solidFill>
                  <a:schemeClr val="bg1"/>
                </a:solidFill>
              </a:rPr>
              <a:t> no </a:t>
            </a:r>
            <a:r>
              <a:rPr lang="cs-CZ" altLang="cs-CZ" dirty="0" err="1">
                <a:solidFill>
                  <a:schemeClr val="bg1"/>
                </a:solidFill>
              </a:rPr>
              <a:t>economical</a:t>
            </a:r>
            <a:r>
              <a:rPr lang="cs-CZ" altLang="cs-CZ" dirty="0">
                <a:solidFill>
                  <a:schemeClr val="bg1"/>
                </a:solidFill>
              </a:rPr>
              <a:t> </a:t>
            </a:r>
            <a:r>
              <a:rPr lang="cs-CZ" altLang="cs-CZ" dirty="0" err="1">
                <a:solidFill>
                  <a:schemeClr val="bg1"/>
                </a:solidFill>
              </a:rPr>
              <a:t>education</a:t>
            </a:r>
            <a:endParaRPr lang="cs-CZ" altLang="cs-CZ" dirty="0">
              <a:solidFill>
                <a:schemeClr val="bg1"/>
              </a:solidFill>
            </a:endParaRPr>
          </a:p>
          <a:p>
            <a:pPr marL="457200" indent="-457200" algn="l">
              <a:buFontTx/>
              <a:buChar char="•"/>
            </a:pPr>
            <a:r>
              <a:rPr lang="cs-CZ" altLang="cs-CZ" dirty="0" err="1">
                <a:solidFill>
                  <a:schemeClr val="bg1"/>
                </a:solidFill>
              </a:rPr>
              <a:t>Lost</a:t>
            </a:r>
            <a:r>
              <a:rPr lang="cs-CZ" altLang="cs-CZ" dirty="0">
                <a:solidFill>
                  <a:schemeClr val="bg1"/>
                </a:solidFill>
              </a:rPr>
              <a:t> his </a:t>
            </a:r>
            <a:r>
              <a:rPr lang="cs-CZ" altLang="cs-CZ" dirty="0" err="1">
                <a:solidFill>
                  <a:schemeClr val="bg1"/>
                </a:solidFill>
              </a:rPr>
              <a:t>interest</a:t>
            </a:r>
            <a:r>
              <a:rPr lang="cs-CZ" altLang="cs-CZ" dirty="0">
                <a:solidFill>
                  <a:schemeClr val="bg1"/>
                </a:solidFill>
              </a:rPr>
              <a:t> in </a:t>
            </a:r>
            <a:r>
              <a:rPr lang="cs-CZ" altLang="cs-CZ" dirty="0" err="1">
                <a:solidFill>
                  <a:schemeClr val="bg1"/>
                </a:solidFill>
              </a:rPr>
              <a:t>the</a:t>
            </a:r>
            <a:r>
              <a:rPr lang="cs-CZ" altLang="cs-CZ" dirty="0">
                <a:solidFill>
                  <a:schemeClr val="bg1"/>
                </a:solidFill>
              </a:rPr>
              <a:t> </a:t>
            </a:r>
            <a:r>
              <a:rPr lang="cs-CZ" altLang="cs-CZ" dirty="0" err="1">
                <a:solidFill>
                  <a:schemeClr val="bg1"/>
                </a:solidFill>
              </a:rPr>
              <a:t>internal</a:t>
            </a:r>
            <a:r>
              <a:rPr lang="cs-CZ" altLang="cs-CZ" dirty="0">
                <a:solidFill>
                  <a:schemeClr val="bg1"/>
                </a:solidFill>
              </a:rPr>
              <a:t> </a:t>
            </a:r>
            <a:r>
              <a:rPr lang="cs-CZ" altLang="cs-CZ" dirty="0" err="1">
                <a:solidFill>
                  <a:schemeClr val="bg1"/>
                </a:solidFill>
              </a:rPr>
              <a:t>Cuban</a:t>
            </a:r>
            <a:r>
              <a:rPr lang="cs-CZ" altLang="cs-CZ" dirty="0">
                <a:solidFill>
                  <a:schemeClr val="bg1"/>
                </a:solidFill>
              </a:rPr>
              <a:t> </a:t>
            </a:r>
            <a:r>
              <a:rPr lang="cs-CZ" altLang="cs-CZ" dirty="0" err="1">
                <a:solidFill>
                  <a:schemeClr val="bg1"/>
                </a:solidFill>
              </a:rPr>
              <a:t>affairs</a:t>
            </a:r>
            <a:r>
              <a:rPr lang="cs-CZ" altLang="cs-CZ" dirty="0">
                <a:solidFill>
                  <a:schemeClr val="bg1"/>
                </a:solidFill>
              </a:rPr>
              <a:t> </a:t>
            </a:r>
            <a:r>
              <a:rPr lang="cs-CZ" altLang="cs-CZ" dirty="0" err="1">
                <a:solidFill>
                  <a:schemeClr val="bg1"/>
                </a:solidFill>
              </a:rPr>
              <a:t>for</a:t>
            </a:r>
            <a:r>
              <a:rPr lang="cs-CZ" altLang="cs-CZ" dirty="0">
                <a:solidFill>
                  <a:schemeClr val="bg1"/>
                </a:solidFill>
              </a:rPr>
              <a:t> </a:t>
            </a:r>
            <a:r>
              <a:rPr lang="cs-CZ" altLang="cs-CZ" dirty="0" err="1">
                <a:solidFill>
                  <a:schemeClr val="bg1"/>
                </a:solidFill>
              </a:rPr>
              <a:t>the</a:t>
            </a:r>
            <a:r>
              <a:rPr lang="cs-CZ" altLang="cs-CZ" dirty="0">
                <a:solidFill>
                  <a:schemeClr val="bg1"/>
                </a:solidFill>
              </a:rPr>
              <a:t> </a:t>
            </a:r>
            <a:r>
              <a:rPr lang="cs-CZ" altLang="cs-CZ" dirty="0" err="1">
                <a:solidFill>
                  <a:schemeClr val="bg1"/>
                </a:solidFill>
              </a:rPr>
              <a:t>revolutionary</a:t>
            </a:r>
            <a:r>
              <a:rPr lang="cs-CZ" altLang="cs-CZ" dirty="0">
                <a:solidFill>
                  <a:schemeClr val="bg1"/>
                </a:solidFill>
              </a:rPr>
              <a:t> </a:t>
            </a:r>
            <a:r>
              <a:rPr lang="cs-CZ" altLang="cs-CZ" dirty="0" err="1">
                <a:solidFill>
                  <a:schemeClr val="bg1"/>
                </a:solidFill>
              </a:rPr>
              <a:t>movements</a:t>
            </a:r>
            <a:r>
              <a:rPr lang="cs-CZ" altLang="cs-CZ" dirty="0">
                <a:solidFill>
                  <a:schemeClr val="bg1"/>
                </a:solidFill>
              </a:rPr>
              <a:t> in </a:t>
            </a:r>
            <a:r>
              <a:rPr lang="cs-CZ" altLang="cs-CZ" dirty="0" err="1">
                <a:solidFill>
                  <a:schemeClr val="bg1"/>
                </a:solidFill>
              </a:rPr>
              <a:t>Dominican</a:t>
            </a:r>
            <a:r>
              <a:rPr lang="cs-CZ" altLang="cs-CZ" dirty="0">
                <a:solidFill>
                  <a:schemeClr val="bg1"/>
                </a:solidFill>
              </a:rPr>
              <a:t> </a:t>
            </a:r>
            <a:r>
              <a:rPr lang="cs-CZ" altLang="cs-CZ" dirty="0" err="1">
                <a:solidFill>
                  <a:schemeClr val="bg1"/>
                </a:solidFill>
              </a:rPr>
              <a:t>republic</a:t>
            </a:r>
            <a:r>
              <a:rPr lang="cs-CZ" altLang="cs-CZ" dirty="0">
                <a:solidFill>
                  <a:schemeClr val="bg1"/>
                </a:solidFill>
              </a:rPr>
              <a:t>, Nicaragua, Panama, Guatemala, Peru, </a:t>
            </a:r>
            <a:r>
              <a:rPr lang="cs-CZ" altLang="cs-CZ" dirty="0" err="1">
                <a:solidFill>
                  <a:schemeClr val="bg1"/>
                </a:solidFill>
              </a:rPr>
              <a:t>Bolivia</a:t>
            </a:r>
            <a:r>
              <a:rPr lang="cs-CZ" altLang="cs-CZ" dirty="0">
                <a:solidFill>
                  <a:schemeClr val="bg1"/>
                </a:solidFill>
              </a:rPr>
              <a:t>, Argentina, Venezuela, Kongo, </a:t>
            </a:r>
            <a:r>
              <a:rPr lang="cs-CZ" altLang="cs-CZ" dirty="0" err="1">
                <a:solidFill>
                  <a:schemeClr val="bg1"/>
                </a:solidFill>
              </a:rPr>
              <a:t>guinea</a:t>
            </a:r>
            <a:r>
              <a:rPr lang="cs-CZ" altLang="cs-CZ" dirty="0">
                <a:solidFill>
                  <a:schemeClr val="bg1"/>
                </a:solidFill>
              </a:rPr>
              <a:t>- Bissau, Angola, Kongo-</a:t>
            </a:r>
            <a:r>
              <a:rPr lang="cs-CZ" altLang="cs-CZ" dirty="0" err="1">
                <a:solidFill>
                  <a:schemeClr val="bg1"/>
                </a:solidFill>
              </a:rPr>
              <a:t>Brazaville</a:t>
            </a:r>
            <a:r>
              <a:rPr lang="cs-CZ" altLang="cs-CZ" dirty="0">
                <a:solidFill>
                  <a:schemeClr val="bg1"/>
                </a:solidFill>
              </a:rPr>
              <a:t>,  Mosambik, </a:t>
            </a:r>
            <a:r>
              <a:rPr lang="cs-CZ" altLang="cs-CZ" dirty="0" err="1">
                <a:solidFill>
                  <a:schemeClr val="bg1"/>
                </a:solidFill>
              </a:rPr>
              <a:t>Algeria</a:t>
            </a:r>
            <a:r>
              <a:rPr lang="cs-CZ" altLang="cs-CZ" dirty="0">
                <a:solidFill>
                  <a:schemeClr val="bg1"/>
                </a:solidFill>
              </a:rPr>
              <a:t>, Ghana, Egypt and </a:t>
            </a:r>
            <a:r>
              <a:rPr lang="cs-CZ" altLang="cs-CZ" dirty="0" err="1">
                <a:solidFill>
                  <a:schemeClr val="bg1"/>
                </a:solidFill>
              </a:rPr>
              <a:t>Ethiopia</a:t>
            </a:r>
            <a:r>
              <a:rPr lang="cs-CZ" altLang="cs-CZ" dirty="0">
                <a:solidFill>
                  <a:schemeClr val="bg1"/>
                </a:solidFill>
              </a:rPr>
              <a:t>…..</a:t>
            </a:r>
          </a:p>
        </p:txBody>
      </p:sp>
      <p:pic>
        <p:nvPicPr>
          <p:cNvPr id="18437" name="Picture 5" descr="210px-CheHi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106" y="1995632"/>
            <a:ext cx="1601788" cy="216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1901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fade">
                                      <p:cBhvr>
                                        <p:cTn id="10"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cs-CZ" altLang="en-US" dirty="0" err="1" smtClean="0"/>
              <a:t>Social</a:t>
            </a:r>
            <a:r>
              <a:rPr lang="cs-CZ" altLang="en-US" dirty="0" smtClean="0"/>
              <a:t> </a:t>
            </a:r>
            <a:r>
              <a:rPr lang="cs-CZ" altLang="en-US" dirty="0" err="1" smtClean="0"/>
              <a:t>conflict</a:t>
            </a:r>
            <a:r>
              <a:rPr lang="cs-CZ" altLang="en-US" dirty="0" smtClean="0"/>
              <a:t> in </a:t>
            </a:r>
            <a:r>
              <a:rPr lang="cs-CZ" altLang="en-US" dirty="0" err="1" smtClean="0"/>
              <a:t>Bolivia</a:t>
            </a:r>
            <a:r>
              <a:rPr lang="cs-CZ" altLang="en-US" dirty="0" smtClean="0"/>
              <a:t> </a:t>
            </a:r>
            <a:r>
              <a:rPr lang="cs-CZ" altLang="en-US" dirty="0" err="1" smtClean="0"/>
              <a:t>before</a:t>
            </a:r>
            <a:r>
              <a:rPr lang="cs-CZ" altLang="en-US" dirty="0" smtClean="0"/>
              <a:t> </a:t>
            </a:r>
            <a:r>
              <a:rPr lang="cs-CZ" altLang="en-US" dirty="0" err="1" smtClean="0"/>
              <a:t>Morales</a:t>
            </a:r>
            <a:endParaRPr lang="en-US" altLang="en-US" dirty="0"/>
          </a:p>
        </p:txBody>
      </p:sp>
      <p:sp>
        <p:nvSpPr>
          <p:cNvPr id="40963" name="Rectangle 3"/>
          <p:cNvSpPr>
            <a:spLocks noGrp="1" noChangeArrowheads="1"/>
          </p:cNvSpPr>
          <p:nvPr>
            <p:ph type="body" idx="1"/>
          </p:nvPr>
        </p:nvSpPr>
        <p:spPr/>
        <p:txBody>
          <a:bodyPr>
            <a:normAutofit fontScale="92500" lnSpcReduction="20000"/>
          </a:bodyPr>
          <a:lstStyle/>
          <a:p>
            <a:r>
              <a:rPr lang="en-GB" altLang="en-US" dirty="0">
                <a:solidFill>
                  <a:schemeClr val="tx1"/>
                </a:solidFill>
              </a:rPr>
              <a:t>Bolivia is South America's poorest country, with 60 </a:t>
            </a:r>
            <a:r>
              <a:rPr lang="en-GB" altLang="en-US" dirty="0" err="1">
                <a:solidFill>
                  <a:schemeClr val="tx1"/>
                </a:solidFill>
              </a:rPr>
              <a:t>percent</a:t>
            </a:r>
            <a:r>
              <a:rPr lang="en-GB" altLang="en-US" dirty="0">
                <a:solidFill>
                  <a:schemeClr val="tx1"/>
                </a:solidFill>
              </a:rPr>
              <a:t> of the population living below the poverty line, and 38 </a:t>
            </a:r>
            <a:r>
              <a:rPr lang="en-GB" altLang="en-US" dirty="0" err="1">
                <a:solidFill>
                  <a:schemeClr val="tx1"/>
                </a:solidFill>
              </a:rPr>
              <a:t>percent</a:t>
            </a:r>
            <a:r>
              <a:rPr lang="en-GB" altLang="en-US" dirty="0">
                <a:solidFill>
                  <a:schemeClr val="tx1"/>
                </a:solidFill>
              </a:rPr>
              <a:t> in extreme poverty," </a:t>
            </a:r>
            <a:endParaRPr lang="cs-CZ" altLang="en-US" dirty="0">
              <a:solidFill>
                <a:schemeClr val="tx1"/>
              </a:solidFill>
            </a:endParaRPr>
          </a:p>
          <a:p>
            <a:r>
              <a:rPr lang="cs-CZ" altLang="en-US" dirty="0" err="1">
                <a:solidFill>
                  <a:schemeClr val="tx1"/>
                </a:solidFill>
              </a:rPr>
              <a:t>Bolivia</a:t>
            </a:r>
            <a:r>
              <a:rPr lang="cs-CZ" altLang="en-US" dirty="0">
                <a:solidFill>
                  <a:schemeClr val="tx1"/>
                </a:solidFill>
              </a:rPr>
              <a:t> </a:t>
            </a:r>
            <a:r>
              <a:rPr lang="cs-CZ" altLang="en-US" dirty="0" err="1">
                <a:solidFill>
                  <a:schemeClr val="tx1"/>
                </a:solidFill>
              </a:rPr>
              <a:t>is</a:t>
            </a:r>
            <a:r>
              <a:rPr lang="cs-CZ" altLang="en-US" dirty="0">
                <a:solidFill>
                  <a:schemeClr val="tx1"/>
                </a:solidFill>
              </a:rPr>
              <a:t> 2nd </a:t>
            </a:r>
            <a:r>
              <a:rPr lang="cs-CZ" altLang="en-US" dirty="0" err="1">
                <a:solidFill>
                  <a:schemeClr val="tx1"/>
                </a:solidFill>
              </a:rPr>
              <a:t>after</a:t>
            </a:r>
            <a:r>
              <a:rPr lang="cs-CZ" altLang="en-US" dirty="0">
                <a:solidFill>
                  <a:schemeClr val="tx1"/>
                </a:solidFill>
              </a:rPr>
              <a:t> Venezuela </a:t>
            </a:r>
            <a:r>
              <a:rPr lang="cs-CZ" altLang="en-US" dirty="0" err="1">
                <a:solidFill>
                  <a:schemeClr val="tx1"/>
                </a:solidFill>
              </a:rPr>
              <a:t>with</a:t>
            </a:r>
            <a:r>
              <a:rPr lang="cs-CZ" altLang="en-US" dirty="0">
                <a:solidFill>
                  <a:schemeClr val="tx1"/>
                </a:solidFill>
              </a:rPr>
              <a:t> </a:t>
            </a:r>
            <a:r>
              <a:rPr lang="cs-CZ" altLang="en-US" dirty="0" err="1">
                <a:solidFill>
                  <a:schemeClr val="tx1"/>
                </a:solidFill>
              </a:rPr>
              <a:t>the</a:t>
            </a:r>
            <a:r>
              <a:rPr lang="cs-CZ" altLang="en-US" dirty="0">
                <a:solidFill>
                  <a:schemeClr val="tx1"/>
                </a:solidFill>
              </a:rPr>
              <a:t> natural </a:t>
            </a:r>
            <a:r>
              <a:rPr lang="cs-CZ" altLang="en-US" dirty="0" err="1">
                <a:solidFill>
                  <a:schemeClr val="tx1"/>
                </a:solidFill>
              </a:rPr>
              <a:t>reserves</a:t>
            </a:r>
            <a:endParaRPr lang="cs-CZ" altLang="en-US" dirty="0">
              <a:solidFill>
                <a:schemeClr val="tx1"/>
              </a:solidFill>
            </a:endParaRPr>
          </a:p>
          <a:p>
            <a:r>
              <a:rPr lang="en-GB" altLang="en-US" dirty="0">
                <a:solidFill>
                  <a:schemeClr val="tx1"/>
                </a:solidFill>
              </a:rPr>
              <a:t>30% Quechua, 30% Mestizo, 25% </a:t>
            </a:r>
            <a:r>
              <a:rPr lang="en-GB" altLang="en-US" dirty="0" err="1">
                <a:solidFill>
                  <a:schemeClr val="tx1"/>
                </a:solidFill>
              </a:rPr>
              <a:t>Aymara</a:t>
            </a:r>
            <a:r>
              <a:rPr lang="en-GB" altLang="en-US" dirty="0">
                <a:solidFill>
                  <a:schemeClr val="tx1"/>
                </a:solidFill>
              </a:rPr>
              <a:t>, 15% White</a:t>
            </a:r>
          </a:p>
          <a:p>
            <a:r>
              <a:rPr lang="cs-CZ" altLang="en-US" dirty="0" err="1" smtClean="0">
                <a:solidFill>
                  <a:schemeClr val="tx1"/>
                </a:solidFill>
              </a:rPr>
              <a:t>Exploitation</a:t>
            </a:r>
            <a:r>
              <a:rPr lang="cs-CZ" altLang="en-US" dirty="0" smtClean="0">
                <a:solidFill>
                  <a:schemeClr val="tx1"/>
                </a:solidFill>
              </a:rPr>
              <a:t> </a:t>
            </a:r>
            <a:r>
              <a:rPr lang="cs-CZ" altLang="en-US" dirty="0" err="1" smtClean="0">
                <a:solidFill>
                  <a:schemeClr val="tx1"/>
                </a:solidFill>
              </a:rPr>
              <a:t>of</a:t>
            </a:r>
            <a:r>
              <a:rPr lang="cs-CZ" altLang="en-US" dirty="0" smtClean="0">
                <a:solidFill>
                  <a:schemeClr val="tx1"/>
                </a:solidFill>
              </a:rPr>
              <a:t> </a:t>
            </a:r>
            <a:r>
              <a:rPr lang="cs-CZ" altLang="en-US" dirty="0" err="1" smtClean="0">
                <a:solidFill>
                  <a:schemeClr val="tx1"/>
                </a:solidFill>
              </a:rPr>
              <a:t>gas</a:t>
            </a:r>
            <a:r>
              <a:rPr lang="cs-CZ" altLang="en-US" dirty="0" smtClean="0">
                <a:solidFill>
                  <a:schemeClr val="tx1"/>
                </a:solidFill>
              </a:rPr>
              <a:t> </a:t>
            </a:r>
            <a:r>
              <a:rPr lang="cs-CZ" altLang="en-US" dirty="0" err="1" smtClean="0">
                <a:solidFill>
                  <a:schemeClr val="tx1"/>
                </a:solidFill>
              </a:rPr>
              <a:t>resources</a:t>
            </a:r>
            <a:r>
              <a:rPr lang="cs-CZ" altLang="en-US" dirty="0" smtClean="0">
                <a:solidFill>
                  <a:schemeClr val="tx1"/>
                </a:solidFill>
              </a:rPr>
              <a:t>: </a:t>
            </a:r>
            <a:r>
              <a:rPr lang="cs-CZ" altLang="en-US" dirty="0" err="1" smtClean="0">
                <a:solidFill>
                  <a:schemeClr val="tx1"/>
                </a:solidFill>
              </a:rPr>
              <a:t>capitalisation</a:t>
            </a:r>
            <a:r>
              <a:rPr lang="cs-CZ" altLang="en-US" dirty="0" smtClean="0">
                <a:solidFill>
                  <a:schemeClr val="tx1"/>
                </a:solidFill>
              </a:rPr>
              <a:t> </a:t>
            </a:r>
            <a:r>
              <a:rPr lang="cs-CZ" altLang="en-US" dirty="0" err="1" smtClean="0">
                <a:solidFill>
                  <a:schemeClr val="tx1"/>
                </a:solidFill>
              </a:rPr>
              <a:t>vs</a:t>
            </a:r>
            <a:r>
              <a:rPr lang="cs-CZ" altLang="en-US" dirty="0" smtClean="0">
                <a:solidFill>
                  <a:schemeClr val="tx1"/>
                </a:solidFill>
              </a:rPr>
              <a:t> </a:t>
            </a:r>
            <a:r>
              <a:rPr lang="cs-CZ" altLang="en-US" dirty="0" err="1" smtClean="0">
                <a:solidFill>
                  <a:schemeClr val="tx1"/>
                </a:solidFill>
              </a:rPr>
              <a:t>nationalisation</a:t>
            </a:r>
            <a:endParaRPr lang="cs-CZ" altLang="en-US" dirty="0" smtClean="0">
              <a:solidFill>
                <a:schemeClr val="tx1"/>
              </a:solidFill>
            </a:endParaRPr>
          </a:p>
          <a:p>
            <a:r>
              <a:rPr lang="cs-CZ" altLang="en-US" dirty="0" err="1" smtClean="0">
                <a:solidFill>
                  <a:schemeClr val="tx1"/>
                </a:solidFill>
              </a:rPr>
              <a:t>Coca</a:t>
            </a:r>
            <a:r>
              <a:rPr lang="cs-CZ" altLang="en-US" dirty="0" smtClean="0">
                <a:solidFill>
                  <a:schemeClr val="tx1"/>
                </a:solidFill>
              </a:rPr>
              <a:t> </a:t>
            </a:r>
            <a:r>
              <a:rPr lang="cs-CZ" altLang="en-US" dirty="0" err="1" smtClean="0">
                <a:solidFill>
                  <a:schemeClr val="tx1"/>
                </a:solidFill>
              </a:rPr>
              <a:t>eradication</a:t>
            </a:r>
            <a:r>
              <a:rPr lang="cs-CZ" altLang="en-US" dirty="0" smtClean="0">
                <a:solidFill>
                  <a:schemeClr val="tx1"/>
                </a:solidFill>
              </a:rPr>
              <a:t>/</a:t>
            </a:r>
            <a:r>
              <a:rPr lang="cs-CZ" altLang="en-US" dirty="0" err="1" smtClean="0">
                <a:solidFill>
                  <a:schemeClr val="tx1"/>
                </a:solidFill>
              </a:rPr>
              <a:t>cultivation</a:t>
            </a:r>
            <a:endParaRPr lang="cs-CZ" altLang="en-US" dirty="0" smtClean="0">
              <a:solidFill>
                <a:schemeClr val="tx1"/>
              </a:solidFill>
            </a:endParaRPr>
          </a:p>
          <a:p>
            <a:r>
              <a:rPr lang="cs-CZ" altLang="en-US" dirty="0" err="1" smtClean="0">
                <a:solidFill>
                  <a:schemeClr val="tx1"/>
                </a:solidFill>
              </a:rPr>
              <a:t>Military</a:t>
            </a:r>
            <a:r>
              <a:rPr lang="cs-CZ" altLang="en-US" dirty="0" smtClean="0">
                <a:solidFill>
                  <a:schemeClr val="tx1"/>
                </a:solidFill>
              </a:rPr>
              <a:t> </a:t>
            </a:r>
            <a:r>
              <a:rPr lang="cs-CZ" altLang="en-US" dirty="0" err="1" smtClean="0">
                <a:solidFill>
                  <a:schemeClr val="tx1"/>
                </a:solidFill>
              </a:rPr>
              <a:t>responses</a:t>
            </a:r>
            <a:r>
              <a:rPr lang="cs-CZ" altLang="en-US" dirty="0" smtClean="0">
                <a:solidFill>
                  <a:schemeClr val="tx1"/>
                </a:solidFill>
              </a:rPr>
              <a:t> </a:t>
            </a:r>
            <a:r>
              <a:rPr lang="cs-CZ" altLang="en-US" dirty="0" err="1" smtClean="0">
                <a:solidFill>
                  <a:schemeClr val="tx1"/>
                </a:solidFill>
              </a:rPr>
              <a:t>towards</a:t>
            </a:r>
            <a:r>
              <a:rPr lang="cs-CZ" altLang="en-US" dirty="0" smtClean="0">
                <a:solidFill>
                  <a:schemeClr val="tx1"/>
                </a:solidFill>
              </a:rPr>
              <a:t> </a:t>
            </a:r>
            <a:r>
              <a:rPr lang="cs-CZ" altLang="en-US" dirty="0" err="1" smtClean="0">
                <a:solidFill>
                  <a:schemeClr val="tx1"/>
                </a:solidFill>
              </a:rPr>
              <a:t>strikes</a:t>
            </a:r>
            <a:endParaRPr lang="cs-CZ" altLang="en-US" dirty="0" smtClean="0">
              <a:solidFill>
                <a:schemeClr val="tx1"/>
              </a:solidFill>
            </a:endParaRPr>
          </a:p>
          <a:p>
            <a:r>
              <a:rPr lang="cs-CZ" altLang="en-US" dirty="0"/>
              <a:t>1964-85 junta, </a:t>
            </a:r>
            <a:r>
              <a:rPr lang="cs-CZ" altLang="en-US" dirty="0" err="1"/>
              <a:t>coups</a:t>
            </a:r>
            <a:r>
              <a:rPr lang="cs-CZ" altLang="en-US" dirty="0"/>
              <a:t>, </a:t>
            </a:r>
            <a:r>
              <a:rPr lang="cs-CZ" altLang="en-US" dirty="0" err="1"/>
              <a:t>counter</a:t>
            </a:r>
            <a:r>
              <a:rPr lang="cs-CZ" altLang="en-US" dirty="0"/>
              <a:t> </a:t>
            </a:r>
            <a:r>
              <a:rPr lang="cs-CZ" altLang="en-US" dirty="0" err="1"/>
              <a:t>coups</a:t>
            </a:r>
            <a:r>
              <a:rPr lang="cs-CZ" altLang="en-US" dirty="0"/>
              <a:t>, </a:t>
            </a:r>
            <a:r>
              <a:rPr lang="cs-CZ" altLang="en-US" dirty="0" err="1"/>
              <a:t>hyperinflation</a:t>
            </a:r>
            <a:r>
              <a:rPr lang="cs-CZ" altLang="en-US" dirty="0"/>
              <a:t>, </a:t>
            </a:r>
          </a:p>
          <a:p>
            <a:r>
              <a:rPr lang="cs-CZ" altLang="en-US" dirty="0"/>
              <a:t>1985 -2005 </a:t>
            </a:r>
            <a:r>
              <a:rPr lang="cs-CZ" altLang="en-US" dirty="0" err="1"/>
              <a:t>transition</a:t>
            </a:r>
            <a:r>
              <a:rPr lang="cs-CZ" altLang="en-US" dirty="0"/>
              <a:t> to (</a:t>
            </a:r>
            <a:r>
              <a:rPr lang="cs-CZ" altLang="en-US" dirty="0" err="1"/>
              <a:t>weak</a:t>
            </a:r>
            <a:r>
              <a:rPr lang="cs-CZ" altLang="en-US" dirty="0"/>
              <a:t>) </a:t>
            </a:r>
            <a:r>
              <a:rPr lang="cs-CZ" altLang="en-US" dirty="0" err="1"/>
              <a:t>democracy</a:t>
            </a:r>
            <a:endParaRPr lang="cs-CZ" altLang="en-US" dirty="0"/>
          </a:p>
          <a:p>
            <a:endParaRPr lang="en-US" altLang="en-US" dirty="0">
              <a:solidFill>
                <a:schemeClr val="tx1"/>
              </a:solidFill>
            </a:endParaRPr>
          </a:p>
        </p:txBody>
      </p:sp>
      <p:pic>
        <p:nvPicPr>
          <p:cNvPr id="5" name="Picture 4" descr="peru 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82296" y="4212000"/>
            <a:ext cx="3024000"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7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385</TotalTime>
  <Words>1764</Words>
  <Application>Microsoft Office PowerPoint</Application>
  <PresentationFormat>Širokoúhlá obrazovka</PresentationFormat>
  <Paragraphs>168</Paragraphs>
  <Slides>28</Slides>
  <Notes>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Trebuchet MS</vt:lpstr>
      <vt:lpstr>Wingdings</vt:lpstr>
      <vt:lpstr>Berlín</vt:lpstr>
      <vt:lpstr>Far Left in Latin America</vt:lpstr>
      <vt:lpstr>Prezentace aplikace PowerPoint</vt:lpstr>
      <vt:lpstr>Prezentace aplikace PowerPoint</vt:lpstr>
      <vt:lpstr>LA Political spectrum</vt:lpstr>
      <vt:lpstr>Latin America </vt:lpstr>
      <vt:lpstr>Against the USA United we stand Left populism, socialism and indigenism</vt:lpstr>
      <vt:lpstr>Fidel Castro and Cuba </vt:lpstr>
      <vt:lpstr>Ernesto Che-Guevara</vt:lpstr>
      <vt:lpstr>Social conflict in Bolivia before Morales</vt:lpstr>
      <vt:lpstr>Bolivia: Evo Morales</vt:lpstr>
      <vt:lpstr>Bolivia: New constitution introduced by Evo Morales</vt:lpstr>
      <vt:lpstr>Evo Morales administration</vt:lpstr>
      <vt:lpstr>Venezuela before Hugo Chavez</vt:lpstr>
      <vt:lpstr>Venezuela: Hugo Chavez 1998-2013</vt:lpstr>
      <vt:lpstr>Venezuela under Hugo Chavez</vt:lpstr>
      <vt:lpstr>Prezentace aplikace PowerPoint</vt:lpstr>
      <vt:lpstr>Ecuador before Rafael Correa </vt:lpstr>
      <vt:lpstr>Ecuador: Rafael Correa</vt:lpstr>
      <vt:lpstr>Nicaragua - FSLN</vt:lpstr>
      <vt:lpstr>Intra-state conflicts and the far left </vt:lpstr>
      <vt:lpstr>Mexico: Zapatistas and Chiapas</vt:lpstr>
      <vt:lpstr>Mexico: Oaxaca</vt:lpstr>
      <vt:lpstr>PERU: The communist party of Peru -Shining path</vt:lpstr>
      <vt:lpstr> PERU: The Túpac Amaru Revolutionary Movement (MRTA) </vt:lpstr>
      <vt:lpstr>COLOMBIA: FARC/EP </vt:lpstr>
      <vt:lpstr>Colombia: National liberation army ELN</vt:lpstr>
      <vt:lpstr>Colombia: Other guerilla/paramilitary groups</vt:lpstr>
      <vt:lpstr>chinchoneros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Conceptualization of far right and far left</dc:title>
  <dc:creator>Hewlett-Packard Company</dc:creator>
  <cp:lastModifiedBy>Věra Stojarová</cp:lastModifiedBy>
  <cp:revision>23</cp:revision>
  <dcterms:created xsi:type="dcterms:W3CDTF">2018-02-12T09:53:50Z</dcterms:created>
  <dcterms:modified xsi:type="dcterms:W3CDTF">2018-05-14T08:00:32Z</dcterms:modified>
</cp:coreProperties>
</file>