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9" r:id="rId19"/>
    <p:sldId id="270" r:id="rId20"/>
    <p:sldId id="267" r:id="rId21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F6AD-26D6-454B-8FFA-A08340089839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EA57D-2125-438C-906F-B941EBC9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61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0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8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4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2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8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8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8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7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EE2E-12AA-4D54-B3B1-7E7B9D12D6A7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79745-568D-474D-AFF5-756FA3B23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9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immie_%C3%85kess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world/video/2015/nov/23/meet-the-young-supporters-of-swedens-far-right-video" TargetMode="External"/><Relationship Id="rId2" Type="http://schemas.openxmlformats.org/officeDocument/2006/relationships/hyperlink" Target="https://www.youtube.com/watch?v=A84b7qIxQM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umIT31qqQQ" TargetMode="External"/><Relationship Id="rId2" Type="http://schemas.openxmlformats.org/officeDocument/2006/relationships/hyperlink" Target="https://www.youtube.com/watch?v=VR-lAGj_dl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n40tm2P374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arvard_Universit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29793"/>
            <a:ext cx="9144000" cy="1037013"/>
          </a:xfrm>
        </p:spPr>
        <p:txBody>
          <a:bodyPr/>
          <a:lstStyle/>
          <a:p>
            <a:r>
              <a:rPr lang="cs-CZ" dirty="0" err="1" smtClean="0"/>
              <a:t>Nostalgia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808159"/>
            <a:ext cx="9144000" cy="1655762"/>
          </a:xfrm>
        </p:spPr>
        <p:txBody>
          <a:bodyPr/>
          <a:lstStyle/>
          <a:p>
            <a:r>
              <a:rPr lang="cs-CZ" dirty="0" smtClean="0"/>
              <a:t>And </a:t>
            </a:r>
            <a:r>
              <a:rPr lang="cs-CZ" dirty="0" err="1" smtClean="0"/>
              <a:t>its</a:t>
            </a:r>
            <a:r>
              <a:rPr lang="cs-CZ" dirty="0" smtClean="0"/>
              <a:t> role in post-</a:t>
            </a:r>
            <a:r>
              <a:rPr lang="cs-CZ" dirty="0" err="1" smtClean="0"/>
              <a:t>war</a:t>
            </a:r>
            <a:r>
              <a:rPr lang="cs-CZ" dirty="0" smtClean="0"/>
              <a:t> and post-</a:t>
            </a:r>
            <a:r>
              <a:rPr lang="cs-CZ" dirty="0" err="1" smtClean="0"/>
              <a:t>colonial</a:t>
            </a:r>
            <a:endParaRPr lang="en-US" dirty="0"/>
          </a:p>
        </p:txBody>
      </p:sp>
      <p:pic>
        <p:nvPicPr>
          <p:cNvPr id="1026" name="Picture 2" descr="Výsledek obrázku pro nostal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958" y="2636040"/>
            <a:ext cx="7574931" cy="343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87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Sweden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74927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clichés brought up about the past: </a:t>
            </a:r>
          </a:p>
          <a:p>
            <a:pPr lvl="1"/>
            <a:endParaRPr lang="cs-CZ" sz="3200" dirty="0" smtClean="0"/>
          </a:p>
          <a:p>
            <a:pPr lvl="1"/>
            <a:r>
              <a:rPr lang="en-US" sz="3200" dirty="0" smtClean="0"/>
              <a:t>Unemployment </a:t>
            </a:r>
            <a:r>
              <a:rPr lang="en-US" sz="3200" dirty="0" smtClean="0"/>
              <a:t>almost disappear</a:t>
            </a:r>
            <a:r>
              <a:rPr lang="cs-CZ" sz="3200" dirty="0" err="1" smtClean="0"/>
              <a:t>ed</a:t>
            </a:r>
            <a:r>
              <a:rPr lang="en-US" sz="3200" dirty="0" smtClean="0"/>
              <a:t> from Swedish con</a:t>
            </a:r>
            <a:r>
              <a:rPr lang="cs-CZ" sz="3200" dirty="0" err="1" smtClean="0"/>
              <a:t>sciousness</a:t>
            </a:r>
            <a:r>
              <a:rPr lang="cs-CZ" sz="3200" dirty="0" smtClean="0"/>
              <a:t> in post-</a:t>
            </a:r>
            <a:r>
              <a:rPr lang="cs-CZ" sz="3200" dirty="0" err="1" smtClean="0"/>
              <a:t>war</a:t>
            </a:r>
            <a:r>
              <a:rPr lang="cs-CZ" sz="3200" dirty="0" smtClean="0"/>
              <a:t> period</a:t>
            </a:r>
          </a:p>
          <a:p>
            <a:pPr lvl="2"/>
            <a:r>
              <a:rPr lang="cs-CZ" sz="2800" dirty="0" err="1" smtClean="0"/>
              <a:t>However</a:t>
            </a:r>
            <a:r>
              <a:rPr lang="cs-CZ" sz="2800" dirty="0" smtClean="0"/>
              <a:t> </a:t>
            </a:r>
            <a:r>
              <a:rPr lang="cs-CZ" sz="2800" dirty="0" err="1" smtClean="0"/>
              <a:t>found</a:t>
            </a:r>
            <a:r>
              <a:rPr lang="cs-CZ" sz="2800" dirty="0" smtClean="0"/>
              <a:t> </a:t>
            </a:r>
            <a:r>
              <a:rPr lang="cs-CZ" sz="2800" dirty="0" err="1" smtClean="0"/>
              <a:t>again</a:t>
            </a:r>
            <a:r>
              <a:rPr lang="cs-CZ" sz="2800" dirty="0" smtClean="0"/>
              <a:t> in 1990s</a:t>
            </a:r>
            <a:endParaRPr lang="en-US" sz="2800" dirty="0" smtClean="0"/>
          </a:p>
          <a:p>
            <a:pPr lvl="1"/>
            <a:r>
              <a:rPr lang="en-US" sz="3200" dirty="0" smtClean="0"/>
              <a:t>Housing</a:t>
            </a:r>
            <a:endParaRPr lang="cs-CZ" sz="32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Nostalgia</a:t>
            </a:r>
            <a:r>
              <a:rPr lang="cs-CZ" dirty="0" smtClean="0"/>
              <a:t> in </a:t>
            </a:r>
            <a:r>
              <a:rPr lang="cs-CZ" dirty="0" err="1" smtClean="0"/>
              <a:t>Sweden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 to:</a:t>
            </a:r>
          </a:p>
          <a:p>
            <a:pPr lvl="1"/>
            <a:r>
              <a:rPr lang="en-US" dirty="0" smtClean="0"/>
              <a:t>European integration</a:t>
            </a:r>
          </a:p>
          <a:p>
            <a:pPr lvl="1"/>
            <a:r>
              <a:rPr lang="en-US" dirty="0" smtClean="0"/>
              <a:t>Geopolitical change around the Baltic sea</a:t>
            </a:r>
            <a:endParaRPr lang="cs-CZ" dirty="0" smtClean="0"/>
          </a:p>
          <a:p>
            <a:pPr lvl="1"/>
            <a:r>
              <a:rPr lang="cs-CZ" dirty="0" smtClean="0"/>
              <a:t>Rapid </a:t>
            </a:r>
            <a:r>
              <a:rPr lang="en-US" dirty="0" smtClean="0"/>
              <a:t>industrial change → knowledge economy and neocolonial</a:t>
            </a:r>
          </a:p>
          <a:p>
            <a:pPr lvl="1"/>
            <a:r>
              <a:rPr lang="cs-CZ" dirty="0" smtClean="0"/>
              <a:t>Diversity </a:t>
            </a:r>
            <a:r>
              <a:rPr lang="cs-CZ" dirty="0" err="1" smtClean="0"/>
              <a:t>policies</a:t>
            </a:r>
            <a:endParaRPr lang="en-US" dirty="0" smtClean="0"/>
          </a:p>
          <a:p>
            <a:pPr lvl="1"/>
            <a:r>
              <a:rPr lang="en-US" dirty="0" smtClean="0"/>
              <a:t>Younger generation confronted with new social reality, compare to the generation of their parents</a:t>
            </a:r>
            <a:endParaRPr lang="cs-CZ" dirty="0" smtClean="0"/>
          </a:p>
          <a:p>
            <a:pPr lvl="1"/>
            <a:r>
              <a:rPr lang="en-US" dirty="0" smtClean="0"/>
              <a:t>Generation who grew up in steady welfare and economical expansion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en-US" dirty="0" smtClean="0"/>
              <a:t>confront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en-US" dirty="0" smtClean="0"/>
              <a:t> new </a:t>
            </a:r>
            <a:r>
              <a:rPr lang="cs-CZ" dirty="0" smtClean="0"/>
              <a:t>reality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2005 and 2006 debate on Swedish</a:t>
            </a:r>
            <a:r>
              <a:rPr lang="cs-CZ" dirty="0" err="1" smtClean="0"/>
              <a:t>ness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Nordic modernity – gender equality, work ethic, secular Protestantism, consensus culture, assumptions of sameness, cultural homogeneity</a:t>
            </a:r>
          </a:p>
          <a:p>
            <a:pPr marL="0" indent="0" algn="ctr">
              <a:buNone/>
            </a:pPr>
            <a:r>
              <a:rPr lang="cs-CZ" dirty="0" smtClean="0"/>
              <a:t>VS.</a:t>
            </a:r>
          </a:p>
          <a:p>
            <a:pPr algn="ctr"/>
            <a:r>
              <a:rPr lang="en-US" dirty="0" smtClean="0"/>
              <a:t>Perceived threats like Muslim communities </a:t>
            </a: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= </a:t>
            </a:r>
            <a:r>
              <a:rPr lang="en-US" dirty="0" smtClean="0"/>
              <a:t>delayed post-colonial debate in Swedish academic discourse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algn="ctr"/>
            <a:r>
              <a:rPr lang="en-US" dirty="0" smtClean="0"/>
              <a:t>Sweden Democrats – </a:t>
            </a:r>
            <a:r>
              <a:rPr lang="en-US" dirty="0" err="1" smtClean="0"/>
              <a:t>Swedishness</a:t>
            </a:r>
            <a:r>
              <a:rPr lang="en-US" dirty="0" smtClean="0"/>
              <a:t> is under a siege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Sweden</a:t>
            </a:r>
            <a:r>
              <a:rPr lang="cs-CZ" dirty="0" smtClean="0"/>
              <a:t> </a:t>
            </a:r>
            <a:r>
              <a:rPr lang="cs-CZ" dirty="0" err="1" smtClean="0"/>
              <a:t>Democrats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Nationalist response to the nostalgia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Looking</a:t>
            </a:r>
            <a:r>
              <a:rPr lang="cs-CZ" dirty="0" smtClean="0"/>
              <a:t> to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identity in a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, </a:t>
            </a:r>
            <a:r>
              <a:rPr lang="cs-CZ" dirty="0" err="1" smtClean="0"/>
              <a:t>allegedly</a:t>
            </a:r>
            <a:r>
              <a:rPr lang="cs-CZ" dirty="0" smtClean="0"/>
              <a:t>,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identities</a:t>
            </a:r>
            <a:r>
              <a:rPr lang="cs-CZ" dirty="0" smtClean="0"/>
              <a:t> are in flux.“ (</a:t>
            </a:r>
            <a:r>
              <a:rPr lang="cs-CZ" dirty="0" err="1" smtClean="0"/>
              <a:t>Andersoon</a:t>
            </a:r>
            <a:r>
              <a:rPr lang="cs-CZ" dirty="0" smtClean="0"/>
              <a:t> 2009: 241)</a:t>
            </a:r>
          </a:p>
          <a:p>
            <a:r>
              <a:rPr lang="en-US" dirty="0" smtClean="0"/>
              <a:t>Roots </a:t>
            </a:r>
            <a:r>
              <a:rPr lang="en-US" dirty="0" err="1" smtClean="0"/>
              <a:t>i</a:t>
            </a:r>
            <a:r>
              <a:rPr lang="cs-CZ" dirty="0" smtClean="0"/>
              <a:t>n</a:t>
            </a:r>
            <a:r>
              <a:rPr lang="en-US" dirty="0" smtClean="0"/>
              <a:t>  Nazi movement</a:t>
            </a:r>
            <a:r>
              <a:rPr lang="cs-CZ" dirty="0" smtClean="0"/>
              <a:t>: party leader </a:t>
            </a:r>
            <a:r>
              <a:rPr lang="en-US" dirty="0" smtClean="0"/>
              <a:t>Anders </a:t>
            </a:r>
            <a:r>
              <a:rPr lang="en-US" dirty="0" err="1" smtClean="0"/>
              <a:t>Klarström</a:t>
            </a:r>
            <a:r>
              <a:rPr lang="en-US" dirty="0" smtClean="0"/>
              <a:t> associated with the Nazi Nordic National Party</a:t>
            </a:r>
          </a:p>
          <a:p>
            <a:r>
              <a:rPr lang="en-US" dirty="0" smtClean="0"/>
              <a:t>Ties to white power movement</a:t>
            </a:r>
          </a:p>
          <a:p>
            <a:r>
              <a:rPr lang="en-US" dirty="0" smtClean="0"/>
              <a:t>founded in 1988</a:t>
            </a:r>
          </a:p>
          <a:p>
            <a:r>
              <a:rPr lang="en-US" dirty="0" smtClean="0"/>
              <a:t>Todays chairman:</a:t>
            </a:r>
            <a:r>
              <a:rPr lang="cs-CZ" dirty="0" smtClean="0"/>
              <a:t> </a:t>
            </a:r>
            <a:r>
              <a:rPr lang="en-GB" dirty="0"/>
              <a:t> </a:t>
            </a:r>
            <a:r>
              <a:rPr lang="en-GB" u="sng" dirty="0">
                <a:hlinkClick r:id="rId2" tooltip="Jimmie Åkesson"/>
              </a:rPr>
              <a:t>Jimmie </a:t>
            </a:r>
            <a:r>
              <a:rPr lang="en-GB" u="sng" dirty="0" err="1">
                <a:hlinkClick r:id="rId2" tooltip="Jimmie Åkesson"/>
              </a:rPr>
              <a:t>Åkesson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Party </a:t>
            </a:r>
            <a:r>
              <a:rPr lang="en-US" dirty="0" smtClean="0"/>
              <a:t>in parliament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2010 </a:t>
            </a:r>
            <a:r>
              <a:rPr lang="cs-CZ" dirty="0" err="1" smtClean="0"/>
              <a:t>elections</a:t>
            </a:r>
            <a:r>
              <a:rPr lang="cs-CZ" dirty="0" smtClean="0"/>
              <a:t> – </a:t>
            </a:r>
            <a:r>
              <a:rPr lang="en-US" dirty="0" smtClean="0"/>
              <a:t>in Parliament for the 1st time: 5.7% (20 seats) </a:t>
            </a:r>
            <a:endParaRPr lang="cs-CZ" dirty="0" smtClean="0"/>
          </a:p>
          <a:p>
            <a:pPr lvl="1"/>
            <a:r>
              <a:rPr lang="en-US" dirty="0" smtClean="0"/>
              <a:t>(4% election threshold)</a:t>
            </a:r>
            <a:endParaRPr lang="cs-CZ" dirty="0" smtClean="0"/>
          </a:p>
          <a:p>
            <a:r>
              <a:rPr lang="cs-CZ" dirty="0" smtClean="0"/>
              <a:t>2014 </a:t>
            </a:r>
            <a:r>
              <a:rPr lang="cs-CZ" dirty="0" err="1" smtClean="0"/>
              <a:t>elections</a:t>
            </a:r>
            <a:r>
              <a:rPr lang="cs-CZ" dirty="0" smtClean="0"/>
              <a:t>: 12.9 % (49 </a:t>
            </a:r>
            <a:r>
              <a:rPr lang="cs-CZ" dirty="0" err="1" smtClean="0"/>
              <a:t>seats</a:t>
            </a:r>
            <a:r>
              <a:rPr lang="cs-CZ" dirty="0" smtClean="0"/>
              <a:t>)</a:t>
            </a:r>
          </a:p>
          <a:p>
            <a:r>
              <a:rPr lang="en-US" dirty="0" smtClean="0"/>
              <a:t>In isolation; no cooperation with other parties</a:t>
            </a:r>
          </a:p>
          <a:p>
            <a:r>
              <a:rPr lang="cs-CZ" dirty="0" smtClean="0"/>
              <a:t>2018 </a:t>
            </a:r>
            <a:r>
              <a:rPr lang="en-US" dirty="0" smtClean="0"/>
              <a:t>elections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869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 Sweden </a:t>
            </a:r>
            <a:r>
              <a:rPr lang="en-GB" dirty="0" smtClean="0"/>
              <a:t>Democrats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en-US" dirty="0" smtClean="0"/>
              <a:t>Cultural reproduction of the Swedish nation is a central theme running through all of the gender-related </a:t>
            </a:r>
            <a:r>
              <a:rPr lang="en-US" dirty="0" err="1" smtClean="0"/>
              <a:t>efforst</a:t>
            </a:r>
            <a:r>
              <a:rPr lang="en-US" dirty="0" smtClean="0"/>
              <a:t> of Sweden Democrats.“ (Towns, </a:t>
            </a:r>
            <a:r>
              <a:rPr lang="en-US" dirty="0" err="1" smtClean="0"/>
              <a:t>Karlsson</a:t>
            </a:r>
            <a:r>
              <a:rPr lang="en-US" dirty="0" smtClean="0"/>
              <a:t>, Eyre: 2014)</a:t>
            </a:r>
          </a:p>
          <a:p>
            <a:r>
              <a:rPr lang="en-US" dirty="0" smtClean="0"/>
              <a:t>Xenophobic populist party</a:t>
            </a:r>
          </a:p>
          <a:p>
            <a:r>
              <a:rPr lang="en-US" dirty="0" smtClean="0"/>
              <a:t>1991-1994 – New Democracy</a:t>
            </a:r>
          </a:p>
          <a:p>
            <a:r>
              <a:rPr lang="en-US" dirty="0" smtClean="0"/>
              <a:t>Cultural racism is central</a:t>
            </a:r>
            <a:endParaRPr lang="cs-CZ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Sweden </a:t>
            </a:r>
            <a:r>
              <a:rPr lang="en-GB" dirty="0" smtClean="0"/>
              <a:t>Democrats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to a lesser degree than men vote and participate</a:t>
            </a:r>
            <a:r>
              <a:rPr lang="cs-CZ" dirty="0" smtClean="0"/>
              <a:t> in these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en-US" dirty="0" smtClean="0"/>
              <a:t>Towns</a:t>
            </a:r>
            <a:r>
              <a:rPr lang="en-US" dirty="0"/>
              <a:t>, </a:t>
            </a:r>
            <a:r>
              <a:rPr lang="en-US" dirty="0" err="1"/>
              <a:t>Karlsson</a:t>
            </a:r>
            <a:r>
              <a:rPr lang="en-US" dirty="0"/>
              <a:t>, Eyre: 2014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smtClean="0"/>
              <a:t>Migration sceptics, anti-immigration, nativism, xenophobia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xxxx</a:t>
            </a:r>
            <a:r>
              <a:rPr lang="en-US" dirty="0" smtClean="0"/>
              <a:t> racism</a:t>
            </a:r>
          </a:p>
          <a:p>
            <a:r>
              <a:rPr lang="en-US" dirty="0" smtClean="0"/>
              <a:t>Racism expressed in ways witch does not include „race“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4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Sweden </a:t>
            </a:r>
            <a:r>
              <a:rPr lang="en-GB" dirty="0" smtClean="0"/>
              <a:t>Democrats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Exclusionary racism – getting rid of them, losers' racism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Exploitative racism – winners racism, labor force that can be used for low-paid work, aspect of global reproduction of </a:t>
            </a:r>
            <a:r>
              <a:rPr lang="en-US" dirty="0" smtClean="0"/>
              <a:t>capitalism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 smtClean="0"/>
              <a:t>					(</a:t>
            </a:r>
            <a:r>
              <a:rPr lang="cs-CZ" dirty="0" err="1" smtClean="0"/>
              <a:t>Mulinari</a:t>
            </a:r>
            <a:r>
              <a:rPr lang="cs-CZ" dirty="0" smtClean="0"/>
              <a:t> and </a:t>
            </a:r>
            <a:r>
              <a:rPr lang="cs-CZ" dirty="0" err="1" smtClean="0"/>
              <a:t>Neergaard</a:t>
            </a:r>
            <a:r>
              <a:rPr lang="cs-CZ" dirty="0" smtClean="0"/>
              <a:t> 2014: 45)</a:t>
            </a:r>
            <a:endParaRPr lang="cs-CZ" dirty="0" smtClean="0"/>
          </a:p>
          <a:p>
            <a:r>
              <a:rPr lang="en-US" dirty="0" smtClean="0"/>
              <a:t>Patriarchal order at the heart of men´s support of </a:t>
            </a:r>
            <a:r>
              <a:rPr lang="cs-CZ" dirty="0" err="1" smtClean="0"/>
              <a:t>the</a:t>
            </a:r>
            <a:r>
              <a:rPr lang="cs-CZ" dirty="0" smtClean="0"/>
              <a:t> party</a:t>
            </a:r>
            <a:endParaRPr lang="en-US" dirty="0" smtClean="0"/>
          </a:p>
          <a:p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en-US" dirty="0" smtClean="0"/>
              <a:t>of caring racism: party creates community </a:t>
            </a:r>
            <a:r>
              <a:rPr lang="en-US" dirty="0" err="1" smtClean="0"/>
              <a:t>wher</a:t>
            </a:r>
            <a:r>
              <a:rPr lang="cs-CZ" dirty="0" smtClean="0"/>
              <a:t>e</a:t>
            </a:r>
            <a:r>
              <a:rPr lang="en-US" dirty="0" smtClean="0"/>
              <a:t> people care for each other, time and resources for common good, caring of their people, women- caring </a:t>
            </a:r>
            <a:r>
              <a:rPr lang="cs-CZ" dirty="0" err="1" smtClean="0"/>
              <a:t>mothers</a:t>
            </a:r>
            <a:r>
              <a:rPr lang="cs-CZ" dirty="0" smtClean="0"/>
              <a:t> and </a:t>
            </a:r>
            <a:r>
              <a:rPr lang="cs-CZ" dirty="0" err="1" smtClean="0"/>
              <a:t>men</a:t>
            </a:r>
            <a:r>
              <a:rPr lang="cs-CZ" dirty="0" smtClean="0"/>
              <a:t>- </a:t>
            </a:r>
            <a:r>
              <a:rPr lang="cs-CZ" dirty="0" err="1" smtClean="0"/>
              <a:t>protectors</a:t>
            </a:r>
            <a:r>
              <a:rPr lang="cs-CZ" dirty="0" smtClean="0"/>
              <a:t> and </a:t>
            </a:r>
            <a:r>
              <a:rPr lang="cs-CZ" dirty="0" err="1" smtClean="0"/>
              <a:t>caring</a:t>
            </a:r>
            <a:r>
              <a:rPr lang="cs-CZ" dirty="0" smtClean="0"/>
              <a:t> </a:t>
            </a:r>
            <a:r>
              <a:rPr lang="cs-CZ" dirty="0" err="1" smtClean="0"/>
              <a:t>fathers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/>
              <a:t>(</a:t>
            </a:r>
            <a:r>
              <a:rPr lang="cs-CZ" dirty="0" err="1"/>
              <a:t>Mulinari</a:t>
            </a:r>
            <a:r>
              <a:rPr lang="cs-CZ" dirty="0"/>
              <a:t> and </a:t>
            </a:r>
            <a:r>
              <a:rPr lang="cs-CZ" dirty="0" err="1"/>
              <a:t>Neergaard</a:t>
            </a:r>
            <a:r>
              <a:rPr lang="cs-CZ" dirty="0"/>
              <a:t> 2014: </a:t>
            </a:r>
            <a:r>
              <a:rPr lang="cs-CZ" dirty="0" smtClean="0"/>
              <a:t>53)</a:t>
            </a:r>
            <a:endParaRPr lang="cs-CZ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389" y="132940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Anti-immigration, anti-liberal: meet Sweden's far-right future – </a:t>
            </a:r>
            <a:r>
              <a:rPr lang="en-GB" dirty="0" smtClean="0"/>
              <a:t>video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Guardian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510" y="3114097"/>
            <a:ext cx="10515600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www.youtube.com/watch?v=A84b7qIxQMU</a:t>
            </a:r>
            <a:endParaRPr lang="cs-CZ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www.theguardian.com/world/video/2015/nov/23/meet-the-young-supporters-of-swedens-far-right-video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 I.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www.youtube.com/watch?v=VR-lAGj_dlQ</a:t>
            </a:r>
            <a:endParaRPr lang="cs-CZ" dirty="0" smtClean="0"/>
          </a:p>
          <a:p>
            <a:r>
              <a:rPr lang="en-US" dirty="0">
                <a:hlinkClick r:id="rId3"/>
              </a:rPr>
              <a:t>https://www.youtube.com/watch?v=pumIT31qqQQ</a:t>
            </a:r>
            <a:r>
              <a:rPr lang="cs-CZ" dirty="0"/>
              <a:t> </a:t>
            </a:r>
          </a:p>
          <a:p>
            <a:r>
              <a:rPr lang="cs-CZ" dirty="0" smtClean="0"/>
              <a:t> </a:t>
            </a:r>
            <a:r>
              <a:rPr lang="en-US" dirty="0">
                <a:hlinkClick r:id="rId4"/>
              </a:rPr>
              <a:t>https://youtu.be/n40tm2P374w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“nostalgia”?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“Oh, what happened to you?</a:t>
            </a:r>
            <a:br>
              <a:rPr lang="en-US" dirty="0"/>
            </a:br>
            <a:r>
              <a:rPr lang="en-US" dirty="0"/>
              <a:t>Whatever happened to me?</a:t>
            </a:r>
            <a:br>
              <a:rPr lang="en-US" dirty="0"/>
            </a:br>
            <a:r>
              <a:rPr lang="en-US" dirty="0"/>
              <a:t>What became of the people we used to be?</a:t>
            </a:r>
            <a:br>
              <a:rPr lang="en-US" dirty="0"/>
            </a:br>
            <a:r>
              <a:rPr lang="en-US" dirty="0"/>
              <a:t>Tomorrow's almost over,</a:t>
            </a:r>
            <a:br>
              <a:rPr lang="en-US" dirty="0"/>
            </a:br>
            <a:r>
              <a:rPr lang="en-US" dirty="0"/>
              <a:t>Today went by so fast,</a:t>
            </a:r>
            <a:br>
              <a:rPr lang="en-US" dirty="0"/>
            </a:br>
            <a:r>
              <a:rPr lang="en-US" dirty="0"/>
              <a:t>Is the only thing to look forward to the past</a:t>
            </a:r>
            <a:r>
              <a:rPr lang="en-US" dirty="0" smtClean="0"/>
              <a:t>?”</a:t>
            </a:r>
            <a:endParaRPr lang="cs-CZ" dirty="0" smtClean="0"/>
          </a:p>
          <a:p>
            <a:pPr marL="0" indent="0" algn="r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sz="2400" i="1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400" i="1" dirty="0" err="1" smtClean="0">
                <a:solidFill>
                  <a:schemeClr val="accent1">
                    <a:lumMod val="50000"/>
                  </a:schemeClr>
                </a:solidFill>
              </a:rPr>
              <a:t>Likely</a:t>
            </a:r>
            <a:r>
              <a:rPr lang="cs-CZ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400" i="1" dirty="0" err="1" smtClean="0">
                <a:solidFill>
                  <a:schemeClr val="accent1">
                    <a:lumMod val="50000"/>
                  </a:schemeClr>
                </a:solidFill>
              </a:rPr>
              <a:t>Lads</a:t>
            </a:r>
            <a:r>
              <a:rPr lang="cs-CZ" sz="24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400" i="1" dirty="0" err="1" smtClean="0">
                <a:solidFill>
                  <a:schemeClr val="accent1">
                    <a:lumMod val="50000"/>
                  </a:schemeClr>
                </a:solidFill>
              </a:rPr>
              <a:t>British</a:t>
            </a:r>
            <a:r>
              <a:rPr lang="cs-CZ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400" i="1" dirty="0" err="1" smtClean="0">
                <a:solidFill>
                  <a:schemeClr val="accent1">
                    <a:lumMod val="50000"/>
                  </a:schemeClr>
                </a:solidFill>
              </a:rPr>
              <a:t>sitcom</a:t>
            </a:r>
            <a:r>
              <a:rPr lang="cs-CZ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400" i="1" dirty="0" err="1" smtClean="0">
                <a:solidFill>
                  <a:schemeClr val="accent1">
                    <a:lumMod val="50000"/>
                  </a:schemeClr>
                </a:solidFill>
              </a:rPr>
              <a:t>from</a:t>
            </a:r>
            <a:r>
              <a:rPr lang="cs-CZ" sz="2400" i="1" dirty="0" smtClean="0">
                <a:solidFill>
                  <a:schemeClr val="accent1">
                    <a:lumMod val="50000"/>
                  </a:schemeClr>
                </a:solidFill>
              </a:rPr>
              <a:t> 1960s</a:t>
            </a:r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r>
              <a:rPr lang="cs-CZ" dirty="0" smtClean="0"/>
              <a:t>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9206" y="1189228"/>
            <a:ext cx="5185528" cy="5235051"/>
          </a:xfrm>
        </p:spPr>
        <p:txBody>
          <a:bodyPr/>
          <a:lstStyle/>
          <a:p>
            <a:endParaRPr lang="cs-CZ" dirty="0" smtClean="0"/>
          </a:p>
          <a:p>
            <a:r>
              <a:rPr lang="en-US" dirty="0" smtClean="0"/>
              <a:t>Do you think that nostalgia is somehow present in the heritage of your nation, country, ethnicity, minority, </a:t>
            </a:r>
            <a:r>
              <a:rPr lang="cs-CZ" dirty="0" smtClean="0"/>
              <a:t>…?</a:t>
            </a:r>
            <a:endParaRPr lang="en-US" dirty="0" smtClean="0"/>
          </a:p>
          <a:p>
            <a:r>
              <a:rPr lang="en-US" dirty="0" smtClean="0"/>
              <a:t>Can you identify the main features of nostalgia within your nation, country, ethnicity, minority, …?</a:t>
            </a:r>
            <a:endParaRPr lang="cs-CZ" dirty="0" smtClean="0"/>
          </a:p>
          <a:p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nationalist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r>
              <a:rPr lang="cs-CZ" dirty="0"/>
              <a:t>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252" y="1283228"/>
            <a:ext cx="5274542" cy="390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2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“nostalgia”?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i="1" dirty="0" err="1" smtClean="0"/>
              <a:t>Nostos</a:t>
            </a:r>
            <a:r>
              <a:rPr lang="en-US" sz="3400" i="1" dirty="0" smtClean="0"/>
              <a:t> </a:t>
            </a:r>
            <a:r>
              <a:rPr lang="en-US" sz="3400" dirty="0" smtClean="0"/>
              <a:t>to return home and </a:t>
            </a:r>
            <a:r>
              <a:rPr lang="en-US" sz="3400" i="1" dirty="0" err="1" smtClean="0"/>
              <a:t>algai</a:t>
            </a:r>
            <a:r>
              <a:rPr lang="en-US" sz="3400" i="1" dirty="0" smtClean="0"/>
              <a:t> </a:t>
            </a:r>
            <a:r>
              <a:rPr lang="en-US" sz="3400" dirty="0" smtClean="0"/>
              <a:t>a painful condition</a:t>
            </a:r>
          </a:p>
          <a:p>
            <a:r>
              <a:rPr lang="en-US" sz="3400" dirty="0" smtClean="0"/>
              <a:t>Common features:</a:t>
            </a:r>
          </a:p>
          <a:p>
            <a:pPr lvl="1"/>
            <a:r>
              <a:rPr lang="en-US" sz="3400" b="1" dirty="0" smtClean="0"/>
              <a:t>the material of nostalgic experience is the past </a:t>
            </a:r>
            <a:endParaRPr lang="en-US" sz="3400" dirty="0" smtClean="0"/>
          </a:p>
          <a:p>
            <a:pPr lvl="1"/>
            <a:r>
              <a:rPr lang="en-US" sz="3400" dirty="0" smtClean="0"/>
              <a:t>A </a:t>
            </a:r>
            <a:r>
              <a:rPr lang="en-US" sz="3400" i="1" dirty="0" smtClean="0"/>
              <a:t>personal </a:t>
            </a:r>
            <a:r>
              <a:rPr lang="en-US" sz="3400" dirty="0" smtClean="0"/>
              <a:t>past, not one based on second-hand experience</a:t>
            </a:r>
          </a:p>
          <a:p>
            <a:pPr lvl="1"/>
            <a:r>
              <a:rPr lang="en-US" sz="3400" dirty="0" smtClean="0"/>
              <a:t>How long is “the past”?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“nostalgia”?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“…a normal psychological reaction triggered by fear of actual or impending change”</a:t>
            </a:r>
          </a:p>
          <a:p>
            <a:r>
              <a:rPr lang="en-US" dirty="0"/>
              <a:t>Nostalgia uses the past “falsely” in “specially reconstructed ways”, but it is not the product of the past</a:t>
            </a:r>
          </a:p>
          <a:p>
            <a:r>
              <a:rPr lang="en-US" dirty="0"/>
              <a:t>Nostalgia is memory with the pain removed</a:t>
            </a:r>
          </a:p>
          <a:p>
            <a:endParaRPr lang="cs-CZ" dirty="0" smtClean="0"/>
          </a:p>
          <a:p>
            <a:endParaRPr lang="cs-CZ" dirty="0"/>
          </a:p>
          <a:p>
            <a:pPr marL="0" indent="0" algn="r">
              <a:buNone/>
            </a:pPr>
            <a:r>
              <a:rPr lang="en-GB" dirty="0" smtClean="0"/>
              <a:t>Matt </a:t>
            </a:r>
            <a:r>
              <a:rPr lang="en-GB" dirty="0" err="1" smtClean="0"/>
              <a:t>McCullock</a:t>
            </a:r>
            <a:r>
              <a:rPr lang="cs-CZ" dirty="0" smtClean="0"/>
              <a:t> 2016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“nostalgia”?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698" y="2208010"/>
            <a:ext cx="10515600" cy="4351338"/>
          </a:xfrm>
        </p:spPr>
        <p:txBody>
          <a:bodyPr/>
          <a:lstStyle/>
          <a:p>
            <a:r>
              <a:rPr lang="en-GB" dirty="0"/>
              <a:t>Nostalgia is the continuity of identity in the face of new demands;</a:t>
            </a:r>
          </a:p>
          <a:p>
            <a:r>
              <a:rPr lang="en-GB" dirty="0"/>
              <a:t>Nostalgia thrives on transition;</a:t>
            </a:r>
          </a:p>
          <a:p>
            <a:r>
              <a:rPr lang="en-GB" dirty="0"/>
              <a:t>“…the nostalgic reaction is most pronounced at those transitional phases in the life cycle that exact from us the greatest demands for identity change and adaptation” (Davis 1979: 49) </a:t>
            </a:r>
            <a:endParaRPr lang="cs-CZ" dirty="0" smtClean="0"/>
          </a:p>
          <a:p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 </a:t>
            </a:r>
            <a:r>
              <a:rPr lang="cs-CZ" dirty="0" err="1" smtClean="0"/>
              <a:t>bordering</a:t>
            </a:r>
            <a:r>
              <a:rPr lang="cs-CZ" dirty="0" smtClean="0"/>
              <a:t> on </a:t>
            </a:r>
            <a:r>
              <a:rPr lang="cs-CZ" dirty="0" err="1" smtClean="0"/>
              <a:t>depression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“nostalgia”?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“Nostalgia is a mourning for the impossibility of mythical return, for the loss of enchanted world with clear borders and values”</a:t>
            </a:r>
          </a:p>
          <a:p>
            <a:r>
              <a:rPr lang="en-US" dirty="0" smtClean="0"/>
              <a:t>Nostalgia, as a historical emotion, is a longing for that shrinking “space of experience” that no longer fits the new horizons of expectations.”</a:t>
            </a:r>
            <a:endParaRPr lang="cs-CZ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smtClean="0"/>
              <a:t>Svetlana </a:t>
            </a:r>
            <a:r>
              <a:rPr lang="en-US" dirty="0" err="1" smtClean="0"/>
              <a:t>Boym</a:t>
            </a:r>
            <a:r>
              <a:rPr lang="cs-CZ" dirty="0" smtClean="0"/>
              <a:t>, </a:t>
            </a:r>
          </a:p>
          <a:p>
            <a:pPr marL="0" indent="0" algn="r">
              <a:buNone/>
            </a:pPr>
            <a:r>
              <a:rPr lang="en-GB" dirty="0" smtClean="0"/>
              <a:t>Professor </a:t>
            </a:r>
            <a:r>
              <a:rPr lang="en-GB" dirty="0"/>
              <a:t>of Slavic and Comparative </a:t>
            </a:r>
            <a:endParaRPr lang="cs-CZ" dirty="0" smtClean="0"/>
          </a:p>
          <a:p>
            <a:pPr marL="0" indent="0" algn="r">
              <a:buNone/>
            </a:pPr>
            <a:r>
              <a:rPr lang="en-GB" dirty="0" smtClean="0"/>
              <a:t>Literatures </a:t>
            </a:r>
            <a:r>
              <a:rPr lang="en-GB" dirty="0"/>
              <a:t>at </a:t>
            </a:r>
            <a:r>
              <a:rPr lang="en-GB" u="sng" dirty="0">
                <a:hlinkClick r:id="rId2" tooltip="Harvard University"/>
              </a:rPr>
              <a:t>Harvard University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conditions for nostalgia: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AutoNum type="arabicPeriod"/>
            </a:pPr>
            <a:r>
              <a:rPr lang="en-US" dirty="0" smtClean="0"/>
              <a:t>Linear </a:t>
            </a:r>
            <a:r>
              <a:rPr lang="en-US" dirty="0"/>
              <a:t>time</a:t>
            </a:r>
          </a:p>
          <a:p>
            <a:pPr marL="742950" indent="-742950">
              <a:buAutoNum type="arabicPeriod"/>
            </a:pPr>
            <a:r>
              <a:rPr lang="en-US" dirty="0"/>
              <a:t>Deficient present</a:t>
            </a:r>
          </a:p>
          <a:p>
            <a:pPr marL="742950" indent="-742950">
              <a:buAutoNum type="arabicPeriod"/>
            </a:pPr>
            <a:r>
              <a:rPr lang="en-US" dirty="0"/>
              <a:t>Material objects from “the past</a:t>
            </a:r>
            <a:r>
              <a:rPr lang="en-US" dirty="0" smtClean="0"/>
              <a:t>”</a:t>
            </a:r>
            <a:endParaRPr lang="cs-CZ" dirty="0" smtClean="0"/>
          </a:p>
          <a:p>
            <a:pPr marL="742950" indent="-742950">
              <a:buAutoNum type="arabicPeriod"/>
            </a:pPr>
            <a:endParaRPr lang="cs-CZ" dirty="0"/>
          </a:p>
          <a:p>
            <a:pPr marL="742950" indent="-742950">
              <a:buAutoNum type="arabicPeriod"/>
            </a:pPr>
            <a:endParaRPr lang="cs-CZ" dirty="0" smtClean="0"/>
          </a:p>
          <a:p>
            <a:pPr marL="0" indent="0" algn="r">
              <a:buNone/>
            </a:pPr>
            <a:r>
              <a:rPr lang="en-GB" dirty="0" smtClean="0"/>
              <a:t>Matt </a:t>
            </a:r>
            <a:r>
              <a:rPr lang="en-GB" dirty="0" err="1" smtClean="0"/>
              <a:t>McCullock</a:t>
            </a:r>
            <a:r>
              <a:rPr lang="cs-CZ" dirty="0" smtClean="0"/>
              <a:t> 2016</a:t>
            </a:r>
            <a:endParaRPr lang="en-GB" dirty="0" smtClean="0"/>
          </a:p>
          <a:p>
            <a:pPr marL="742950" indent="-74295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Nostalgia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relevance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sciences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Nostalgia is a “psychological telephoto lens” that “</a:t>
            </a:r>
            <a:r>
              <a:rPr lang="en-US" dirty="0" err="1"/>
              <a:t>Idealises</a:t>
            </a:r>
            <a:r>
              <a:rPr lang="en-US" dirty="0"/>
              <a:t> the past and presents it as a sentimental realm of pure innocence. </a:t>
            </a:r>
            <a:r>
              <a:rPr lang="en-US" b="1" dirty="0"/>
              <a:t>Nostalgia idealizes its object</a:t>
            </a:r>
            <a:r>
              <a:rPr lang="en-US" dirty="0"/>
              <a:t>”</a:t>
            </a:r>
          </a:p>
          <a:p>
            <a:r>
              <a:rPr lang="en-US" dirty="0"/>
              <a:t>Module can be placed in general field of </a:t>
            </a:r>
          </a:p>
          <a:p>
            <a:pPr lvl="1"/>
            <a:r>
              <a:rPr lang="en-US" dirty="0" smtClean="0"/>
              <a:t>Politics of nostalgia</a:t>
            </a:r>
          </a:p>
          <a:p>
            <a:pPr lvl="1"/>
            <a:r>
              <a:rPr lang="en-US" dirty="0" smtClean="0"/>
              <a:t>Politics of decline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r">
              <a:buNone/>
            </a:pPr>
            <a:r>
              <a:rPr lang="en-GB" dirty="0"/>
              <a:t>Matt </a:t>
            </a:r>
            <a:r>
              <a:rPr lang="en-GB" dirty="0" err="1" smtClean="0"/>
              <a:t>McCullock</a:t>
            </a:r>
            <a:r>
              <a:rPr lang="cs-CZ" dirty="0" smtClean="0"/>
              <a:t> 2016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</a:t>
            </a:r>
            <a:r>
              <a:rPr lang="cs-CZ" dirty="0" err="1" smtClean="0"/>
              <a:t>war</a:t>
            </a:r>
            <a:r>
              <a:rPr lang="cs-CZ" dirty="0" smtClean="0"/>
              <a:t> and post-</a:t>
            </a:r>
            <a:r>
              <a:rPr lang="cs-CZ" dirty="0" err="1" smtClean="0"/>
              <a:t>colonial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88843" cy="4351338"/>
          </a:xfrm>
        </p:spPr>
        <p:txBody>
          <a:bodyPr/>
          <a:lstStyle/>
          <a:p>
            <a:r>
              <a:rPr lang="en-US" sz="3600" dirty="0" smtClean="0"/>
              <a:t>The main Czechoslovak clichés constantly brought up about the past socialist/communist regime: </a:t>
            </a:r>
          </a:p>
          <a:p>
            <a:pPr lvl="1"/>
            <a:r>
              <a:rPr lang="en-US" sz="3200" dirty="0" smtClean="0"/>
              <a:t>Housing</a:t>
            </a:r>
          </a:p>
          <a:p>
            <a:pPr lvl="1"/>
            <a:r>
              <a:rPr lang="en-US" sz="3200" dirty="0" err="1" smtClean="0"/>
              <a:t>Labour</a:t>
            </a:r>
            <a:endParaRPr lang="en-US" sz="3200" dirty="0" smtClean="0"/>
          </a:p>
          <a:p>
            <a:pPr lvl="1"/>
            <a:r>
              <a:rPr lang="en-US" sz="3200" dirty="0" smtClean="0"/>
              <a:t>Vehicle Industry</a:t>
            </a:r>
          </a:p>
          <a:p>
            <a:pPr lvl="1"/>
            <a:endParaRPr lang="cs-CZ" sz="3200" dirty="0" smtClean="0"/>
          </a:p>
          <a:p>
            <a:pPr lvl="1"/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270" y="1440820"/>
            <a:ext cx="3584663" cy="512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7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765</Words>
  <Application>Microsoft Office PowerPoint</Application>
  <PresentationFormat>Širokoúhlá obrazovka</PresentationFormat>
  <Paragraphs>116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Nostalgia</vt:lpstr>
      <vt:lpstr>What is “nostalgia”?</vt:lpstr>
      <vt:lpstr>What is “nostalgia”?</vt:lpstr>
      <vt:lpstr>What is “nostalgia”?</vt:lpstr>
      <vt:lpstr>What is “nostalgia”?</vt:lpstr>
      <vt:lpstr>What is “nostalgia”?</vt:lpstr>
      <vt:lpstr>Three conditions for nostalgia:</vt:lpstr>
      <vt:lpstr>Nostalgia and its relevance for social sciences</vt:lpstr>
      <vt:lpstr>Post-war and post-colonial Czechoslovakia</vt:lpstr>
      <vt:lpstr>Post-war Sweden</vt:lpstr>
      <vt:lpstr>Nostalgia in Sweden</vt:lpstr>
      <vt:lpstr>2005 and 2006 debate on Swedishness</vt:lpstr>
      <vt:lpstr>Sweden Democrats</vt:lpstr>
      <vt:lpstr>Party in parliament</vt:lpstr>
      <vt:lpstr> Sweden Democrats</vt:lpstr>
      <vt:lpstr>Sweden Democrats</vt:lpstr>
      <vt:lpstr>Sweden Democrats</vt:lpstr>
      <vt:lpstr>Anti-immigration, anti-liberal: meet Sweden's far-right future – video Guardian </vt:lpstr>
      <vt:lpstr>Spot I.</vt:lpstr>
      <vt:lpstr>Questions: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Nostalgia</dc:title>
  <dc:creator>Lucie Bohdalová</dc:creator>
  <cp:lastModifiedBy>Lucie Bohdalová</cp:lastModifiedBy>
  <cp:revision>38</cp:revision>
  <cp:lastPrinted>2018-03-26T08:52:23Z</cp:lastPrinted>
  <dcterms:created xsi:type="dcterms:W3CDTF">2018-02-27T08:59:39Z</dcterms:created>
  <dcterms:modified xsi:type="dcterms:W3CDTF">2018-03-26T12:17:11Z</dcterms:modified>
</cp:coreProperties>
</file>