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68" r:id="rId2"/>
    <p:sldId id="261" r:id="rId3"/>
    <p:sldId id="278" r:id="rId4"/>
    <p:sldId id="264" r:id="rId5"/>
    <p:sldId id="262" r:id="rId6"/>
    <p:sldId id="277" r:id="rId7"/>
    <p:sldId id="263" r:id="rId8"/>
    <p:sldId id="279" r:id="rId9"/>
    <p:sldId id="260" r:id="rId10"/>
    <p:sldId id="272" r:id="rId11"/>
    <p:sldId id="266" r:id="rId12"/>
    <p:sldId id="276" r:id="rId13"/>
    <p:sldId id="257" r:id="rId14"/>
    <p:sldId id="273" r:id="rId15"/>
    <p:sldId id="274" r:id="rId16"/>
    <p:sldId id="259" r:id="rId17"/>
    <p:sldId id="275" r:id="rId18"/>
    <p:sldId id="267" r:id="rId19"/>
    <p:sldId id="256" r:id="rId20"/>
    <p:sldId id="269" r:id="rId21"/>
    <p:sldId id="270" r:id="rId22"/>
    <p:sldId id="271" r:id="rId23"/>
    <p:sldId id="280" r:id="rId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ddíl bez názvu" id="{E0E30E1A-3FB0-49BD-9940-33C7C095B5ED}">
          <p14:sldIdLst>
            <p14:sldId id="268"/>
            <p14:sldId id="261"/>
            <p14:sldId id="278"/>
            <p14:sldId id="264"/>
            <p14:sldId id="262"/>
            <p14:sldId id="277"/>
            <p14:sldId id="263"/>
            <p14:sldId id="279"/>
            <p14:sldId id="260"/>
            <p14:sldId id="272"/>
            <p14:sldId id="266"/>
            <p14:sldId id="276"/>
            <p14:sldId id="257"/>
            <p14:sldId id="273"/>
            <p14:sldId id="274"/>
            <p14:sldId id="259"/>
            <p14:sldId id="275"/>
            <p14:sldId id="267"/>
            <p14:sldId id="256"/>
            <p14:sldId id="269"/>
            <p14:sldId id="270"/>
            <p14:sldId id="271"/>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51" autoAdjust="0"/>
  </p:normalViewPr>
  <p:slideViewPr>
    <p:cSldViewPr snapToGrid="0">
      <p:cViewPr varScale="1">
        <p:scale>
          <a:sx n="53" d="100"/>
          <a:sy n="53" d="100"/>
        </p:scale>
        <p:origin x="11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5494-2EB3-4AC5-A900-8FEF8117BCA1}" type="datetimeFigureOut">
              <a:rPr lang="en-GB" smtClean="0"/>
              <a:t>07/05/2018</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750AB-654F-41FB-9736-64A2F847A1E6}" type="slidenum">
              <a:rPr lang="en-GB" smtClean="0"/>
              <a:t>‹#›</a:t>
            </a:fld>
            <a:endParaRPr lang="en-GB"/>
          </a:p>
        </p:txBody>
      </p:sp>
    </p:spTree>
    <p:extLst>
      <p:ext uri="{BB962C8B-B14F-4D97-AF65-F5344CB8AC3E}">
        <p14:creationId xmlns:p14="http://schemas.microsoft.com/office/powerpoint/2010/main" val="288238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2</a:t>
            </a:fld>
            <a:endParaRPr lang="en-GB"/>
          </a:p>
        </p:txBody>
      </p:sp>
    </p:spTree>
    <p:extLst>
      <p:ext uri="{BB962C8B-B14F-4D97-AF65-F5344CB8AC3E}">
        <p14:creationId xmlns:p14="http://schemas.microsoft.com/office/powerpoint/2010/main" val="110699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15</a:t>
            </a:fld>
            <a:endParaRPr lang="en-GB"/>
          </a:p>
        </p:txBody>
      </p:sp>
    </p:spTree>
    <p:extLst>
      <p:ext uri="{BB962C8B-B14F-4D97-AF65-F5344CB8AC3E}">
        <p14:creationId xmlns:p14="http://schemas.microsoft.com/office/powerpoint/2010/main" val="388897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17</a:t>
            </a:fld>
            <a:endParaRPr lang="en-GB"/>
          </a:p>
        </p:txBody>
      </p:sp>
    </p:spTree>
    <p:extLst>
      <p:ext uri="{BB962C8B-B14F-4D97-AF65-F5344CB8AC3E}">
        <p14:creationId xmlns:p14="http://schemas.microsoft.com/office/powerpoint/2010/main" val="3409943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18</a:t>
            </a:fld>
            <a:endParaRPr lang="en-GB"/>
          </a:p>
        </p:txBody>
      </p:sp>
    </p:spTree>
    <p:extLst>
      <p:ext uri="{BB962C8B-B14F-4D97-AF65-F5344CB8AC3E}">
        <p14:creationId xmlns:p14="http://schemas.microsoft.com/office/powerpoint/2010/main" val="258276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23</a:t>
            </a:fld>
            <a:endParaRPr lang="en-GB"/>
          </a:p>
        </p:txBody>
      </p:sp>
    </p:spTree>
    <p:extLst>
      <p:ext uri="{BB962C8B-B14F-4D97-AF65-F5344CB8AC3E}">
        <p14:creationId xmlns:p14="http://schemas.microsoft.com/office/powerpoint/2010/main" val="386756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3</a:t>
            </a:fld>
            <a:endParaRPr lang="en-GB"/>
          </a:p>
        </p:txBody>
      </p:sp>
    </p:spTree>
    <p:extLst>
      <p:ext uri="{BB962C8B-B14F-4D97-AF65-F5344CB8AC3E}">
        <p14:creationId xmlns:p14="http://schemas.microsoft.com/office/powerpoint/2010/main" val="42414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Tet Offensive</a:t>
            </a:r>
            <a:endParaRPr lang="cs-CZ" dirty="0"/>
          </a:p>
          <a:p>
            <a:pPr marL="171450" indent="-171450">
              <a:buFont typeface="Arial" panose="020B0604020202020204" pitchFamily="34" charset="0"/>
              <a:buChar char="•"/>
            </a:pPr>
            <a:r>
              <a:rPr lang="cs-CZ" dirty="0" err="1"/>
              <a:t>Year</a:t>
            </a:r>
            <a:r>
              <a:rPr lang="cs-CZ" dirty="0"/>
              <a:t> </a:t>
            </a:r>
            <a:r>
              <a:rPr lang="en-US" dirty="0"/>
              <a:t>1968</a:t>
            </a:r>
            <a:endParaRPr lang="cs-CZ" dirty="0"/>
          </a:p>
          <a:p>
            <a:pPr marL="171450" indent="-171450">
              <a:buFont typeface="Arial" panose="020B0604020202020204" pitchFamily="34" charset="0"/>
              <a:buChar char="•"/>
            </a:pPr>
            <a:r>
              <a:rPr lang="en-US" dirty="0"/>
              <a:t>A combined Vietcong</a:t>
            </a:r>
            <a:r>
              <a:rPr lang="cs-CZ" dirty="0"/>
              <a:t> and </a:t>
            </a:r>
            <a:r>
              <a:rPr lang="en-US" dirty="0"/>
              <a:t>North Vietnamese Army operation launched during the Tet holiday in January of 1968. The Vietcong seized over 100 towns and cities all over South Vietnam while the NVA engaged U.S. forces in the northern part of South Vietnam. Intense fighting lasted for several weeks. The Vietcong/NVA suffered heavy losses and the U.S./ARVN forces regained all lost territory. The offensive, however, was a turning point in the war, intensifying anti-war protests in the U.S., leading to gradual withdrawal of U.S. troop and subsequent “</a:t>
            </a:r>
            <a:r>
              <a:rPr lang="en-US" dirty="0" err="1"/>
              <a:t>Vietmanization</a:t>
            </a:r>
            <a:r>
              <a:rPr lang="en-US" dirty="0"/>
              <a:t>” of the war. (Clark 506-507; “Tet!”)</a:t>
            </a:r>
            <a:r>
              <a:rPr lang="cs-CZ" dirty="0"/>
              <a:t>; (</a:t>
            </a:r>
            <a:r>
              <a:rPr lang="en-US" dirty="0"/>
              <a:t>KOLCÚN 2008</a:t>
            </a:r>
            <a:r>
              <a:rPr lang="cs-CZ" dirty="0"/>
              <a:t>: 23).</a:t>
            </a:r>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4</a:t>
            </a:fld>
            <a:endParaRPr lang="en-GB"/>
          </a:p>
        </p:txBody>
      </p:sp>
    </p:spTree>
    <p:extLst>
      <p:ext uri="{BB962C8B-B14F-4D97-AF65-F5344CB8AC3E}">
        <p14:creationId xmlns:p14="http://schemas.microsoft.com/office/powerpoint/2010/main" val="365050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5</a:t>
            </a:fld>
            <a:endParaRPr lang="en-GB"/>
          </a:p>
        </p:txBody>
      </p:sp>
    </p:spTree>
    <p:extLst>
      <p:ext uri="{BB962C8B-B14F-4D97-AF65-F5344CB8AC3E}">
        <p14:creationId xmlns:p14="http://schemas.microsoft.com/office/powerpoint/2010/main" val="91463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6</a:t>
            </a:fld>
            <a:endParaRPr lang="en-GB"/>
          </a:p>
        </p:txBody>
      </p:sp>
    </p:spTree>
    <p:extLst>
      <p:ext uri="{BB962C8B-B14F-4D97-AF65-F5344CB8AC3E}">
        <p14:creationId xmlns:p14="http://schemas.microsoft.com/office/powerpoint/2010/main" val="214151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Hanoi</a:t>
            </a:r>
            <a:r>
              <a:rPr lang="cs-CZ" dirty="0"/>
              <a:t> – </a:t>
            </a:r>
            <a:r>
              <a:rPr lang="cs-CZ" dirty="0" err="1"/>
              <a:t>Historical</a:t>
            </a:r>
            <a:r>
              <a:rPr lang="cs-CZ" dirty="0"/>
              <a:t> and </a:t>
            </a:r>
            <a:r>
              <a:rPr lang="cs-CZ" dirty="0" err="1"/>
              <a:t>War</a:t>
            </a:r>
            <a:r>
              <a:rPr lang="cs-CZ" dirty="0"/>
              <a:t> Museum</a:t>
            </a:r>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9</a:t>
            </a:fld>
            <a:endParaRPr lang="en-GB"/>
          </a:p>
        </p:txBody>
      </p:sp>
    </p:spTree>
    <p:extLst>
      <p:ext uri="{BB962C8B-B14F-4D97-AF65-F5344CB8AC3E}">
        <p14:creationId xmlns:p14="http://schemas.microsoft.com/office/powerpoint/2010/main" val="154024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11</a:t>
            </a:fld>
            <a:endParaRPr lang="en-GB"/>
          </a:p>
        </p:txBody>
      </p:sp>
    </p:spTree>
    <p:extLst>
      <p:ext uri="{BB962C8B-B14F-4D97-AF65-F5344CB8AC3E}">
        <p14:creationId xmlns:p14="http://schemas.microsoft.com/office/powerpoint/2010/main" val="415114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13</a:t>
            </a:fld>
            <a:endParaRPr lang="en-GB"/>
          </a:p>
        </p:txBody>
      </p:sp>
    </p:spTree>
    <p:extLst>
      <p:ext uri="{BB962C8B-B14F-4D97-AF65-F5344CB8AC3E}">
        <p14:creationId xmlns:p14="http://schemas.microsoft.com/office/powerpoint/2010/main" val="394618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9D750AB-654F-41FB-9736-64A2F847A1E6}" type="slidenum">
              <a:rPr lang="en-GB" smtClean="0"/>
              <a:t>14</a:t>
            </a:fld>
            <a:endParaRPr lang="en-GB"/>
          </a:p>
        </p:txBody>
      </p:sp>
    </p:spTree>
    <p:extLst>
      <p:ext uri="{BB962C8B-B14F-4D97-AF65-F5344CB8AC3E}">
        <p14:creationId xmlns:p14="http://schemas.microsoft.com/office/powerpoint/2010/main" val="306958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AE8553-D577-4CA6-85D4-B01F6B64F8A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5C9BE770-A6B3-4A50-8E2D-12079F0991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D0E1B7A4-B81D-4FA4-AA45-13EE069EFE9A}"/>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09FB26EC-A76D-4174-8846-F8BADF0D30FE}"/>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BE9F874-10FC-4FB6-AB95-72E8F7F02AE8}"/>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2569609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C3DB1C-B96E-415C-A7CE-9A311BC9BD27}"/>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6D6F69E1-5EEB-4042-8F06-605603054B8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4E3E9E4-7A6F-41D3-869F-4C733576045F}"/>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4B9FB1C2-0C34-4966-9F4B-F8F552BE1E56}"/>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9EC2DD43-3B42-4381-8CE5-27B6933B363D}"/>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102212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C41DA16-9819-48EB-BA20-3F07F130F534}"/>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5DF2A6E1-198E-4A9A-8D0A-F4292DADAC2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A13F0BE-F6DA-480C-8362-DA90222FD2A2}"/>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000DD658-96EA-4E9B-84A6-6535D525139F}"/>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BF198E0-E40F-440E-B9E9-85F6C2C35D25}"/>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420025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E01B1-D9AC-45ED-95C0-8480807B8F87}"/>
              </a:ext>
            </a:extLst>
          </p:cNvPr>
          <p:cNvSpPr>
            <a:spLocks noGrp="1"/>
          </p:cNvSpPr>
          <p:nvPr>
            <p:ph type="title"/>
          </p:nvPr>
        </p:nvSpPr>
        <p:spPr/>
        <p:txBody>
          <a:bodyPr/>
          <a:lstStyle/>
          <a:p>
            <a:r>
              <a:rPr lang="cs-CZ"/>
              <a:t>Kliknutím lze upravit styl.</a:t>
            </a:r>
            <a:endParaRPr lang="en-GB"/>
          </a:p>
        </p:txBody>
      </p:sp>
      <p:sp>
        <p:nvSpPr>
          <p:cNvPr id="3" name="Zástupný symbol pro obsah 2">
            <a:extLst>
              <a:ext uri="{FF2B5EF4-FFF2-40B4-BE49-F238E27FC236}">
                <a16:creationId xmlns:a16="http://schemas.microsoft.com/office/drawing/2014/main" id="{F73405C9-C192-4808-9FD6-4990EF18337B}"/>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CFA7EA0-94D4-43B5-AF8D-374C4B3C3F7A}"/>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7CD1AAA1-E383-44F2-AEB2-84085B7A1BC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369B6FC0-89CA-4B90-8910-37D1D2066CFC}"/>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135099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6B7440-1CDD-4C32-BCEE-9E404196BE6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symbol pro text 2">
            <a:extLst>
              <a:ext uri="{FF2B5EF4-FFF2-40B4-BE49-F238E27FC236}">
                <a16:creationId xmlns:a16="http://schemas.microsoft.com/office/drawing/2014/main" id="{59325740-3360-4C0B-935E-3EC73580C8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F5C6C52B-2646-439B-8D46-B622C07040A1}"/>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FD371D61-3874-435E-B5B0-555D6B503936}"/>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1DB0DB99-C441-412C-8D6A-9DDF9B38C0DE}"/>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175175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BE0157-4C1A-4372-B29E-0FE942F78A49}"/>
              </a:ext>
            </a:extLst>
          </p:cNvPr>
          <p:cNvSpPr>
            <a:spLocks noGrp="1"/>
          </p:cNvSpPr>
          <p:nvPr>
            <p:ph type="title"/>
          </p:nvPr>
        </p:nvSpPr>
        <p:spPr/>
        <p:txBody>
          <a:bodyPr/>
          <a:lstStyle/>
          <a:p>
            <a:r>
              <a:rPr lang="cs-CZ"/>
              <a:t>Kliknutím lze upravit styl.</a:t>
            </a:r>
            <a:endParaRPr lang="en-GB"/>
          </a:p>
        </p:txBody>
      </p:sp>
      <p:sp>
        <p:nvSpPr>
          <p:cNvPr id="3" name="Zástupný symbol pro obsah 2">
            <a:extLst>
              <a:ext uri="{FF2B5EF4-FFF2-40B4-BE49-F238E27FC236}">
                <a16:creationId xmlns:a16="http://schemas.microsoft.com/office/drawing/2014/main" id="{480D64EE-6D3A-495B-A7E9-CCE68A57E53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a:extLst>
              <a:ext uri="{FF2B5EF4-FFF2-40B4-BE49-F238E27FC236}">
                <a16:creationId xmlns:a16="http://schemas.microsoft.com/office/drawing/2014/main" id="{0CF3B0BF-33C7-449F-9CBE-8F5D1E001B3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8F4B5C2C-F8FC-4A7C-911C-F20E2E4E12A9}"/>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6" name="Zástupný symbol pro zápatí 5">
            <a:extLst>
              <a:ext uri="{FF2B5EF4-FFF2-40B4-BE49-F238E27FC236}">
                <a16:creationId xmlns:a16="http://schemas.microsoft.com/office/drawing/2014/main" id="{F51CC67A-3F80-42EA-9592-78C7890507A8}"/>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A8D84EC-7DB2-43B3-88AA-048F7EBF3168}"/>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7014475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1A4BA-ABB3-4627-8FD2-7A4E0AEB08AB}"/>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symbol pro text 2">
            <a:extLst>
              <a:ext uri="{FF2B5EF4-FFF2-40B4-BE49-F238E27FC236}">
                <a16:creationId xmlns:a16="http://schemas.microsoft.com/office/drawing/2014/main" id="{00A6C6CC-FD6C-4F90-BA08-749986E85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C24B584-AB87-4E36-B35D-F0A7E0143176}"/>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a:extLst>
              <a:ext uri="{FF2B5EF4-FFF2-40B4-BE49-F238E27FC236}">
                <a16:creationId xmlns:a16="http://schemas.microsoft.com/office/drawing/2014/main" id="{65AB3529-6AAD-494F-9696-C5D0BF0C1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F8D08248-CCD8-43B4-B884-4E0E32294FA8}"/>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C51640FB-B34D-4E76-9386-C8348BD7A81A}"/>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8" name="Zástupný symbol pro zápatí 7">
            <a:extLst>
              <a:ext uri="{FF2B5EF4-FFF2-40B4-BE49-F238E27FC236}">
                <a16:creationId xmlns:a16="http://schemas.microsoft.com/office/drawing/2014/main" id="{4AC55005-BC13-461A-96A6-A6F0CDA85CDD}"/>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7C73DC76-B720-4DF6-BFE7-A1895A9A04AB}"/>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33812196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F5DB1-2807-48FC-971A-97DCB06C1ED0}"/>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091C20B6-B57C-4EAA-9034-634336097CB8}"/>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4" name="Zástupný symbol pro zápatí 3">
            <a:extLst>
              <a:ext uri="{FF2B5EF4-FFF2-40B4-BE49-F238E27FC236}">
                <a16:creationId xmlns:a16="http://schemas.microsoft.com/office/drawing/2014/main" id="{8EA0D387-7815-4633-82B6-CBE15393F96E}"/>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170ABB79-B299-4960-BB4D-DB583C5C6105}"/>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304683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238847F-1678-4CA9-8FAD-73BE67115150}"/>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3" name="Zástupný symbol pro zápatí 2">
            <a:extLst>
              <a:ext uri="{FF2B5EF4-FFF2-40B4-BE49-F238E27FC236}">
                <a16:creationId xmlns:a16="http://schemas.microsoft.com/office/drawing/2014/main" id="{A8D69658-B098-4B62-AA22-8812516FC45F}"/>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E987DD65-E7F8-46F3-A2EF-24635D720483}"/>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21464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D1D7A0-5E86-4B84-ADEB-9C2E46FE0EC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pro obsah 2">
            <a:extLst>
              <a:ext uri="{FF2B5EF4-FFF2-40B4-BE49-F238E27FC236}">
                <a16:creationId xmlns:a16="http://schemas.microsoft.com/office/drawing/2014/main" id="{806EC8FD-C77C-44BA-8EA3-9E00DD090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a:extLst>
              <a:ext uri="{FF2B5EF4-FFF2-40B4-BE49-F238E27FC236}">
                <a16:creationId xmlns:a16="http://schemas.microsoft.com/office/drawing/2014/main" id="{1E9FB2EA-1A62-4D15-ADC7-A7FDC627E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DD99FC92-E7A7-47F8-8FC4-C3050105C583}"/>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6" name="Zástupný symbol pro zápatí 5">
            <a:extLst>
              <a:ext uri="{FF2B5EF4-FFF2-40B4-BE49-F238E27FC236}">
                <a16:creationId xmlns:a16="http://schemas.microsoft.com/office/drawing/2014/main" id="{26800402-E4A8-4C8E-82B6-9EC0C5CAF6B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FDC73C76-C9DB-4B0C-8315-784A683BE3DE}"/>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12487553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E8CC5-0034-41B9-ABB5-830DD1C4D18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F5C88ACD-1427-4200-AA23-443990884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a:extLst>
              <a:ext uri="{FF2B5EF4-FFF2-40B4-BE49-F238E27FC236}">
                <a16:creationId xmlns:a16="http://schemas.microsoft.com/office/drawing/2014/main" id="{C697827A-B94A-4235-9352-706281C20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8FFBF2C-53BE-47FA-9640-C9B6D00DE27C}"/>
              </a:ext>
            </a:extLst>
          </p:cNvPr>
          <p:cNvSpPr>
            <a:spLocks noGrp="1"/>
          </p:cNvSpPr>
          <p:nvPr>
            <p:ph type="dt" sz="half" idx="10"/>
          </p:nvPr>
        </p:nvSpPr>
        <p:spPr/>
        <p:txBody>
          <a:bodyPr/>
          <a:lstStyle/>
          <a:p>
            <a:fld id="{A3413912-8A44-4C1A-982D-4A21104B379A}" type="datetimeFigureOut">
              <a:rPr lang="en-GB" smtClean="0"/>
              <a:t>07/05/2018</a:t>
            </a:fld>
            <a:endParaRPr lang="en-GB"/>
          </a:p>
        </p:txBody>
      </p:sp>
      <p:sp>
        <p:nvSpPr>
          <p:cNvPr id="6" name="Zástupný symbol pro zápatí 5">
            <a:extLst>
              <a:ext uri="{FF2B5EF4-FFF2-40B4-BE49-F238E27FC236}">
                <a16:creationId xmlns:a16="http://schemas.microsoft.com/office/drawing/2014/main" id="{88788D48-331E-48A4-9DB5-1E291B9BBFF1}"/>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C69D02D6-062E-4532-865D-A8055128AB55}"/>
              </a:ext>
            </a:extLst>
          </p:cNvPr>
          <p:cNvSpPr>
            <a:spLocks noGrp="1"/>
          </p:cNvSpPr>
          <p:nvPr>
            <p:ph type="sldNum" sz="quarter" idx="12"/>
          </p:nvPr>
        </p:nvSpPr>
        <p:spPr/>
        <p:txBody>
          <a:bodyPr/>
          <a:lstStyle/>
          <a:p>
            <a:fld id="{FD302856-5DF4-4740-9B55-CC2358FCAF93}" type="slidenum">
              <a:rPr lang="en-GB" smtClean="0"/>
              <a:t>‹#›</a:t>
            </a:fld>
            <a:endParaRPr lang="en-GB"/>
          </a:p>
        </p:txBody>
      </p:sp>
    </p:spTree>
    <p:extLst>
      <p:ext uri="{BB962C8B-B14F-4D97-AF65-F5344CB8AC3E}">
        <p14:creationId xmlns:p14="http://schemas.microsoft.com/office/powerpoint/2010/main" val="2035652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62F5582-2BA9-4991-A134-F8B21D106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a:extLst>
              <a:ext uri="{FF2B5EF4-FFF2-40B4-BE49-F238E27FC236}">
                <a16:creationId xmlns:a16="http://schemas.microsoft.com/office/drawing/2014/main" id="{B4E51D0D-C0CD-4603-88B6-F84AB448F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934C5307-90D9-4840-ABAF-B0916F751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13912-8A44-4C1A-982D-4A21104B379A}" type="datetimeFigureOut">
              <a:rPr lang="en-GB" smtClean="0"/>
              <a:t>07/05/2018</a:t>
            </a:fld>
            <a:endParaRPr lang="en-GB"/>
          </a:p>
        </p:txBody>
      </p:sp>
      <p:sp>
        <p:nvSpPr>
          <p:cNvPr id="5" name="Zástupný symbol pro zápatí 4">
            <a:extLst>
              <a:ext uri="{FF2B5EF4-FFF2-40B4-BE49-F238E27FC236}">
                <a16:creationId xmlns:a16="http://schemas.microsoft.com/office/drawing/2014/main" id="{A703F4D4-2C41-445B-A5DD-DC31E9A7B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7ACBDB7B-7030-4D13-B903-94F8F5409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02856-5DF4-4740-9B55-CC2358FCAF93}" type="slidenum">
              <a:rPr lang="en-GB" smtClean="0"/>
              <a:t>‹#›</a:t>
            </a:fld>
            <a:endParaRPr lang="en-GB"/>
          </a:p>
        </p:txBody>
      </p:sp>
    </p:spTree>
    <p:extLst>
      <p:ext uri="{BB962C8B-B14F-4D97-AF65-F5344CB8AC3E}">
        <p14:creationId xmlns:p14="http://schemas.microsoft.com/office/powerpoint/2010/main" val="2948716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F8A8C1-FFF8-442F-889E-6A32B500EF3B}"/>
              </a:ext>
            </a:extLst>
          </p:cNvPr>
          <p:cNvSpPr>
            <a:spLocks noGrp="1"/>
          </p:cNvSpPr>
          <p:nvPr>
            <p:ph type="title"/>
          </p:nvPr>
        </p:nvSpPr>
        <p:spPr/>
        <p:txBody>
          <a:bodyPr/>
          <a:lstStyle/>
          <a:p>
            <a:r>
              <a:rPr lang="cs-CZ" dirty="0"/>
              <a:t>Full Metal </a:t>
            </a:r>
            <a:r>
              <a:rPr lang="cs-CZ" dirty="0" err="1"/>
              <a:t>Jacket</a:t>
            </a:r>
            <a:r>
              <a:rPr lang="cs-CZ" dirty="0"/>
              <a:t> - </a:t>
            </a:r>
            <a:r>
              <a:rPr lang="en-AU" dirty="0"/>
              <a:t>Questions</a:t>
            </a:r>
          </a:p>
        </p:txBody>
      </p:sp>
      <p:sp>
        <p:nvSpPr>
          <p:cNvPr id="3" name="Zástupný symbol pro obsah 2">
            <a:extLst>
              <a:ext uri="{FF2B5EF4-FFF2-40B4-BE49-F238E27FC236}">
                <a16:creationId xmlns:a16="http://schemas.microsoft.com/office/drawing/2014/main" id="{92F30931-F97D-4F09-8AD2-8BDAA41CFABA}"/>
              </a:ext>
            </a:extLst>
          </p:cNvPr>
          <p:cNvSpPr>
            <a:spLocks noGrp="1"/>
          </p:cNvSpPr>
          <p:nvPr>
            <p:ph idx="1"/>
          </p:nvPr>
        </p:nvSpPr>
        <p:spPr/>
        <p:txBody>
          <a:bodyPr/>
          <a:lstStyle/>
          <a:p>
            <a:r>
              <a:rPr lang="cs-CZ" dirty="0"/>
              <a:t>T</a:t>
            </a:r>
            <a:r>
              <a:rPr lang="en-US" dirty="0"/>
              <a:t>o what extent is the movie critique or celebration of the ideology of the U.S.</a:t>
            </a:r>
            <a:r>
              <a:rPr lang="cs-CZ" dirty="0"/>
              <a:t> </a:t>
            </a:r>
            <a:r>
              <a:rPr lang="en-US" dirty="0"/>
              <a:t>Marine Corps? </a:t>
            </a:r>
            <a:endParaRPr lang="cs-CZ" dirty="0"/>
          </a:p>
          <a:p>
            <a:r>
              <a:rPr lang="en-US" dirty="0"/>
              <a:t>How would you politically evaluate the film’s representation of</a:t>
            </a:r>
            <a:br>
              <a:rPr lang="en-US" dirty="0"/>
            </a:br>
            <a:r>
              <a:rPr lang="en-US" dirty="0"/>
              <a:t>Vietnam? </a:t>
            </a:r>
            <a:endParaRPr lang="cs-CZ" dirty="0"/>
          </a:p>
          <a:p>
            <a:r>
              <a:rPr lang="en-US" dirty="0"/>
              <a:t>How are perceived American and consequently Vietnamese soldiers in the</a:t>
            </a:r>
            <a:r>
              <a:rPr lang="cs-CZ" dirty="0"/>
              <a:t> </a:t>
            </a:r>
            <a:r>
              <a:rPr lang="en-US" dirty="0"/>
              <a:t>movie?</a:t>
            </a:r>
            <a:endParaRPr lang="en-GB" dirty="0"/>
          </a:p>
        </p:txBody>
      </p:sp>
    </p:spTree>
    <p:extLst>
      <p:ext uri="{BB962C8B-B14F-4D97-AF65-F5344CB8AC3E}">
        <p14:creationId xmlns:p14="http://schemas.microsoft.com/office/powerpoint/2010/main" val="31993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A6130-B511-41E6-B192-BF21132CDF7A}"/>
              </a:ext>
            </a:extLst>
          </p:cNvPr>
          <p:cNvSpPr>
            <a:spLocks noGrp="1"/>
          </p:cNvSpPr>
          <p:nvPr>
            <p:ph type="title"/>
          </p:nvPr>
        </p:nvSpPr>
        <p:spPr>
          <a:xfrm>
            <a:off x="621632" y="425283"/>
            <a:ext cx="5706978" cy="1325563"/>
          </a:xfrm>
        </p:spPr>
        <p:txBody>
          <a:bodyPr/>
          <a:lstStyle/>
          <a:p>
            <a:r>
              <a:rPr lang="en-AU" dirty="0"/>
              <a:t>Propaganda in Communist Vietnam </a:t>
            </a:r>
            <a:endParaRPr lang="en-GB" dirty="0"/>
          </a:p>
        </p:txBody>
      </p:sp>
      <p:pic>
        <p:nvPicPr>
          <p:cNvPr id="5" name="Zástupný symbol pro obsah 4" descr="Obsah obrázku text&#10;&#10;Popis vygenerován s velmi vysokou mírou spolehlivosti">
            <a:extLst>
              <a:ext uri="{FF2B5EF4-FFF2-40B4-BE49-F238E27FC236}">
                <a16:creationId xmlns:a16="http://schemas.microsoft.com/office/drawing/2014/main" id="{CA3DC327-AF75-45A5-8E9E-3BE47B6C4D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632783" y="475080"/>
            <a:ext cx="7299159" cy="5474368"/>
          </a:xfrm>
        </p:spPr>
      </p:pic>
    </p:spTree>
    <p:extLst>
      <p:ext uri="{BB962C8B-B14F-4D97-AF65-F5344CB8AC3E}">
        <p14:creationId xmlns:p14="http://schemas.microsoft.com/office/powerpoint/2010/main" val="2093940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9007C8-236D-4F04-AD17-E7872A9D5F8F}"/>
              </a:ext>
            </a:extLst>
          </p:cNvPr>
          <p:cNvSpPr>
            <a:spLocks noGrp="1"/>
          </p:cNvSpPr>
          <p:nvPr>
            <p:ph type="title"/>
          </p:nvPr>
        </p:nvSpPr>
        <p:spPr/>
        <p:txBody>
          <a:bodyPr/>
          <a:lstStyle/>
          <a:p>
            <a:r>
              <a:rPr lang="cs-CZ" dirty="0" err="1"/>
              <a:t>French</a:t>
            </a:r>
            <a:r>
              <a:rPr lang="cs-CZ" dirty="0"/>
              <a:t> </a:t>
            </a:r>
            <a:r>
              <a:rPr lang="cs-CZ" dirty="0" err="1"/>
              <a:t>Colonization</a:t>
            </a:r>
            <a:r>
              <a:rPr lang="cs-CZ" dirty="0"/>
              <a:t> and </a:t>
            </a:r>
            <a:r>
              <a:rPr lang="en-GB" dirty="0"/>
              <a:t>Ho Chi Minh</a:t>
            </a:r>
            <a:r>
              <a:rPr lang="cs-CZ" dirty="0"/>
              <a:t>´s </a:t>
            </a:r>
            <a:r>
              <a:rPr lang="cs-CZ" dirty="0" err="1"/>
              <a:t>Life</a:t>
            </a:r>
            <a:r>
              <a:rPr lang="cs-CZ" dirty="0"/>
              <a:t> </a:t>
            </a:r>
            <a:endParaRPr lang="en-GB" dirty="0"/>
          </a:p>
        </p:txBody>
      </p:sp>
      <p:sp>
        <p:nvSpPr>
          <p:cNvPr id="3" name="Zástupný symbol pro obsah 2">
            <a:extLst>
              <a:ext uri="{FF2B5EF4-FFF2-40B4-BE49-F238E27FC236}">
                <a16:creationId xmlns:a16="http://schemas.microsoft.com/office/drawing/2014/main" id="{FFCA4266-B5AA-4E18-A911-3346310D5796}"/>
              </a:ext>
            </a:extLst>
          </p:cNvPr>
          <p:cNvSpPr>
            <a:spLocks noGrp="1"/>
          </p:cNvSpPr>
          <p:nvPr>
            <p:ph idx="1"/>
          </p:nvPr>
        </p:nvSpPr>
        <p:spPr/>
        <p:txBody>
          <a:bodyPr/>
          <a:lstStyle/>
          <a:p>
            <a:r>
              <a:rPr lang="cs-CZ" dirty="0"/>
              <a:t>BBC </a:t>
            </a:r>
            <a:r>
              <a:rPr lang="cs-CZ" dirty="0" err="1"/>
              <a:t>Documentary</a:t>
            </a:r>
            <a:endParaRPr lang="en-GB" dirty="0"/>
          </a:p>
        </p:txBody>
      </p:sp>
      <p:sp>
        <p:nvSpPr>
          <p:cNvPr id="4" name="Obdélník 3">
            <a:extLst>
              <a:ext uri="{FF2B5EF4-FFF2-40B4-BE49-F238E27FC236}">
                <a16:creationId xmlns:a16="http://schemas.microsoft.com/office/drawing/2014/main" id="{C2101159-BC78-4962-8E8F-FCDB8670C6A5}"/>
              </a:ext>
            </a:extLst>
          </p:cNvPr>
          <p:cNvSpPr/>
          <p:nvPr/>
        </p:nvSpPr>
        <p:spPr>
          <a:xfrm>
            <a:off x="928963" y="2450249"/>
            <a:ext cx="6389121" cy="461665"/>
          </a:xfrm>
          <a:prstGeom prst="rect">
            <a:avLst/>
          </a:prstGeom>
        </p:spPr>
        <p:txBody>
          <a:bodyPr wrap="none">
            <a:spAutoFit/>
          </a:bodyPr>
          <a:lstStyle/>
          <a:p>
            <a:r>
              <a:rPr lang="en-GB" sz="2400" dirty="0"/>
              <a:t>https://www.youtube.com/watch?v=7era7dT-zGg</a:t>
            </a:r>
          </a:p>
        </p:txBody>
      </p:sp>
    </p:spTree>
    <p:extLst>
      <p:ext uri="{BB962C8B-B14F-4D97-AF65-F5344CB8AC3E}">
        <p14:creationId xmlns:p14="http://schemas.microsoft.com/office/powerpoint/2010/main" val="238407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4CC366-D014-4387-9F3A-7446352077D5}"/>
              </a:ext>
            </a:extLst>
          </p:cNvPr>
          <p:cNvSpPr>
            <a:spLocks noGrp="1"/>
          </p:cNvSpPr>
          <p:nvPr>
            <p:ph type="title"/>
          </p:nvPr>
        </p:nvSpPr>
        <p:spPr>
          <a:xfrm>
            <a:off x="838200" y="365125"/>
            <a:ext cx="5552016" cy="1325563"/>
          </a:xfrm>
        </p:spPr>
        <p:txBody>
          <a:bodyPr/>
          <a:lstStyle/>
          <a:p>
            <a:r>
              <a:rPr lang="en-GB" dirty="0"/>
              <a:t>Ho Chi Minh</a:t>
            </a:r>
            <a:r>
              <a:rPr lang="cs-CZ" dirty="0"/>
              <a:t> Mausoleum</a:t>
            </a:r>
            <a:endParaRPr lang="en-GB" dirty="0"/>
          </a:p>
        </p:txBody>
      </p:sp>
      <p:pic>
        <p:nvPicPr>
          <p:cNvPr id="5" name="Zástupný symbol pro obsah 4" descr="Obsah obrázku obloha, exteriér, silnice, budova&#10;&#10;Popis vygenerován s velmi vysokou mírou spolehlivosti">
            <a:extLst>
              <a:ext uri="{FF2B5EF4-FFF2-40B4-BE49-F238E27FC236}">
                <a16:creationId xmlns:a16="http://schemas.microsoft.com/office/drawing/2014/main" id="{85D0FB80-D000-4852-A97D-CD5A10EC02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0216" y="0"/>
            <a:ext cx="5801784" cy="4351338"/>
          </a:xfrm>
        </p:spPr>
      </p:pic>
      <p:pic>
        <p:nvPicPr>
          <p:cNvPr id="7" name="Obrázek 6" descr="Obsah obrázku tráva, obloha, exteriér, budova&#10;&#10;Popis vygenerován s velmi vysokou mírou spolehlivosti">
            <a:extLst>
              <a:ext uri="{FF2B5EF4-FFF2-40B4-BE49-F238E27FC236}">
                <a16:creationId xmlns:a16="http://schemas.microsoft.com/office/drawing/2014/main" id="{BE172538-84EC-4BF3-9A90-A5565153E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8" y="2022143"/>
            <a:ext cx="6351558" cy="4763668"/>
          </a:xfrm>
          <a:prstGeom prst="rect">
            <a:avLst/>
          </a:prstGeom>
        </p:spPr>
      </p:pic>
    </p:spTree>
    <p:extLst>
      <p:ext uri="{BB962C8B-B14F-4D97-AF65-F5344CB8AC3E}">
        <p14:creationId xmlns:p14="http://schemas.microsoft.com/office/powerpoint/2010/main" val="407534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A54091-E62F-4B6D-BCF5-358D1FE31BDE}"/>
              </a:ext>
            </a:extLst>
          </p:cNvPr>
          <p:cNvSpPr>
            <a:spLocks noGrp="1"/>
          </p:cNvSpPr>
          <p:nvPr>
            <p:ph type="title"/>
          </p:nvPr>
        </p:nvSpPr>
        <p:spPr>
          <a:xfrm>
            <a:off x="405063" y="4901030"/>
            <a:ext cx="2711116" cy="1325563"/>
          </a:xfrm>
        </p:spPr>
        <p:txBody>
          <a:bodyPr>
            <a:normAutofit fontScale="90000"/>
          </a:bodyPr>
          <a:lstStyle/>
          <a:p>
            <a:r>
              <a:rPr lang="cs-CZ" dirty="0" err="1"/>
              <a:t>French</a:t>
            </a:r>
            <a:r>
              <a:rPr lang="cs-CZ" dirty="0"/>
              <a:t> </a:t>
            </a:r>
            <a:r>
              <a:rPr lang="cs-CZ" dirty="0" err="1"/>
              <a:t>colonization</a:t>
            </a:r>
            <a:r>
              <a:rPr lang="cs-CZ" dirty="0"/>
              <a:t> </a:t>
            </a:r>
            <a:endParaRPr lang="en-GB" dirty="0"/>
          </a:p>
        </p:txBody>
      </p:sp>
      <p:pic>
        <p:nvPicPr>
          <p:cNvPr id="9" name="Zástupný symbol pro obsah 8" descr="Obsah obrázku text, fotka, exteriér, strom&#10;&#10;Popis vygenerován s velmi vysokou mírou spolehlivosti">
            <a:extLst>
              <a:ext uri="{FF2B5EF4-FFF2-40B4-BE49-F238E27FC236}">
                <a16:creationId xmlns:a16="http://schemas.microsoft.com/office/drawing/2014/main" id="{2F3AF0C4-1380-4BA8-B646-0D5013DACA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6179" y="0"/>
            <a:ext cx="9144000" cy="6858000"/>
          </a:xfrm>
        </p:spPr>
      </p:pic>
    </p:spTree>
    <p:extLst>
      <p:ext uri="{BB962C8B-B14F-4D97-AF65-F5344CB8AC3E}">
        <p14:creationId xmlns:p14="http://schemas.microsoft.com/office/powerpoint/2010/main" val="3640781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E77A6-07F2-4860-87EC-0A6CE0FD1F05}"/>
              </a:ext>
            </a:extLst>
          </p:cNvPr>
          <p:cNvSpPr>
            <a:spLocks noGrp="1"/>
          </p:cNvSpPr>
          <p:nvPr>
            <p:ph type="title"/>
          </p:nvPr>
        </p:nvSpPr>
        <p:spPr/>
        <p:txBody>
          <a:bodyPr/>
          <a:lstStyle/>
          <a:p>
            <a:endParaRPr lang="en-GB"/>
          </a:p>
        </p:txBody>
      </p:sp>
      <p:pic>
        <p:nvPicPr>
          <p:cNvPr id="5" name="Zástupný symbol pro obsah 4" descr="Obsah obrázku fotka, zeď, interiér, staré&#10;&#10;Popis vygenerován s velmi vysokou mírou spolehlivosti">
            <a:extLst>
              <a:ext uri="{FF2B5EF4-FFF2-40B4-BE49-F238E27FC236}">
                <a16:creationId xmlns:a16="http://schemas.microsoft.com/office/drawing/2014/main" id="{9A97BE91-4E76-423E-92FA-734C16C19C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1359" y="-484982"/>
            <a:ext cx="9790641" cy="7342981"/>
          </a:xfrm>
        </p:spPr>
      </p:pic>
    </p:spTree>
    <p:extLst>
      <p:ext uri="{BB962C8B-B14F-4D97-AF65-F5344CB8AC3E}">
        <p14:creationId xmlns:p14="http://schemas.microsoft.com/office/powerpoint/2010/main" val="80955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symbol pro obsah 4" descr="Obsah obrázku text, kniha&#10;&#10;Popis vygenerován s velmi vysokou mírou spolehlivosti">
            <a:extLst>
              <a:ext uri="{FF2B5EF4-FFF2-40B4-BE49-F238E27FC236}">
                <a16:creationId xmlns:a16="http://schemas.microsoft.com/office/drawing/2014/main" id="{B39252B1-8216-4795-852C-FE0894ED1F3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194" r="22619"/>
          <a:stretch/>
        </p:blipFill>
        <p:spPr>
          <a:xfrm rot="5400000">
            <a:off x="2667000" y="-2667000"/>
            <a:ext cx="6858000" cy="12192000"/>
          </a:xfrm>
          <a:prstGeom prst="rect">
            <a:avLst/>
          </a:prstGeom>
        </p:spPr>
      </p:pic>
    </p:spTree>
    <p:extLst>
      <p:ext uri="{BB962C8B-B14F-4D97-AF65-F5344CB8AC3E}">
        <p14:creationId xmlns:p14="http://schemas.microsoft.com/office/powerpoint/2010/main" val="61915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970770-2C90-4F9A-B134-505625BD19F6}"/>
              </a:ext>
            </a:extLst>
          </p:cNvPr>
          <p:cNvSpPr>
            <a:spLocks noGrp="1"/>
          </p:cNvSpPr>
          <p:nvPr>
            <p:ph type="title"/>
          </p:nvPr>
        </p:nvSpPr>
        <p:spPr/>
        <p:txBody>
          <a:bodyPr/>
          <a:lstStyle/>
          <a:p>
            <a:endParaRPr lang="en-GB"/>
          </a:p>
        </p:txBody>
      </p:sp>
      <p:pic>
        <p:nvPicPr>
          <p:cNvPr id="5" name="Zástupný symbol pro obsah 4" descr="Obsah obrázku text, kniha&#10;&#10;Popis vygenerován s velmi vysokou mírou spolehlivosti">
            <a:extLst>
              <a:ext uri="{FF2B5EF4-FFF2-40B4-BE49-F238E27FC236}">
                <a16:creationId xmlns:a16="http://schemas.microsoft.com/office/drawing/2014/main" id="{BE4FEA5C-D9E9-4D7F-8858-B2DCDF0F2A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3119" y="213640"/>
            <a:ext cx="8574665" cy="6430999"/>
          </a:xfrm>
        </p:spPr>
      </p:pic>
    </p:spTree>
    <p:extLst>
      <p:ext uri="{BB962C8B-B14F-4D97-AF65-F5344CB8AC3E}">
        <p14:creationId xmlns:p14="http://schemas.microsoft.com/office/powerpoint/2010/main" val="250078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27C0F-4EBB-4501-AB12-4606BB40B225}"/>
              </a:ext>
            </a:extLst>
          </p:cNvPr>
          <p:cNvSpPr>
            <a:spLocks noGrp="1"/>
          </p:cNvSpPr>
          <p:nvPr>
            <p:ph type="title"/>
          </p:nvPr>
        </p:nvSpPr>
        <p:spPr/>
        <p:txBody>
          <a:bodyPr/>
          <a:lstStyle/>
          <a:p>
            <a:endParaRPr lang="en-GB"/>
          </a:p>
        </p:txBody>
      </p:sp>
      <p:pic>
        <p:nvPicPr>
          <p:cNvPr id="5" name="Zástupný symbol pro obsah 4" descr="Obsah obrázku zeď, osoba, interiér, muž&#10;&#10;Popis vygenerován s velmi vysokou mírou spolehlivosti">
            <a:extLst>
              <a:ext uri="{FF2B5EF4-FFF2-40B4-BE49-F238E27FC236}">
                <a16:creationId xmlns:a16="http://schemas.microsoft.com/office/drawing/2014/main" id="{C6594160-E3A5-47CF-B191-2DC5F2D4A0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8053" y="0"/>
            <a:ext cx="9032986" cy="6774740"/>
          </a:xfrm>
        </p:spPr>
      </p:pic>
    </p:spTree>
    <p:extLst>
      <p:ext uri="{BB962C8B-B14F-4D97-AF65-F5344CB8AC3E}">
        <p14:creationId xmlns:p14="http://schemas.microsoft.com/office/powerpoint/2010/main" val="280245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EF307F-C866-4A2F-AA9D-EE396D888302}"/>
              </a:ext>
            </a:extLst>
          </p:cNvPr>
          <p:cNvSpPr>
            <a:spLocks noGrp="1"/>
          </p:cNvSpPr>
          <p:nvPr>
            <p:ph type="title"/>
          </p:nvPr>
        </p:nvSpPr>
        <p:spPr>
          <a:xfrm>
            <a:off x="393031" y="4937125"/>
            <a:ext cx="2518611" cy="1325563"/>
          </a:xfrm>
        </p:spPr>
        <p:txBody>
          <a:bodyPr>
            <a:normAutofit/>
          </a:bodyPr>
          <a:lstStyle/>
          <a:p>
            <a:r>
              <a:rPr lang="cs-CZ" sz="1800" dirty="0" err="1"/>
              <a:t>Vietnamese</a:t>
            </a:r>
            <a:r>
              <a:rPr lang="cs-CZ" sz="1800" dirty="0"/>
              <a:t> </a:t>
            </a:r>
            <a:r>
              <a:rPr lang="cs-CZ" sz="1800" dirty="0" err="1"/>
              <a:t>laborers</a:t>
            </a:r>
            <a:r>
              <a:rPr lang="cs-CZ" sz="1800" dirty="0"/>
              <a:t> </a:t>
            </a:r>
            <a:r>
              <a:rPr lang="cs-CZ" sz="1800" dirty="0" err="1"/>
              <a:t>tranporting</a:t>
            </a:r>
            <a:r>
              <a:rPr lang="cs-CZ" sz="1800" dirty="0"/>
              <a:t> </a:t>
            </a:r>
            <a:r>
              <a:rPr lang="cs-CZ" sz="1800" dirty="0" err="1"/>
              <a:t>good</a:t>
            </a:r>
            <a:r>
              <a:rPr lang="cs-CZ" sz="1800" dirty="0"/>
              <a:t> and </a:t>
            </a:r>
            <a:r>
              <a:rPr lang="cs-CZ" sz="1800" dirty="0" err="1"/>
              <a:t>weapons</a:t>
            </a:r>
            <a:r>
              <a:rPr lang="cs-CZ" sz="1800" dirty="0"/>
              <a:t> by </a:t>
            </a:r>
            <a:r>
              <a:rPr lang="cs-CZ" sz="1800" dirty="0" err="1"/>
              <a:t>bicycle</a:t>
            </a:r>
            <a:r>
              <a:rPr lang="cs-CZ" sz="1800" dirty="0"/>
              <a:t>  to </a:t>
            </a:r>
            <a:r>
              <a:rPr lang="cs-CZ" sz="1800" dirty="0" err="1"/>
              <a:t>the</a:t>
            </a:r>
            <a:r>
              <a:rPr lang="cs-CZ" sz="1800" dirty="0"/>
              <a:t> </a:t>
            </a:r>
            <a:r>
              <a:rPr lang="cs-CZ" sz="1800" dirty="0" err="1"/>
              <a:t>battlefield</a:t>
            </a:r>
            <a:r>
              <a:rPr lang="cs-CZ" sz="1800" dirty="0"/>
              <a:t> in 1954.</a:t>
            </a:r>
            <a:endParaRPr lang="en-GB" sz="1800" dirty="0"/>
          </a:p>
        </p:txBody>
      </p:sp>
      <p:pic>
        <p:nvPicPr>
          <p:cNvPr id="5" name="Zástupný symbol pro obsah 4" descr="Obsah obrázku elektronika, zeď, displej, televizor&#10;&#10;Popis vygenerován s velmi vysokou mírou spolehlivosti">
            <a:extLst>
              <a:ext uri="{FF2B5EF4-FFF2-40B4-BE49-F238E27FC236}">
                <a16:creationId xmlns:a16="http://schemas.microsoft.com/office/drawing/2014/main" id="{A6DE1D13-5E91-4142-A09B-C9F6767627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7263" y="153234"/>
            <a:ext cx="9424737" cy="7068553"/>
          </a:xfrm>
        </p:spPr>
      </p:pic>
    </p:spTree>
    <p:extLst>
      <p:ext uri="{BB962C8B-B14F-4D97-AF65-F5344CB8AC3E}">
        <p14:creationId xmlns:p14="http://schemas.microsoft.com/office/powerpoint/2010/main" val="283278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943A03-7D62-432E-AAB7-688ABB08D33B}"/>
              </a:ext>
            </a:extLst>
          </p:cNvPr>
          <p:cNvSpPr>
            <a:spLocks noGrp="1"/>
          </p:cNvSpPr>
          <p:nvPr>
            <p:ph type="ctrTitle"/>
          </p:nvPr>
        </p:nvSpPr>
        <p:spPr>
          <a:xfrm>
            <a:off x="3428486" y="1098388"/>
            <a:ext cx="5356013" cy="4335020"/>
          </a:xfrm>
        </p:spPr>
        <p:txBody>
          <a:bodyPr anchor="b">
            <a:normAutofit/>
          </a:bodyPr>
          <a:lstStyle/>
          <a:p>
            <a:pPr algn="l"/>
            <a:endParaRPr lang="en-GB" sz="4800" dirty="0">
              <a:solidFill>
                <a:schemeClr val="tx1">
                  <a:lumMod val="95000"/>
                  <a:lumOff val="5000"/>
                </a:schemeClr>
              </a:solidFill>
            </a:endParaRPr>
          </a:p>
        </p:txBody>
      </p:sp>
      <p:sp>
        <p:nvSpPr>
          <p:cNvPr id="3" name="Podnadpis 2">
            <a:extLst>
              <a:ext uri="{FF2B5EF4-FFF2-40B4-BE49-F238E27FC236}">
                <a16:creationId xmlns:a16="http://schemas.microsoft.com/office/drawing/2014/main" id="{A0F5E214-CD83-4B0A-A9CB-FE7A739AEE08}"/>
              </a:ext>
            </a:extLst>
          </p:cNvPr>
          <p:cNvSpPr>
            <a:spLocks noGrp="1"/>
          </p:cNvSpPr>
          <p:nvPr>
            <p:ph type="subTitle" idx="1"/>
          </p:nvPr>
        </p:nvSpPr>
        <p:spPr>
          <a:xfrm>
            <a:off x="345480" y="1285429"/>
            <a:ext cx="4298709" cy="1457771"/>
          </a:xfrm>
        </p:spPr>
        <p:txBody>
          <a:bodyPr>
            <a:normAutofit/>
          </a:bodyPr>
          <a:lstStyle/>
          <a:p>
            <a:pPr algn="l"/>
            <a:r>
              <a:rPr lang="cs-CZ" sz="1600" dirty="0" err="1">
                <a:solidFill>
                  <a:schemeClr val="tx1">
                    <a:lumMod val="95000"/>
                    <a:lumOff val="5000"/>
                  </a:schemeClr>
                </a:solidFill>
              </a:rPr>
              <a:t>Women</a:t>
            </a:r>
            <a:r>
              <a:rPr lang="cs-CZ" sz="1600" dirty="0">
                <a:solidFill>
                  <a:schemeClr val="tx1">
                    <a:lumMod val="95000"/>
                    <a:lumOff val="5000"/>
                  </a:schemeClr>
                </a:solidFill>
              </a:rPr>
              <a:t> and </a:t>
            </a:r>
            <a:r>
              <a:rPr lang="cs-CZ" sz="1600" dirty="0" err="1">
                <a:solidFill>
                  <a:schemeClr val="tx1">
                    <a:lumMod val="95000"/>
                    <a:lumOff val="5000"/>
                  </a:schemeClr>
                </a:solidFill>
              </a:rPr>
              <a:t>children</a:t>
            </a:r>
            <a:r>
              <a:rPr lang="cs-CZ" sz="1600" dirty="0">
                <a:solidFill>
                  <a:schemeClr val="tx1">
                    <a:lumMod val="95000"/>
                    <a:lumOff val="5000"/>
                  </a:schemeClr>
                </a:solidFill>
              </a:rPr>
              <a:t> </a:t>
            </a:r>
            <a:r>
              <a:rPr lang="cs-CZ" sz="1600" dirty="0" err="1">
                <a:solidFill>
                  <a:schemeClr val="tx1">
                    <a:lumMod val="95000"/>
                    <a:lumOff val="5000"/>
                  </a:schemeClr>
                </a:solidFill>
              </a:rPr>
              <a:t>living</a:t>
            </a:r>
            <a:r>
              <a:rPr lang="cs-CZ" sz="1600" dirty="0">
                <a:solidFill>
                  <a:schemeClr val="tx1">
                    <a:lumMod val="95000"/>
                    <a:lumOff val="5000"/>
                  </a:schemeClr>
                </a:solidFill>
              </a:rPr>
              <a:t> in </a:t>
            </a:r>
            <a:r>
              <a:rPr lang="cs-CZ" sz="1600" dirty="0" err="1">
                <a:solidFill>
                  <a:schemeClr val="tx1">
                    <a:lumMod val="95000"/>
                    <a:lumOff val="5000"/>
                  </a:schemeClr>
                </a:solidFill>
              </a:rPr>
              <a:t>hanoi</a:t>
            </a:r>
            <a:r>
              <a:rPr lang="cs-CZ" sz="1600" dirty="0">
                <a:solidFill>
                  <a:schemeClr val="tx1">
                    <a:lumMod val="95000"/>
                    <a:lumOff val="5000"/>
                  </a:schemeClr>
                </a:solidFill>
              </a:rPr>
              <a:t>, </a:t>
            </a:r>
            <a:r>
              <a:rPr lang="cs-CZ" sz="1600" dirty="0" err="1">
                <a:solidFill>
                  <a:schemeClr val="tx1">
                    <a:lumMod val="95000"/>
                    <a:lumOff val="5000"/>
                  </a:schemeClr>
                </a:solidFill>
              </a:rPr>
              <a:t>who</a:t>
            </a:r>
            <a:r>
              <a:rPr lang="cs-CZ" sz="1600" dirty="0">
                <a:solidFill>
                  <a:schemeClr val="tx1">
                    <a:lumMod val="95000"/>
                    <a:lumOff val="5000"/>
                  </a:schemeClr>
                </a:solidFill>
              </a:rPr>
              <a:t> </a:t>
            </a:r>
            <a:r>
              <a:rPr lang="cs-CZ" sz="1600" dirty="0" err="1">
                <a:solidFill>
                  <a:schemeClr val="tx1">
                    <a:lumMod val="95000"/>
                    <a:lumOff val="5000"/>
                  </a:schemeClr>
                </a:solidFill>
              </a:rPr>
              <a:t>were</a:t>
            </a:r>
            <a:r>
              <a:rPr lang="cs-CZ" sz="1600" dirty="0">
                <a:solidFill>
                  <a:schemeClr val="tx1">
                    <a:lumMod val="95000"/>
                    <a:lumOff val="5000"/>
                  </a:schemeClr>
                </a:solidFill>
              </a:rPr>
              <a:t> </a:t>
            </a:r>
            <a:r>
              <a:rPr lang="cs-CZ" sz="1600" dirty="0" err="1">
                <a:solidFill>
                  <a:schemeClr val="tx1">
                    <a:lumMod val="95000"/>
                    <a:lumOff val="5000"/>
                  </a:schemeClr>
                </a:solidFill>
              </a:rPr>
              <a:t>killed</a:t>
            </a:r>
            <a:r>
              <a:rPr lang="cs-CZ" sz="1600" dirty="0">
                <a:solidFill>
                  <a:schemeClr val="tx1">
                    <a:lumMod val="95000"/>
                    <a:lumOff val="5000"/>
                  </a:schemeClr>
                </a:solidFill>
              </a:rPr>
              <a:t> by </a:t>
            </a:r>
            <a:r>
              <a:rPr lang="cs-CZ" sz="1600" dirty="0" err="1">
                <a:solidFill>
                  <a:schemeClr val="tx1">
                    <a:lumMod val="95000"/>
                    <a:lumOff val="5000"/>
                  </a:schemeClr>
                </a:solidFill>
              </a:rPr>
              <a:t>American</a:t>
            </a:r>
            <a:r>
              <a:rPr lang="cs-CZ" sz="1600" dirty="0">
                <a:solidFill>
                  <a:schemeClr val="tx1">
                    <a:lumMod val="95000"/>
                    <a:lumOff val="5000"/>
                  </a:schemeClr>
                </a:solidFill>
              </a:rPr>
              <a:t> </a:t>
            </a:r>
            <a:r>
              <a:rPr lang="cs-CZ" sz="1600" dirty="0" err="1">
                <a:solidFill>
                  <a:schemeClr val="tx1">
                    <a:lumMod val="95000"/>
                    <a:lumOff val="5000"/>
                  </a:schemeClr>
                </a:solidFill>
              </a:rPr>
              <a:t>soldiers</a:t>
            </a:r>
            <a:r>
              <a:rPr lang="cs-CZ" sz="1600" dirty="0">
                <a:solidFill>
                  <a:schemeClr val="tx1">
                    <a:lumMod val="95000"/>
                    <a:lumOff val="5000"/>
                  </a:schemeClr>
                </a:solidFill>
              </a:rPr>
              <a:t> in 1972. </a:t>
            </a:r>
            <a:endParaRPr lang="en-GB" sz="1600" dirty="0">
              <a:solidFill>
                <a:schemeClr val="tx1">
                  <a:lumMod val="95000"/>
                  <a:lumOff val="5000"/>
                </a:schemeClr>
              </a:solidFill>
            </a:endParaRPr>
          </a:p>
        </p:txBody>
      </p:sp>
      <p:pic>
        <p:nvPicPr>
          <p:cNvPr id="5" name="Obrázek 4" descr="Obsah obrázku text, kniha&#10;&#10;Popis vygenerován s velmi vysokou mírou spolehlivosti">
            <a:extLst>
              <a:ext uri="{FF2B5EF4-FFF2-40B4-BE49-F238E27FC236}">
                <a16:creationId xmlns:a16="http://schemas.microsoft.com/office/drawing/2014/main" id="{BEB94DEB-429E-4E24-A71A-250E6CF5B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801" y="126947"/>
            <a:ext cx="6962987" cy="5222240"/>
          </a:xfrm>
          <a:prstGeom prst="rect">
            <a:avLst/>
          </a:prstGeom>
        </p:spPr>
      </p:pic>
    </p:spTree>
    <p:extLst>
      <p:ext uri="{BB962C8B-B14F-4D97-AF65-F5344CB8AC3E}">
        <p14:creationId xmlns:p14="http://schemas.microsoft.com/office/powerpoint/2010/main" val="297120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0ABD78-8965-4DD4-BEDF-823F74115729}"/>
              </a:ext>
            </a:extLst>
          </p:cNvPr>
          <p:cNvSpPr>
            <a:spLocks noGrp="1"/>
          </p:cNvSpPr>
          <p:nvPr>
            <p:ph type="title"/>
          </p:nvPr>
        </p:nvSpPr>
        <p:spPr>
          <a:xfrm>
            <a:off x="838200" y="444082"/>
            <a:ext cx="10515600" cy="1325563"/>
          </a:xfrm>
        </p:spPr>
        <p:txBody>
          <a:bodyPr/>
          <a:lstStyle/>
          <a:p>
            <a:r>
              <a:rPr lang="en-GB" dirty="0"/>
              <a:t>Full Metal Jacket</a:t>
            </a:r>
            <a:r>
              <a:rPr lang="cs-CZ" dirty="0"/>
              <a:t> part I</a:t>
            </a:r>
            <a:endParaRPr lang="en-GB" dirty="0"/>
          </a:p>
        </p:txBody>
      </p:sp>
      <p:sp>
        <p:nvSpPr>
          <p:cNvPr id="3" name="Zástupný symbol pro obsah 2">
            <a:extLst>
              <a:ext uri="{FF2B5EF4-FFF2-40B4-BE49-F238E27FC236}">
                <a16:creationId xmlns:a16="http://schemas.microsoft.com/office/drawing/2014/main" id="{0D5E11CA-BA14-4B01-8D59-31E960D5E8E1}"/>
              </a:ext>
            </a:extLst>
          </p:cNvPr>
          <p:cNvSpPr>
            <a:spLocks noGrp="1"/>
          </p:cNvSpPr>
          <p:nvPr>
            <p:ph idx="1"/>
          </p:nvPr>
        </p:nvSpPr>
        <p:spPr/>
        <p:txBody>
          <a:bodyPr>
            <a:normAutofit lnSpcReduction="10000"/>
          </a:bodyPr>
          <a:lstStyle/>
          <a:p>
            <a:r>
              <a:rPr lang="en-GB" dirty="0"/>
              <a:t>Firs</a:t>
            </a:r>
            <a:r>
              <a:rPr lang="cs-CZ" dirty="0"/>
              <a:t>t</a:t>
            </a:r>
            <a:r>
              <a:rPr lang="en-GB" dirty="0"/>
              <a:t> part of the movie</a:t>
            </a:r>
            <a:r>
              <a:rPr lang="cs-CZ" dirty="0"/>
              <a:t>:</a:t>
            </a:r>
          </a:p>
          <a:p>
            <a:pPr lvl="1"/>
            <a:r>
              <a:rPr lang="en-US" dirty="0"/>
              <a:t>new recruits are transformed into soldiers </a:t>
            </a:r>
            <a:r>
              <a:rPr lang="en-AU" dirty="0"/>
              <a:t>(or machines for killing?) at the training </a:t>
            </a:r>
            <a:r>
              <a:rPr lang="cs-CZ" dirty="0"/>
              <a:t>camp</a:t>
            </a:r>
          </a:p>
          <a:p>
            <a:pPr lvl="2"/>
            <a:r>
              <a:rPr lang="en-GB" dirty="0"/>
              <a:t>Mentally damaged private </a:t>
            </a:r>
            <a:r>
              <a:rPr lang="cs-CZ" dirty="0"/>
              <a:t>Pyle </a:t>
            </a:r>
            <a:r>
              <a:rPr lang="en-US" dirty="0"/>
              <a:t>kills Hartman </a:t>
            </a:r>
            <a:r>
              <a:rPr lang="cs-CZ" dirty="0"/>
              <a:t>(</a:t>
            </a:r>
            <a:r>
              <a:rPr lang="en-AU" dirty="0"/>
              <a:t>commanding and training officer </a:t>
            </a:r>
            <a:r>
              <a:rPr lang="en-US" dirty="0"/>
              <a:t>and then turns the weapon against</a:t>
            </a:r>
          </a:p>
          <a:p>
            <a:pPr lvl="2"/>
            <a:r>
              <a:rPr lang="en-US" dirty="0"/>
              <a:t>Hartman</a:t>
            </a:r>
            <a:r>
              <a:rPr lang="cs-CZ" dirty="0"/>
              <a:t>: </a:t>
            </a:r>
            <a:r>
              <a:rPr lang="en-US" dirty="0"/>
              <a:t>“if you ladies leave my island, if you survive recruit training, you will be a weapon, you will be a minister of death, praying for war” (Full Metal Jacket)</a:t>
            </a:r>
            <a:r>
              <a:rPr lang="cs-CZ" dirty="0"/>
              <a:t>.</a:t>
            </a:r>
          </a:p>
          <a:p>
            <a:pPr lvl="2"/>
            <a:r>
              <a:rPr lang="cs-CZ" dirty="0" err="1"/>
              <a:t>Loss</a:t>
            </a:r>
            <a:r>
              <a:rPr lang="cs-CZ" dirty="0"/>
              <a:t> </a:t>
            </a:r>
            <a:r>
              <a:rPr lang="cs-CZ" dirty="0" err="1"/>
              <a:t>of</a:t>
            </a:r>
            <a:r>
              <a:rPr lang="cs-CZ" dirty="0"/>
              <a:t> individuality</a:t>
            </a:r>
          </a:p>
          <a:p>
            <a:pPr lvl="2"/>
            <a:r>
              <a:rPr lang="en-AU" dirty="0"/>
              <a:t>Totally reshaping the guys in according to the desires of military so they are more likely to survive the war</a:t>
            </a:r>
          </a:p>
          <a:p>
            <a:pPr lvl="2"/>
            <a:r>
              <a:rPr lang="en-AU" dirty="0"/>
              <a:t>Stripping the guys off their pre-war identity and replace their identity with unified picture of soldier</a:t>
            </a:r>
            <a:endParaRPr lang="cs-CZ" dirty="0"/>
          </a:p>
          <a:p>
            <a:pPr lvl="2"/>
            <a:r>
              <a:rPr lang="en-AU" dirty="0"/>
              <a:t>Replacement of their old name</a:t>
            </a:r>
            <a:r>
              <a:rPr lang="cs-CZ" dirty="0"/>
              <a:t>s</a:t>
            </a:r>
            <a:r>
              <a:rPr lang="en-AU" dirty="0"/>
              <a:t> with new nicknames </a:t>
            </a:r>
            <a:r>
              <a:rPr lang="cs-CZ" dirty="0"/>
              <a:t>by Hartman</a:t>
            </a:r>
          </a:p>
          <a:p>
            <a:pPr lvl="2"/>
            <a:r>
              <a:rPr lang="en-AU" dirty="0"/>
              <a:t>Becoming</a:t>
            </a:r>
            <a:r>
              <a:rPr lang="cs-CZ" dirty="0"/>
              <a:t> </a:t>
            </a:r>
            <a:r>
              <a:rPr lang="en-US" dirty="0"/>
              <a:t>a small part of the “big machine</a:t>
            </a:r>
            <a:r>
              <a:rPr lang="cs-CZ" dirty="0"/>
              <a:t>“.</a:t>
            </a:r>
            <a:endParaRPr lang="en-AU" dirty="0"/>
          </a:p>
          <a:p>
            <a:pPr marL="0" indent="0">
              <a:buNone/>
            </a:pPr>
            <a:endParaRPr lang="en-GB" dirty="0"/>
          </a:p>
        </p:txBody>
      </p:sp>
    </p:spTree>
    <p:extLst>
      <p:ext uri="{BB962C8B-B14F-4D97-AF65-F5344CB8AC3E}">
        <p14:creationId xmlns:p14="http://schemas.microsoft.com/office/powerpoint/2010/main" val="319289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026107-6F2D-4F7D-9701-1F7E19AF2E86}"/>
              </a:ext>
            </a:extLst>
          </p:cNvPr>
          <p:cNvSpPr>
            <a:spLocks noGrp="1"/>
          </p:cNvSpPr>
          <p:nvPr>
            <p:ph type="title"/>
          </p:nvPr>
        </p:nvSpPr>
        <p:spPr>
          <a:xfrm>
            <a:off x="693821" y="1339683"/>
            <a:ext cx="2530642" cy="1325563"/>
          </a:xfrm>
        </p:spPr>
        <p:txBody>
          <a:bodyPr>
            <a:normAutofit fontScale="90000"/>
          </a:bodyPr>
          <a:lstStyle/>
          <a:p>
            <a:r>
              <a:rPr lang="en-AU" sz="3600" dirty="0"/>
              <a:t>End of the civil war and „liberation of the south“ in 1975 and 1976</a:t>
            </a:r>
          </a:p>
        </p:txBody>
      </p:sp>
      <p:pic>
        <p:nvPicPr>
          <p:cNvPr id="5" name="Zástupný symbol pro obsah 4" descr="Obsah obrázku text&#10;&#10;Popis vygenerován s velmi vysokou mírou spolehlivosti">
            <a:extLst>
              <a:ext uri="{FF2B5EF4-FFF2-40B4-BE49-F238E27FC236}">
                <a16:creationId xmlns:a16="http://schemas.microsoft.com/office/drawing/2014/main" id="{6F52CD33-75DC-420F-8D08-7DFF65E87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1030" y="196933"/>
            <a:ext cx="8557227" cy="6464133"/>
          </a:xfrm>
        </p:spPr>
      </p:pic>
    </p:spTree>
    <p:extLst>
      <p:ext uri="{BB962C8B-B14F-4D97-AF65-F5344CB8AC3E}">
        <p14:creationId xmlns:p14="http://schemas.microsoft.com/office/powerpoint/2010/main" val="320614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E2AB6-7F17-4DFF-99EA-49E1220F9262}"/>
              </a:ext>
            </a:extLst>
          </p:cNvPr>
          <p:cNvSpPr>
            <a:spLocks noGrp="1"/>
          </p:cNvSpPr>
          <p:nvPr>
            <p:ph type="title"/>
          </p:nvPr>
        </p:nvSpPr>
        <p:spPr>
          <a:xfrm>
            <a:off x="838200" y="365125"/>
            <a:ext cx="2350168" cy="1325563"/>
          </a:xfrm>
        </p:spPr>
        <p:txBody>
          <a:bodyPr>
            <a:normAutofit fontScale="90000"/>
          </a:bodyPr>
          <a:lstStyle/>
          <a:p>
            <a:r>
              <a:rPr lang="cs-CZ" sz="3600" dirty="0"/>
              <a:t>U.S. </a:t>
            </a:r>
            <a:r>
              <a:rPr lang="cs-CZ" sz="3600" dirty="0" err="1"/>
              <a:t>Forces</a:t>
            </a:r>
            <a:r>
              <a:rPr lang="cs-CZ" sz="3600" dirty="0"/>
              <a:t> </a:t>
            </a:r>
            <a:r>
              <a:rPr lang="cs-CZ" sz="3600" dirty="0" err="1"/>
              <a:t>going</a:t>
            </a:r>
            <a:r>
              <a:rPr lang="cs-CZ" sz="3600" dirty="0"/>
              <a:t> </a:t>
            </a:r>
            <a:r>
              <a:rPr lang="cs-CZ" sz="3600" dirty="0" err="1"/>
              <a:t>home</a:t>
            </a:r>
            <a:endParaRPr lang="en-GB" sz="3600" dirty="0"/>
          </a:p>
        </p:txBody>
      </p:sp>
      <p:pic>
        <p:nvPicPr>
          <p:cNvPr id="5" name="Zástupný symbol pro obsah 4" descr="Obsah obrázku fotka, pózování, text, skupina&#10;&#10;Popis vygenerován s velmi vysokou mírou spolehlivosti">
            <a:extLst>
              <a:ext uri="{FF2B5EF4-FFF2-40B4-BE49-F238E27FC236}">
                <a16:creationId xmlns:a16="http://schemas.microsoft.com/office/drawing/2014/main" id="{6878926D-F672-411D-B8B2-8F73DF5ECF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7179" y="192505"/>
            <a:ext cx="8694821" cy="6521116"/>
          </a:xfrm>
        </p:spPr>
      </p:pic>
    </p:spTree>
    <p:extLst>
      <p:ext uri="{BB962C8B-B14F-4D97-AF65-F5344CB8AC3E}">
        <p14:creationId xmlns:p14="http://schemas.microsoft.com/office/powerpoint/2010/main" val="3849666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3695E8-3F58-4365-8CCE-1A9D55C22069}"/>
              </a:ext>
            </a:extLst>
          </p:cNvPr>
          <p:cNvSpPr>
            <a:spLocks noGrp="1"/>
          </p:cNvSpPr>
          <p:nvPr>
            <p:ph type="title"/>
          </p:nvPr>
        </p:nvSpPr>
        <p:spPr>
          <a:xfrm>
            <a:off x="429126" y="2326273"/>
            <a:ext cx="2422358" cy="1325563"/>
          </a:xfrm>
        </p:spPr>
        <p:txBody>
          <a:bodyPr>
            <a:normAutofit fontScale="90000"/>
          </a:bodyPr>
          <a:lstStyle/>
          <a:p>
            <a:r>
              <a:rPr lang="cs-CZ" sz="3200" dirty="0" err="1"/>
              <a:t>Meanings</a:t>
            </a:r>
            <a:r>
              <a:rPr lang="cs-CZ" sz="3200" dirty="0"/>
              <a:t> </a:t>
            </a:r>
            <a:r>
              <a:rPr lang="cs-CZ" sz="3200" dirty="0" err="1"/>
              <a:t>of</a:t>
            </a:r>
            <a:r>
              <a:rPr lang="cs-CZ" sz="3200" dirty="0"/>
              <a:t> </a:t>
            </a:r>
            <a:r>
              <a:rPr lang="cs-CZ" sz="3200" dirty="0" err="1"/>
              <a:t>counter-insurgency</a:t>
            </a:r>
            <a:r>
              <a:rPr lang="cs-CZ" sz="3200" dirty="0"/>
              <a:t> </a:t>
            </a:r>
            <a:r>
              <a:rPr lang="cs-CZ" sz="3200" dirty="0" err="1"/>
              <a:t>war</a:t>
            </a:r>
            <a:r>
              <a:rPr lang="cs-CZ" sz="3200" dirty="0"/>
              <a:t> in Vietnam </a:t>
            </a:r>
            <a:br>
              <a:rPr lang="cs-CZ" sz="3200" dirty="0"/>
            </a:br>
            <a:br>
              <a:rPr lang="cs-CZ" sz="3200" dirty="0"/>
            </a:br>
            <a:r>
              <a:rPr lang="cs-CZ" sz="3200" dirty="0"/>
              <a:t>„</a:t>
            </a:r>
            <a:r>
              <a:rPr lang="cs-CZ" sz="3200" dirty="0" err="1"/>
              <a:t>winning</a:t>
            </a:r>
            <a:r>
              <a:rPr lang="cs-CZ" sz="3200" dirty="0"/>
              <a:t> </a:t>
            </a:r>
            <a:r>
              <a:rPr lang="cs-CZ" sz="3200" dirty="0" err="1"/>
              <a:t>hearts</a:t>
            </a:r>
            <a:r>
              <a:rPr lang="cs-CZ" sz="3200" dirty="0"/>
              <a:t> and </a:t>
            </a:r>
            <a:r>
              <a:rPr lang="cs-CZ" sz="3200" dirty="0" err="1"/>
              <a:t>minds</a:t>
            </a:r>
            <a:r>
              <a:rPr lang="cs-CZ" sz="3200" dirty="0"/>
              <a:t>“</a:t>
            </a:r>
            <a:endParaRPr lang="en-GB" sz="3200" dirty="0"/>
          </a:p>
        </p:txBody>
      </p:sp>
      <p:pic>
        <p:nvPicPr>
          <p:cNvPr id="5" name="Zástupný symbol pro obsah 4" descr="Obsah obrázku text&#10;&#10;Popis vygenerován s velmi vysokou mírou spolehlivosti">
            <a:extLst>
              <a:ext uri="{FF2B5EF4-FFF2-40B4-BE49-F238E27FC236}">
                <a16:creationId xmlns:a16="http://schemas.microsoft.com/office/drawing/2014/main" id="{1274B7F4-831A-43E1-A26D-9C5B370D4F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74940" y="56817"/>
            <a:ext cx="12678614" cy="9508958"/>
          </a:xfrm>
        </p:spPr>
      </p:pic>
    </p:spTree>
    <p:extLst>
      <p:ext uri="{BB962C8B-B14F-4D97-AF65-F5344CB8AC3E}">
        <p14:creationId xmlns:p14="http://schemas.microsoft.com/office/powerpoint/2010/main" val="2974809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1C5C33-4ADD-4490-935C-2D2E7C75449E}"/>
              </a:ext>
            </a:extLst>
          </p:cNvPr>
          <p:cNvSpPr>
            <a:spLocks noGrp="1"/>
          </p:cNvSpPr>
          <p:nvPr>
            <p:ph type="title"/>
          </p:nvPr>
        </p:nvSpPr>
        <p:spPr/>
        <p:txBody>
          <a:bodyPr/>
          <a:lstStyle/>
          <a:p>
            <a:r>
              <a:rPr lang="cs-CZ" dirty="0" err="1"/>
              <a:t>References</a:t>
            </a:r>
            <a:endParaRPr lang="en-GB" dirty="0"/>
          </a:p>
        </p:txBody>
      </p:sp>
      <p:sp>
        <p:nvSpPr>
          <p:cNvPr id="3" name="Zástupný symbol pro obsah 2">
            <a:extLst>
              <a:ext uri="{FF2B5EF4-FFF2-40B4-BE49-F238E27FC236}">
                <a16:creationId xmlns:a16="http://schemas.microsoft.com/office/drawing/2014/main" id="{F2A2D4A6-9B7B-47D1-B5AB-EDDE3BF9E2FE}"/>
              </a:ext>
            </a:extLst>
          </p:cNvPr>
          <p:cNvSpPr>
            <a:spLocks noGrp="1"/>
          </p:cNvSpPr>
          <p:nvPr>
            <p:ph idx="1"/>
          </p:nvPr>
        </p:nvSpPr>
        <p:spPr>
          <a:xfrm>
            <a:off x="838200" y="1560930"/>
            <a:ext cx="10515600" cy="4351338"/>
          </a:xfrm>
        </p:spPr>
        <p:txBody>
          <a:bodyPr>
            <a:normAutofit fontScale="70000" lnSpcReduction="20000"/>
          </a:bodyPr>
          <a:lstStyle/>
          <a:p>
            <a:r>
              <a:rPr lang="cs-CZ" dirty="0"/>
              <a:t>KOLCÚN, Dušan. </a:t>
            </a:r>
            <a:r>
              <a:rPr lang="cs-CZ" dirty="0" err="1"/>
              <a:t>Lights</a:t>
            </a:r>
            <a:r>
              <a:rPr lang="cs-CZ" dirty="0"/>
              <a:t>, </a:t>
            </a:r>
            <a:r>
              <a:rPr lang="cs-CZ" dirty="0" err="1"/>
              <a:t>Camera</a:t>
            </a:r>
            <a:r>
              <a:rPr lang="cs-CZ" dirty="0"/>
              <a:t>, Vietnam: </a:t>
            </a:r>
            <a:r>
              <a:rPr lang="cs-CZ" dirty="0" err="1"/>
              <a:t>Depiction</a:t>
            </a:r>
            <a:r>
              <a:rPr lang="cs-CZ" dirty="0"/>
              <a:t> </a:t>
            </a:r>
            <a:r>
              <a:rPr lang="cs-CZ" dirty="0" err="1"/>
              <a:t>of</a:t>
            </a:r>
            <a:r>
              <a:rPr lang="cs-CZ" dirty="0"/>
              <a:t> </a:t>
            </a:r>
            <a:r>
              <a:rPr lang="cs-CZ" dirty="0" err="1"/>
              <a:t>the</a:t>
            </a:r>
            <a:r>
              <a:rPr lang="cs-CZ" dirty="0"/>
              <a:t> Vietnam </a:t>
            </a:r>
            <a:r>
              <a:rPr lang="cs-CZ" dirty="0" err="1"/>
              <a:t>War</a:t>
            </a:r>
            <a:r>
              <a:rPr lang="cs-CZ" dirty="0"/>
              <a:t> in </a:t>
            </a:r>
            <a:r>
              <a:rPr lang="cs-CZ" dirty="0" err="1"/>
              <a:t>Selected</a:t>
            </a:r>
            <a:r>
              <a:rPr lang="cs-CZ" dirty="0"/>
              <a:t> </a:t>
            </a:r>
            <a:r>
              <a:rPr lang="cs-CZ" dirty="0" err="1"/>
              <a:t>Movies</a:t>
            </a:r>
            <a:r>
              <a:rPr lang="cs-CZ" dirty="0"/>
              <a:t> [online]. Brno, 2008 [cit. 2018-05-06]. Dostupné z: &lt;https://is.muni.cz/</a:t>
            </a:r>
            <a:r>
              <a:rPr lang="cs-CZ" dirty="0" err="1"/>
              <a:t>th</a:t>
            </a:r>
            <a:r>
              <a:rPr lang="cs-CZ" dirty="0"/>
              <a:t>/mt94d/&gt;. Bakalářská práce. Masarykova univerzita, Filozofická fakulta. Vedoucí práce Tomáš Pospíšil.</a:t>
            </a:r>
          </a:p>
          <a:p>
            <a:r>
              <a:rPr lang="en-US" dirty="0"/>
              <a:t>Clark, Gregory R. Words of the Vietnam War. Jefferson: McFarland, 1990. </a:t>
            </a:r>
            <a:r>
              <a:rPr lang="en-US" dirty="0" err="1"/>
              <a:t>Questia</a:t>
            </a:r>
            <a:r>
              <a:rPr lang="en-US" dirty="0"/>
              <a:t>. 17</a:t>
            </a:r>
            <a:r>
              <a:rPr lang="cs-CZ" dirty="0"/>
              <a:t> </a:t>
            </a:r>
            <a:r>
              <a:rPr lang="en-US" dirty="0"/>
              <a:t>Apr. 2008 &lt;http://www.questia.com/read/96311651#&gt;. </a:t>
            </a:r>
            <a:endParaRPr lang="cs-CZ" dirty="0"/>
          </a:p>
          <a:p>
            <a:r>
              <a:rPr lang="en-US" dirty="0"/>
              <a:t>Falsetto, Mario. Stanley Kubrick: A Narrative and Stylistic Analysis. 2nd ed. Westport:</a:t>
            </a:r>
            <a:r>
              <a:rPr lang="cs-CZ" dirty="0"/>
              <a:t> </a:t>
            </a:r>
            <a:r>
              <a:rPr lang="en-US" dirty="0"/>
              <a:t>Praeger, 2001. 71-75. </a:t>
            </a:r>
            <a:r>
              <a:rPr lang="en-US" dirty="0" err="1"/>
              <a:t>Questia</a:t>
            </a:r>
            <a:r>
              <a:rPr lang="en-US" dirty="0"/>
              <a:t>. 17 Apr. 2008 &lt;http://www.questia.com/PM.qst?a=o&amp;d=102112713&gt;. </a:t>
            </a:r>
            <a:endParaRPr lang="cs-CZ" dirty="0"/>
          </a:p>
          <a:p>
            <a:r>
              <a:rPr lang="en-US" dirty="0" err="1"/>
              <a:t>Hillstrom</a:t>
            </a:r>
            <a:r>
              <a:rPr lang="en-US" dirty="0"/>
              <a:t>, Kevin, and Laurie Collier </a:t>
            </a:r>
            <a:r>
              <a:rPr lang="en-US" dirty="0" err="1"/>
              <a:t>Hillstrom</a:t>
            </a:r>
            <a:r>
              <a:rPr lang="en-US" dirty="0"/>
              <a:t>. The Vietnam Experience: A Concise</a:t>
            </a:r>
            <a:r>
              <a:rPr lang="cs-CZ" dirty="0"/>
              <a:t> </a:t>
            </a:r>
            <a:r>
              <a:rPr lang="en-US" dirty="0"/>
              <a:t>Encyclopedia of American Literature, Songs, and Films. Westport: Greenwood Press,</a:t>
            </a:r>
            <a:r>
              <a:rPr lang="cs-CZ" dirty="0"/>
              <a:t> </a:t>
            </a:r>
            <a:r>
              <a:rPr lang="en-US" dirty="0"/>
              <a:t>1998. </a:t>
            </a:r>
            <a:r>
              <a:rPr lang="en-US" dirty="0" err="1"/>
              <a:t>Questia</a:t>
            </a:r>
            <a:r>
              <a:rPr lang="en-US" dirty="0"/>
              <a:t>. 17 Apr. 2008 &lt;http://www.questia.com/PM.qst?a=o&amp;d=101047108&gt;. </a:t>
            </a:r>
            <a:endParaRPr lang="cs-CZ" dirty="0"/>
          </a:p>
          <a:p>
            <a:r>
              <a:rPr lang="en-US" dirty="0"/>
              <a:t>Klein, Michael. “Historical Memory, Film, and the Vietnam War.” From Hanoi to</a:t>
            </a:r>
            <a:r>
              <a:rPr lang="cs-CZ" dirty="0"/>
              <a:t> </a:t>
            </a:r>
            <a:r>
              <a:rPr lang="en-US" dirty="0"/>
              <a:t>Hollywood: The Vietnam War in American Film. Ed. Linda Dittmar and Gene</a:t>
            </a:r>
            <a:r>
              <a:rPr lang="cs-CZ" dirty="0"/>
              <a:t> </a:t>
            </a:r>
            <a:r>
              <a:rPr lang="en-US" dirty="0"/>
              <a:t>Michaud. New Brunswick: Rutgers UP, 1990. 19-40. </a:t>
            </a:r>
            <a:endParaRPr lang="cs-CZ" dirty="0"/>
          </a:p>
          <a:p>
            <a:r>
              <a:rPr lang="en-US" dirty="0"/>
              <a:t>Gilman, Owen W. “Male Bonding, Hollywood Orientalism, and the Repression of the</a:t>
            </a:r>
            <a:r>
              <a:rPr lang="cs-CZ" dirty="0"/>
              <a:t> </a:t>
            </a:r>
            <a:r>
              <a:rPr lang="en-US" dirty="0"/>
              <a:t>Feminine in Kubrick’s Full Metal Jacket.” Inventing Vietnam: The War in Film and</a:t>
            </a:r>
            <a:r>
              <a:rPr lang="cs-CZ" dirty="0"/>
              <a:t> </a:t>
            </a:r>
            <a:r>
              <a:rPr lang="en-US" dirty="0"/>
              <a:t>Television. Ed. Michael </a:t>
            </a:r>
            <a:r>
              <a:rPr lang="en-US" dirty="0" err="1"/>
              <a:t>Anderegg</a:t>
            </a:r>
            <a:r>
              <a:rPr lang="en-US" dirty="0"/>
              <a:t>. Philadelphia: Temple UP, 1991. 204-223. </a:t>
            </a:r>
            <a:endParaRPr lang="cs-CZ" dirty="0"/>
          </a:p>
          <a:p>
            <a:endParaRPr lang="cs-CZ" dirty="0"/>
          </a:p>
          <a:p>
            <a:endParaRPr lang="cs-CZ" dirty="0"/>
          </a:p>
          <a:p>
            <a:endParaRPr lang="en-GB" dirty="0"/>
          </a:p>
        </p:txBody>
      </p:sp>
    </p:spTree>
    <p:extLst>
      <p:ext uri="{BB962C8B-B14F-4D97-AF65-F5344CB8AC3E}">
        <p14:creationId xmlns:p14="http://schemas.microsoft.com/office/powerpoint/2010/main" val="119912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5D9055-3953-4C2A-831E-BC7BBC0E52D0}"/>
              </a:ext>
            </a:extLst>
          </p:cNvPr>
          <p:cNvSpPr>
            <a:spLocks noGrp="1"/>
          </p:cNvSpPr>
          <p:nvPr>
            <p:ph type="title"/>
          </p:nvPr>
        </p:nvSpPr>
        <p:spPr/>
        <p:txBody>
          <a:bodyPr/>
          <a:lstStyle/>
          <a:p>
            <a:endParaRPr lang="en-GB"/>
          </a:p>
        </p:txBody>
      </p:sp>
      <p:sp>
        <p:nvSpPr>
          <p:cNvPr id="3" name="Zástupný symbol pro obsah 2">
            <a:extLst>
              <a:ext uri="{FF2B5EF4-FFF2-40B4-BE49-F238E27FC236}">
                <a16:creationId xmlns:a16="http://schemas.microsoft.com/office/drawing/2014/main" id="{AA1611F8-90CA-4635-877B-B5D43BBB812E}"/>
              </a:ext>
            </a:extLst>
          </p:cNvPr>
          <p:cNvSpPr>
            <a:spLocks noGrp="1"/>
          </p:cNvSpPr>
          <p:nvPr>
            <p:ph idx="1"/>
          </p:nvPr>
        </p:nvSpPr>
        <p:spPr/>
        <p:txBody>
          <a:bodyPr/>
          <a:lstStyle/>
          <a:p>
            <a:endParaRPr lang="en-GB"/>
          </a:p>
        </p:txBody>
      </p:sp>
      <p:graphicFrame>
        <p:nvGraphicFramePr>
          <p:cNvPr id="4" name="Objekt 3">
            <a:extLst>
              <a:ext uri="{FF2B5EF4-FFF2-40B4-BE49-F238E27FC236}">
                <a16:creationId xmlns:a16="http://schemas.microsoft.com/office/drawing/2014/main" id="{581308C1-1570-466E-AA0B-CCE1DB311EFA}"/>
              </a:ext>
            </a:extLst>
          </p:cNvPr>
          <p:cNvGraphicFramePr>
            <a:graphicFrameLocks noChangeAspect="1"/>
          </p:cNvGraphicFramePr>
          <p:nvPr>
            <p:extLst>
              <p:ext uri="{D42A27DB-BD31-4B8C-83A1-F6EECF244321}">
                <p14:modId xmlns:p14="http://schemas.microsoft.com/office/powerpoint/2010/main" val="3077634714"/>
              </p:ext>
            </p:extLst>
          </p:nvPr>
        </p:nvGraphicFramePr>
        <p:xfrm>
          <a:off x="0" y="-1"/>
          <a:ext cx="8301789" cy="3842111"/>
        </p:xfrm>
        <a:graphic>
          <a:graphicData uri="http://schemas.openxmlformats.org/presentationml/2006/ole">
            <mc:AlternateContent xmlns:mc="http://schemas.openxmlformats.org/markup-compatibility/2006">
              <mc:Choice xmlns:v="urn:schemas-microsoft-com:vml" Requires="v">
                <p:oleObj spid="_x0000_s1042" name="Rastrový obrázek" r:id="rId4" imgW="11182320" imgH="5175360" progId="Paint.Picture">
                  <p:embed/>
                </p:oleObj>
              </mc:Choice>
              <mc:Fallback>
                <p:oleObj name="Rastrový obrázek" r:id="rId4" imgW="11182320" imgH="5175360" progId="Paint.Picture">
                  <p:embed/>
                  <p:pic>
                    <p:nvPicPr>
                      <p:cNvPr id="6" name="Objekt 5">
                        <a:extLst>
                          <a:ext uri="{FF2B5EF4-FFF2-40B4-BE49-F238E27FC236}">
                            <a16:creationId xmlns:a16="http://schemas.microsoft.com/office/drawing/2014/main" id="{858CE0B7-B2D7-4945-B314-0262951BB6D4}"/>
                          </a:ext>
                        </a:extLst>
                      </p:cNvPr>
                      <p:cNvPicPr/>
                      <p:nvPr/>
                    </p:nvPicPr>
                    <p:blipFill>
                      <a:blip r:embed="rId5"/>
                      <a:stretch>
                        <a:fillRect/>
                      </a:stretch>
                    </p:blipFill>
                    <p:spPr>
                      <a:xfrm>
                        <a:off x="0" y="-1"/>
                        <a:ext cx="8301789" cy="3842111"/>
                      </a:xfrm>
                      <a:prstGeom prst="rect">
                        <a:avLst/>
                      </a:prstGeom>
                    </p:spPr>
                  </p:pic>
                </p:oleObj>
              </mc:Fallback>
            </mc:AlternateContent>
          </a:graphicData>
        </a:graphic>
      </p:graphicFrame>
      <p:pic>
        <p:nvPicPr>
          <p:cNvPr id="5" name="Obrázek 4">
            <a:extLst>
              <a:ext uri="{FF2B5EF4-FFF2-40B4-BE49-F238E27FC236}">
                <a16:creationId xmlns:a16="http://schemas.microsoft.com/office/drawing/2014/main" id="{2E51CB1F-95C4-4411-A8DE-3FC236A97318}"/>
              </a:ext>
            </a:extLst>
          </p:cNvPr>
          <p:cNvPicPr>
            <a:picLocks noChangeAspect="1"/>
          </p:cNvPicPr>
          <p:nvPr/>
        </p:nvPicPr>
        <p:blipFill>
          <a:blip r:embed="rId6"/>
          <a:stretch>
            <a:fillRect/>
          </a:stretch>
        </p:blipFill>
        <p:spPr>
          <a:xfrm>
            <a:off x="5570622" y="3824078"/>
            <a:ext cx="6474994" cy="3033922"/>
          </a:xfrm>
          <a:prstGeom prst="rect">
            <a:avLst/>
          </a:prstGeom>
        </p:spPr>
      </p:pic>
    </p:spTree>
    <p:extLst>
      <p:ext uri="{BB962C8B-B14F-4D97-AF65-F5344CB8AC3E}">
        <p14:creationId xmlns:p14="http://schemas.microsoft.com/office/powerpoint/2010/main" val="71585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F24E9B-0E79-46E1-A19F-1CEEA7EADFA9}"/>
              </a:ext>
            </a:extLst>
          </p:cNvPr>
          <p:cNvSpPr>
            <a:spLocks noGrp="1"/>
          </p:cNvSpPr>
          <p:nvPr>
            <p:ph type="title"/>
          </p:nvPr>
        </p:nvSpPr>
        <p:spPr/>
        <p:txBody>
          <a:bodyPr/>
          <a:lstStyle/>
          <a:p>
            <a:r>
              <a:rPr lang="cs-CZ" dirty="0"/>
              <a:t>Full Metal </a:t>
            </a:r>
            <a:r>
              <a:rPr lang="cs-CZ" dirty="0" err="1"/>
              <a:t>Jacket</a:t>
            </a:r>
            <a:r>
              <a:rPr lang="cs-CZ" dirty="0"/>
              <a:t> part II </a:t>
            </a:r>
            <a:endParaRPr lang="en-GB" dirty="0"/>
          </a:p>
        </p:txBody>
      </p:sp>
      <p:sp>
        <p:nvSpPr>
          <p:cNvPr id="3" name="Zástupný symbol pro obsah 2">
            <a:extLst>
              <a:ext uri="{FF2B5EF4-FFF2-40B4-BE49-F238E27FC236}">
                <a16:creationId xmlns:a16="http://schemas.microsoft.com/office/drawing/2014/main" id="{CEDD795A-97A0-4331-9C0B-4F5C9B204F46}"/>
              </a:ext>
            </a:extLst>
          </p:cNvPr>
          <p:cNvSpPr>
            <a:spLocks noGrp="1"/>
          </p:cNvSpPr>
          <p:nvPr>
            <p:ph idx="1"/>
          </p:nvPr>
        </p:nvSpPr>
        <p:spPr/>
        <p:txBody>
          <a:bodyPr/>
          <a:lstStyle/>
          <a:p>
            <a:r>
              <a:rPr lang="cs-CZ" dirty="0"/>
              <a:t>S</a:t>
            </a:r>
            <a:r>
              <a:rPr lang="en-US" dirty="0" err="1"/>
              <a:t>econd</a:t>
            </a:r>
            <a:r>
              <a:rPr lang="en-US" dirty="0"/>
              <a:t> part of the film takes </a:t>
            </a:r>
            <a:r>
              <a:rPr lang="cs-CZ" dirty="0" err="1"/>
              <a:t>us</a:t>
            </a:r>
            <a:r>
              <a:rPr lang="cs-CZ" dirty="0"/>
              <a:t> </a:t>
            </a:r>
            <a:r>
              <a:rPr lang="en-US" dirty="0"/>
              <a:t>to Vietnam and takes place around and</a:t>
            </a:r>
            <a:r>
              <a:rPr lang="cs-CZ" dirty="0"/>
              <a:t> </a:t>
            </a:r>
            <a:r>
              <a:rPr lang="en-US" dirty="0"/>
              <a:t>during the 1968 Tet </a:t>
            </a:r>
            <a:r>
              <a:rPr lang="en-US" dirty="0" err="1"/>
              <a:t>Offensiv</a:t>
            </a:r>
            <a:r>
              <a:rPr lang="cs-CZ" dirty="0"/>
              <a:t>e</a:t>
            </a:r>
          </a:p>
          <a:p>
            <a:endParaRPr lang="cs-CZ" dirty="0"/>
          </a:p>
          <a:p>
            <a:r>
              <a:rPr lang="en-US" dirty="0"/>
              <a:t>Kubrick’s film is seen primarily as carrying a strong anti-war message</a:t>
            </a:r>
            <a:endParaRPr lang="cs-CZ" dirty="0"/>
          </a:p>
          <a:p>
            <a:endParaRPr lang="cs-CZ" dirty="0"/>
          </a:p>
          <a:p>
            <a:endParaRPr lang="cs-CZ" dirty="0"/>
          </a:p>
          <a:p>
            <a:endParaRPr lang="cs-CZ" dirty="0"/>
          </a:p>
          <a:p>
            <a:pPr marL="0" indent="0">
              <a:buNone/>
            </a:pPr>
            <a:r>
              <a:rPr lang="cs-CZ" dirty="0"/>
              <a:t>(</a:t>
            </a:r>
            <a:r>
              <a:rPr lang="cs-CZ" dirty="0" err="1"/>
              <a:t>Kolcún</a:t>
            </a:r>
            <a:r>
              <a:rPr lang="cs-CZ" dirty="0"/>
              <a:t> 2008)</a:t>
            </a:r>
          </a:p>
          <a:p>
            <a:endParaRPr lang="en-GB" dirty="0"/>
          </a:p>
          <a:p>
            <a:endParaRPr lang="en-GB" dirty="0"/>
          </a:p>
        </p:txBody>
      </p:sp>
    </p:spTree>
    <p:extLst>
      <p:ext uri="{BB962C8B-B14F-4D97-AF65-F5344CB8AC3E}">
        <p14:creationId xmlns:p14="http://schemas.microsoft.com/office/powerpoint/2010/main" val="4192702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AA91-B7CF-453D-A428-E40096D528A2}"/>
              </a:ext>
            </a:extLst>
          </p:cNvPr>
          <p:cNvSpPr>
            <a:spLocks noGrp="1"/>
          </p:cNvSpPr>
          <p:nvPr>
            <p:ph type="title"/>
          </p:nvPr>
        </p:nvSpPr>
        <p:spPr>
          <a:xfrm>
            <a:off x="613611" y="148556"/>
            <a:ext cx="10515600" cy="1325563"/>
          </a:xfrm>
        </p:spPr>
        <p:txBody>
          <a:bodyPr/>
          <a:lstStyle/>
          <a:p>
            <a:r>
              <a:rPr lang="cs-CZ" dirty="0" err="1"/>
              <a:t>Message</a:t>
            </a:r>
            <a:endParaRPr lang="en-GB" dirty="0"/>
          </a:p>
        </p:txBody>
      </p:sp>
      <p:sp>
        <p:nvSpPr>
          <p:cNvPr id="3" name="Zástupný symbol pro obsah 2">
            <a:extLst>
              <a:ext uri="{FF2B5EF4-FFF2-40B4-BE49-F238E27FC236}">
                <a16:creationId xmlns:a16="http://schemas.microsoft.com/office/drawing/2014/main" id="{7A351772-6A85-4CD0-B1AC-FF97B3381B42}"/>
              </a:ext>
            </a:extLst>
          </p:cNvPr>
          <p:cNvSpPr>
            <a:spLocks noGrp="1"/>
          </p:cNvSpPr>
          <p:nvPr>
            <p:ph idx="1"/>
          </p:nvPr>
        </p:nvSpPr>
        <p:spPr>
          <a:xfrm>
            <a:off x="613611" y="1299411"/>
            <a:ext cx="10740189" cy="4877552"/>
          </a:xfrm>
        </p:spPr>
        <p:txBody>
          <a:bodyPr>
            <a:normAutofit fontScale="77500" lnSpcReduction="20000"/>
          </a:bodyPr>
          <a:lstStyle/>
          <a:p>
            <a:r>
              <a:rPr lang="cs-CZ" dirty="0"/>
              <a:t>„On </a:t>
            </a:r>
            <a:r>
              <a:rPr lang="cs-CZ" dirty="0" err="1"/>
              <a:t>one</a:t>
            </a:r>
            <a:r>
              <a:rPr lang="cs-CZ" dirty="0"/>
              <a:t> hand, </a:t>
            </a:r>
            <a:r>
              <a:rPr lang="cs-CZ" dirty="0" err="1"/>
              <a:t>Kubrick</a:t>
            </a:r>
            <a:r>
              <a:rPr lang="en-US" dirty="0"/>
              <a:t> follows the typical combat film/war drama pattern—boot camp, firefights,</a:t>
            </a:r>
            <a:r>
              <a:rPr lang="cs-CZ" dirty="0"/>
              <a:t> </a:t>
            </a:r>
            <a:r>
              <a:rPr lang="en-US" dirty="0"/>
              <a:t>brutality of the war, the life of the soldiers etc.</a:t>
            </a:r>
            <a:r>
              <a:rPr lang="cs-CZ" dirty="0"/>
              <a:t>“(</a:t>
            </a:r>
            <a:r>
              <a:rPr lang="cs-CZ" dirty="0" err="1"/>
              <a:t>Kolcún</a:t>
            </a:r>
            <a:r>
              <a:rPr lang="cs-CZ" dirty="0"/>
              <a:t> 2008: 23).</a:t>
            </a:r>
          </a:p>
          <a:p>
            <a:r>
              <a:rPr lang="en-AU" dirty="0"/>
              <a:t>Vietnamese women depicted as a prostitutes</a:t>
            </a:r>
          </a:p>
          <a:p>
            <a:r>
              <a:rPr lang="en-AU" dirty="0"/>
              <a:t>Enemy depicted as a cold piece of meet</a:t>
            </a:r>
            <a:endParaRPr lang="cs-CZ" dirty="0"/>
          </a:p>
          <a:p>
            <a:r>
              <a:rPr lang="cs-CZ" dirty="0"/>
              <a:t>Mortality</a:t>
            </a:r>
            <a:endParaRPr lang="en-AU" dirty="0"/>
          </a:p>
          <a:p>
            <a:pPr marL="0" indent="0">
              <a:buNone/>
            </a:pPr>
            <a:endParaRPr lang="cs-CZ" dirty="0">
              <a:solidFill>
                <a:srgbClr val="FF0000"/>
              </a:solidFill>
            </a:endParaRPr>
          </a:p>
          <a:p>
            <a:pPr marL="0" indent="0">
              <a:buNone/>
            </a:pPr>
            <a:r>
              <a:rPr lang="cs-CZ" dirty="0">
                <a:solidFill>
                  <a:srgbClr val="FF0000"/>
                </a:solidFill>
              </a:rPr>
              <a:t>BUT</a:t>
            </a:r>
          </a:p>
          <a:p>
            <a:pPr marL="0" indent="0">
              <a:buNone/>
            </a:pPr>
            <a:endParaRPr lang="en-US" dirty="0">
              <a:solidFill>
                <a:srgbClr val="FF0000"/>
              </a:solidFill>
            </a:endParaRPr>
          </a:p>
          <a:p>
            <a:r>
              <a:rPr lang="cs-CZ" dirty="0"/>
              <a:t>It </a:t>
            </a:r>
            <a:r>
              <a:rPr lang="en-US" dirty="0"/>
              <a:t>supplies “the neat parcel of guilt” (Klein 29). </a:t>
            </a:r>
            <a:endParaRPr lang="cs-CZ" dirty="0"/>
          </a:p>
          <a:p>
            <a:pPr lvl="1"/>
            <a:r>
              <a:rPr lang="cs-CZ" dirty="0" err="1"/>
              <a:t>lacks</a:t>
            </a:r>
            <a:r>
              <a:rPr lang="cs-CZ" dirty="0"/>
              <a:t> </a:t>
            </a:r>
            <a:r>
              <a:rPr lang="en-US" dirty="0"/>
              <a:t>any redeeming philosophy</a:t>
            </a:r>
            <a:endParaRPr lang="cs-CZ" dirty="0"/>
          </a:p>
          <a:p>
            <a:pPr lvl="1"/>
            <a:r>
              <a:rPr lang="en-US" dirty="0"/>
              <a:t>lacks any ideals, or a cause which might serve as a</a:t>
            </a:r>
          </a:p>
          <a:p>
            <a:pPr lvl="1"/>
            <a:r>
              <a:rPr lang="cs-CZ" dirty="0" err="1"/>
              <a:t>lacks</a:t>
            </a:r>
            <a:r>
              <a:rPr lang="cs-CZ" dirty="0"/>
              <a:t> any </a:t>
            </a:r>
            <a:r>
              <a:rPr lang="en-US" dirty="0" err="1"/>
              <a:t>justifycation</a:t>
            </a:r>
            <a:r>
              <a:rPr lang="en-US" dirty="0"/>
              <a:t> for all the horrors</a:t>
            </a:r>
            <a:endParaRPr lang="cs-CZ" dirty="0"/>
          </a:p>
          <a:p>
            <a:r>
              <a:rPr lang="en-AU" dirty="0"/>
              <a:t>Vietnamese girls depicted as a fearless combatants</a:t>
            </a:r>
          </a:p>
          <a:p>
            <a:pPr marL="457200" lvl="1" indent="0">
              <a:buNone/>
            </a:pPr>
            <a:endParaRPr lang="cs-CZ" dirty="0"/>
          </a:p>
          <a:p>
            <a:pPr marL="457200" lvl="1" indent="0">
              <a:buNone/>
            </a:pPr>
            <a:r>
              <a:rPr lang="cs-CZ" dirty="0"/>
              <a:t>								(</a:t>
            </a:r>
            <a:r>
              <a:rPr lang="cs-CZ" dirty="0" err="1"/>
              <a:t>Kolcún</a:t>
            </a:r>
            <a:r>
              <a:rPr lang="cs-CZ" dirty="0"/>
              <a:t> 2008)</a:t>
            </a:r>
          </a:p>
          <a:p>
            <a:pPr lvl="1"/>
            <a:endParaRPr lang="en-GB" dirty="0"/>
          </a:p>
        </p:txBody>
      </p:sp>
    </p:spTree>
    <p:extLst>
      <p:ext uri="{BB962C8B-B14F-4D97-AF65-F5344CB8AC3E}">
        <p14:creationId xmlns:p14="http://schemas.microsoft.com/office/powerpoint/2010/main" val="304163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6F3E4B-7AD0-4447-BBA9-B9F9665EA7BA}"/>
              </a:ext>
            </a:extLst>
          </p:cNvPr>
          <p:cNvSpPr>
            <a:spLocks noGrp="1"/>
          </p:cNvSpPr>
          <p:nvPr>
            <p:ph type="title"/>
          </p:nvPr>
        </p:nvSpPr>
        <p:spPr/>
        <p:txBody>
          <a:bodyPr/>
          <a:lstStyle/>
          <a:p>
            <a:endParaRPr lang="en-GB"/>
          </a:p>
        </p:txBody>
      </p:sp>
      <p:sp>
        <p:nvSpPr>
          <p:cNvPr id="3" name="Zástupný symbol pro obsah 2">
            <a:extLst>
              <a:ext uri="{FF2B5EF4-FFF2-40B4-BE49-F238E27FC236}">
                <a16:creationId xmlns:a16="http://schemas.microsoft.com/office/drawing/2014/main" id="{37F35D4B-63B3-4788-A080-C03F29DE1265}"/>
              </a:ext>
            </a:extLst>
          </p:cNvPr>
          <p:cNvSpPr>
            <a:spLocks noGrp="1"/>
          </p:cNvSpPr>
          <p:nvPr>
            <p:ph idx="1"/>
          </p:nvPr>
        </p:nvSpPr>
        <p:spPr/>
        <p:txBody>
          <a:bodyPr/>
          <a:lstStyle/>
          <a:p>
            <a:endParaRPr lang="en-GB" dirty="0"/>
          </a:p>
        </p:txBody>
      </p:sp>
      <p:pic>
        <p:nvPicPr>
          <p:cNvPr id="4" name="Obrázek 3">
            <a:extLst>
              <a:ext uri="{FF2B5EF4-FFF2-40B4-BE49-F238E27FC236}">
                <a16:creationId xmlns:a16="http://schemas.microsoft.com/office/drawing/2014/main" id="{56BB16B3-0B22-4612-85BE-F38CC68DF114}"/>
              </a:ext>
            </a:extLst>
          </p:cNvPr>
          <p:cNvPicPr>
            <a:picLocks noChangeAspect="1"/>
          </p:cNvPicPr>
          <p:nvPr/>
        </p:nvPicPr>
        <p:blipFill>
          <a:blip r:embed="rId4"/>
          <a:stretch>
            <a:fillRect/>
          </a:stretch>
        </p:blipFill>
        <p:spPr>
          <a:xfrm>
            <a:off x="8146" y="3429000"/>
            <a:ext cx="6684097" cy="3429000"/>
          </a:xfrm>
          <a:prstGeom prst="rect">
            <a:avLst/>
          </a:prstGeom>
        </p:spPr>
      </p:pic>
      <p:pic>
        <p:nvPicPr>
          <p:cNvPr id="5" name="Obrázek 4">
            <a:extLst>
              <a:ext uri="{FF2B5EF4-FFF2-40B4-BE49-F238E27FC236}">
                <a16:creationId xmlns:a16="http://schemas.microsoft.com/office/drawing/2014/main" id="{B12BDF59-4495-45A4-80AF-45E18FD31264}"/>
              </a:ext>
            </a:extLst>
          </p:cNvPr>
          <p:cNvPicPr>
            <a:picLocks noChangeAspect="1"/>
          </p:cNvPicPr>
          <p:nvPr/>
        </p:nvPicPr>
        <p:blipFill>
          <a:blip r:embed="rId5"/>
          <a:stretch>
            <a:fillRect/>
          </a:stretch>
        </p:blipFill>
        <p:spPr>
          <a:xfrm>
            <a:off x="0" y="42717"/>
            <a:ext cx="6692243" cy="3386283"/>
          </a:xfrm>
          <a:prstGeom prst="rect">
            <a:avLst/>
          </a:prstGeom>
        </p:spPr>
      </p:pic>
      <p:pic>
        <p:nvPicPr>
          <p:cNvPr id="7" name="Obrázek 6">
            <a:extLst>
              <a:ext uri="{FF2B5EF4-FFF2-40B4-BE49-F238E27FC236}">
                <a16:creationId xmlns:a16="http://schemas.microsoft.com/office/drawing/2014/main" id="{91636DBD-2303-4204-B350-B943477D005C}"/>
              </a:ext>
            </a:extLst>
          </p:cNvPr>
          <p:cNvPicPr>
            <a:picLocks noChangeAspect="1"/>
          </p:cNvPicPr>
          <p:nvPr/>
        </p:nvPicPr>
        <p:blipFill>
          <a:blip r:embed="rId6"/>
          <a:stretch>
            <a:fillRect/>
          </a:stretch>
        </p:blipFill>
        <p:spPr>
          <a:xfrm>
            <a:off x="6692243" y="4184943"/>
            <a:ext cx="5471467" cy="2673057"/>
          </a:xfrm>
          <a:prstGeom prst="rect">
            <a:avLst/>
          </a:prstGeom>
        </p:spPr>
      </p:pic>
      <p:graphicFrame>
        <p:nvGraphicFramePr>
          <p:cNvPr id="8" name="Objekt 7">
            <a:extLst>
              <a:ext uri="{FF2B5EF4-FFF2-40B4-BE49-F238E27FC236}">
                <a16:creationId xmlns:a16="http://schemas.microsoft.com/office/drawing/2014/main" id="{F9A8B5C2-1A10-4D49-AAF0-8DD77CF29987}"/>
              </a:ext>
            </a:extLst>
          </p:cNvPr>
          <p:cNvGraphicFramePr>
            <a:graphicFrameLocks noChangeAspect="1"/>
          </p:cNvGraphicFramePr>
          <p:nvPr>
            <p:extLst>
              <p:ext uri="{D42A27DB-BD31-4B8C-83A1-F6EECF244321}">
                <p14:modId xmlns:p14="http://schemas.microsoft.com/office/powerpoint/2010/main" val="1432785341"/>
              </p:ext>
            </p:extLst>
          </p:nvPr>
        </p:nvGraphicFramePr>
        <p:xfrm>
          <a:off x="6680245" y="681037"/>
          <a:ext cx="5491611" cy="3201079"/>
        </p:xfrm>
        <a:graphic>
          <a:graphicData uri="http://schemas.openxmlformats.org/presentationml/2006/ole">
            <mc:AlternateContent xmlns:mc="http://schemas.openxmlformats.org/markup-compatibility/2006">
              <mc:Choice xmlns:v="urn:schemas-microsoft-com:vml" Requires="v">
                <p:oleObj spid="_x0000_s2066" name="Rastrový obrázek" r:id="rId7" imgW="8616960" imgH="5022720" progId="Paint.Picture">
                  <p:embed/>
                </p:oleObj>
              </mc:Choice>
              <mc:Fallback>
                <p:oleObj name="Rastrový obrázek" r:id="rId7" imgW="8616960" imgH="5022720" progId="Paint.Picture">
                  <p:embed/>
                  <p:pic>
                    <p:nvPicPr>
                      <p:cNvPr id="0" name=""/>
                      <p:cNvPicPr/>
                      <p:nvPr/>
                    </p:nvPicPr>
                    <p:blipFill>
                      <a:blip r:embed="rId8"/>
                      <a:stretch>
                        <a:fillRect/>
                      </a:stretch>
                    </p:blipFill>
                    <p:spPr>
                      <a:xfrm>
                        <a:off x="6680245" y="681037"/>
                        <a:ext cx="5491611" cy="3201079"/>
                      </a:xfrm>
                      <a:prstGeom prst="rect">
                        <a:avLst/>
                      </a:prstGeom>
                    </p:spPr>
                  </p:pic>
                </p:oleObj>
              </mc:Fallback>
            </mc:AlternateContent>
          </a:graphicData>
        </a:graphic>
      </p:graphicFrame>
    </p:spTree>
    <p:extLst>
      <p:ext uri="{BB962C8B-B14F-4D97-AF65-F5344CB8AC3E}">
        <p14:creationId xmlns:p14="http://schemas.microsoft.com/office/powerpoint/2010/main" val="284813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34D75-9444-43E2-B0A2-97A7016ED871}"/>
              </a:ext>
            </a:extLst>
          </p:cNvPr>
          <p:cNvSpPr>
            <a:spLocks noGrp="1"/>
          </p:cNvSpPr>
          <p:nvPr>
            <p:ph type="title"/>
          </p:nvPr>
        </p:nvSpPr>
        <p:spPr/>
        <p:txBody>
          <a:bodyPr/>
          <a:lstStyle/>
          <a:p>
            <a:r>
              <a:rPr lang="cs-CZ" dirty="0" err="1"/>
              <a:t>How</a:t>
            </a:r>
            <a:r>
              <a:rPr lang="cs-CZ" dirty="0"/>
              <a:t> to </a:t>
            </a:r>
            <a:r>
              <a:rPr lang="cs-CZ" dirty="0" err="1"/>
              <a:t>describe</a:t>
            </a:r>
            <a:r>
              <a:rPr lang="cs-CZ" dirty="0"/>
              <a:t> </a:t>
            </a:r>
            <a:r>
              <a:rPr lang="cs-CZ" dirty="0" err="1"/>
              <a:t>the</a:t>
            </a:r>
            <a:r>
              <a:rPr lang="cs-CZ" dirty="0"/>
              <a:t> </a:t>
            </a:r>
            <a:r>
              <a:rPr lang="cs-CZ" dirty="0" err="1"/>
              <a:t>movie</a:t>
            </a:r>
            <a:r>
              <a:rPr lang="cs-CZ" dirty="0"/>
              <a:t>?</a:t>
            </a:r>
            <a:endParaRPr lang="en-GB" dirty="0"/>
          </a:p>
        </p:txBody>
      </p:sp>
      <p:sp>
        <p:nvSpPr>
          <p:cNvPr id="3" name="Zástupný symbol pro obsah 2">
            <a:extLst>
              <a:ext uri="{FF2B5EF4-FFF2-40B4-BE49-F238E27FC236}">
                <a16:creationId xmlns:a16="http://schemas.microsoft.com/office/drawing/2014/main" id="{EC845436-A7D0-4451-8392-6EE1F83F56A2}"/>
              </a:ext>
            </a:extLst>
          </p:cNvPr>
          <p:cNvSpPr>
            <a:spLocks noGrp="1"/>
          </p:cNvSpPr>
          <p:nvPr>
            <p:ph idx="1"/>
          </p:nvPr>
        </p:nvSpPr>
        <p:spPr/>
        <p:txBody>
          <a:bodyPr>
            <a:normAutofit fontScale="85000" lnSpcReduction="20000"/>
          </a:bodyPr>
          <a:lstStyle/>
          <a:p>
            <a:r>
              <a:rPr lang="en-US" dirty="0" err="1"/>
              <a:t>nihilisti</a:t>
            </a:r>
            <a:r>
              <a:rPr lang="cs-CZ" dirty="0"/>
              <a:t>c</a:t>
            </a:r>
            <a:endParaRPr lang="en-US" dirty="0"/>
          </a:p>
          <a:p>
            <a:r>
              <a:rPr lang="en-US" dirty="0"/>
              <a:t>emotionally distant (</a:t>
            </a:r>
            <a:r>
              <a:rPr lang="en-US" dirty="0" err="1"/>
              <a:t>Hillstorm</a:t>
            </a:r>
            <a:r>
              <a:rPr lang="en-US" dirty="0"/>
              <a:t> and </a:t>
            </a:r>
            <a:r>
              <a:rPr lang="en-US" dirty="0" err="1"/>
              <a:t>Hillstorm</a:t>
            </a:r>
            <a:r>
              <a:rPr lang="en-US" dirty="0"/>
              <a:t> 123), </a:t>
            </a:r>
            <a:endParaRPr lang="cs-CZ" dirty="0"/>
          </a:p>
          <a:p>
            <a:r>
              <a:rPr lang="en-US" dirty="0"/>
              <a:t>devoid of what we normally called</a:t>
            </a:r>
            <a:r>
              <a:rPr lang="cs-CZ" dirty="0"/>
              <a:t> </a:t>
            </a:r>
            <a:r>
              <a:rPr lang="en-US" dirty="0"/>
              <a:t>human response (Gilman 206)</a:t>
            </a:r>
          </a:p>
          <a:p>
            <a:r>
              <a:rPr lang="en-US" dirty="0"/>
              <a:t>dehumanization” in</a:t>
            </a:r>
            <a:r>
              <a:rPr lang="cs-CZ" dirty="0"/>
              <a:t> </a:t>
            </a:r>
            <a:r>
              <a:rPr lang="en-US" dirty="0"/>
              <a:t>relevance to the people involved in the war</a:t>
            </a:r>
            <a:endParaRPr lang="cs-CZ" dirty="0"/>
          </a:p>
          <a:p>
            <a:r>
              <a:rPr lang="en-US" dirty="0"/>
              <a:t>Deglorification</a:t>
            </a:r>
            <a:r>
              <a:rPr lang="cs-CZ" dirty="0"/>
              <a:t> </a:t>
            </a:r>
            <a:r>
              <a:rPr lang="cs-CZ" dirty="0" err="1"/>
              <a:t>of</a:t>
            </a:r>
            <a:r>
              <a:rPr lang="cs-CZ" dirty="0"/>
              <a:t> </a:t>
            </a:r>
            <a:r>
              <a:rPr lang="cs-CZ" dirty="0" err="1"/>
              <a:t>the</a:t>
            </a:r>
            <a:r>
              <a:rPr lang="cs-CZ" dirty="0"/>
              <a:t> </a:t>
            </a:r>
            <a:r>
              <a:rPr lang="cs-CZ" dirty="0" err="1"/>
              <a:t>war</a:t>
            </a:r>
            <a:r>
              <a:rPr lang="cs-CZ" dirty="0"/>
              <a:t> and </a:t>
            </a:r>
            <a:r>
              <a:rPr lang="cs-CZ" dirty="0" err="1"/>
              <a:t>sides</a:t>
            </a:r>
            <a:r>
              <a:rPr lang="cs-CZ" dirty="0"/>
              <a:t> </a:t>
            </a:r>
            <a:r>
              <a:rPr lang="cs-CZ" dirty="0" err="1"/>
              <a:t>involved</a:t>
            </a:r>
            <a:r>
              <a:rPr lang="cs-CZ" dirty="0"/>
              <a:t> - </a:t>
            </a:r>
            <a:r>
              <a:rPr lang="en-US" dirty="0"/>
              <a:t>The war itself is </a:t>
            </a:r>
            <a:r>
              <a:rPr lang="en-US" dirty="0" err="1"/>
              <a:t>deglorified</a:t>
            </a:r>
            <a:r>
              <a:rPr lang="en-US" dirty="0"/>
              <a:t> and reduced to “a slaughter.”</a:t>
            </a:r>
            <a:endParaRPr lang="cs-CZ" dirty="0"/>
          </a:p>
          <a:p>
            <a:r>
              <a:rPr lang="en-US" dirty="0"/>
              <a:t>“Kubrick’s war” is neither explained, nor judged. It simply is, being “reduced to [its] most basic elements” (Falsetto 73). </a:t>
            </a:r>
            <a:endParaRPr lang="cs-CZ" dirty="0"/>
          </a:p>
          <a:p>
            <a:r>
              <a:rPr lang="en-AU" dirty="0"/>
              <a:t>Superficially unconcerned with representation of women</a:t>
            </a:r>
            <a:endParaRPr lang="cs-CZ" dirty="0"/>
          </a:p>
          <a:p>
            <a:r>
              <a:rPr lang="en-US" dirty="0"/>
              <a:t>a construct of the American psyche </a:t>
            </a:r>
            <a:r>
              <a:rPr lang="cs-CZ" dirty="0"/>
              <a:t> (</a:t>
            </a:r>
            <a:r>
              <a:rPr lang="cs-CZ" dirty="0" err="1"/>
              <a:t>Westrup</a:t>
            </a:r>
            <a:r>
              <a:rPr lang="cs-CZ" dirty="0"/>
              <a:t> 2006)</a:t>
            </a:r>
            <a:endParaRPr lang="en-AU" dirty="0"/>
          </a:p>
          <a:p>
            <a:endParaRPr lang="cs-CZ" dirty="0"/>
          </a:p>
          <a:p>
            <a:pPr marL="0" indent="0">
              <a:buNone/>
            </a:pPr>
            <a:r>
              <a:rPr lang="cs-CZ" dirty="0"/>
              <a:t>								(</a:t>
            </a:r>
            <a:r>
              <a:rPr lang="cs-CZ" dirty="0" err="1"/>
              <a:t>Kolcún</a:t>
            </a:r>
            <a:r>
              <a:rPr lang="cs-CZ" dirty="0"/>
              <a:t> 2008)</a:t>
            </a:r>
            <a:endParaRPr lang="en-GB" dirty="0"/>
          </a:p>
        </p:txBody>
      </p:sp>
    </p:spTree>
    <p:extLst>
      <p:ext uri="{BB962C8B-B14F-4D97-AF65-F5344CB8AC3E}">
        <p14:creationId xmlns:p14="http://schemas.microsoft.com/office/powerpoint/2010/main" val="2187316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820446-5697-45B3-AF44-25A820D1C052}"/>
              </a:ext>
            </a:extLst>
          </p:cNvPr>
          <p:cNvSpPr>
            <a:spLocks noGrp="1"/>
          </p:cNvSpPr>
          <p:nvPr>
            <p:ph type="title"/>
          </p:nvPr>
        </p:nvSpPr>
        <p:spPr/>
        <p:txBody>
          <a:bodyPr/>
          <a:lstStyle/>
          <a:p>
            <a:r>
              <a:rPr lang="cs-CZ" dirty="0" err="1"/>
              <a:t>How</a:t>
            </a:r>
            <a:r>
              <a:rPr lang="cs-CZ" dirty="0"/>
              <a:t> to </a:t>
            </a:r>
            <a:r>
              <a:rPr lang="cs-CZ" dirty="0" err="1"/>
              <a:t>describe</a:t>
            </a:r>
            <a:r>
              <a:rPr lang="cs-CZ" dirty="0"/>
              <a:t> </a:t>
            </a:r>
            <a:r>
              <a:rPr lang="cs-CZ" dirty="0" err="1"/>
              <a:t>the</a:t>
            </a:r>
            <a:r>
              <a:rPr lang="cs-CZ" dirty="0"/>
              <a:t> </a:t>
            </a:r>
            <a:r>
              <a:rPr lang="cs-CZ" dirty="0" err="1"/>
              <a:t>movie</a:t>
            </a:r>
            <a:r>
              <a:rPr lang="cs-CZ" dirty="0"/>
              <a:t>?</a:t>
            </a:r>
            <a:endParaRPr lang="en-GB" dirty="0"/>
          </a:p>
        </p:txBody>
      </p:sp>
      <p:sp>
        <p:nvSpPr>
          <p:cNvPr id="3" name="Zástupný symbol pro obsah 2">
            <a:extLst>
              <a:ext uri="{FF2B5EF4-FFF2-40B4-BE49-F238E27FC236}">
                <a16:creationId xmlns:a16="http://schemas.microsoft.com/office/drawing/2014/main" id="{D5FEA420-E65B-4FD5-A7ED-3C430ABE9BD2}"/>
              </a:ext>
            </a:extLst>
          </p:cNvPr>
          <p:cNvSpPr>
            <a:spLocks noGrp="1"/>
          </p:cNvSpPr>
          <p:nvPr>
            <p:ph idx="1"/>
          </p:nvPr>
        </p:nvSpPr>
        <p:spPr/>
        <p:txBody>
          <a:bodyPr>
            <a:normAutofit lnSpcReduction="10000"/>
          </a:bodyPr>
          <a:lstStyle/>
          <a:p>
            <a:r>
              <a:rPr lang="en-US" dirty="0"/>
              <a:t>satirical inversion and parody of</a:t>
            </a:r>
            <a:r>
              <a:rPr lang="cs-CZ" dirty="0"/>
              <a:t> </a:t>
            </a:r>
            <a:r>
              <a:rPr lang="en-US" dirty="0"/>
              <a:t>the combat film/war drama </a:t>
            </a:r>
            <a:r>
              <a:rPr lang="en-US" dirty="0" err="1"/>
              <a:t>genr</a:t>
            </a:r>
            <a:r>
              <a:rPr lang="cs-CZ" dirty="0"/>
              <a:t>e</a:t>
            </a:r>
          </a:p>
          <a:p>
            <a:r>
              <a:rPr lang="en-US" dirty="0"/>
              <a:t>Emphasizing the negative aspects of the war and the</a:t>
            </a:r>
            <a:r>
              <a:rPr lang="cs-CZ" dirty="0"/>
              <a:t> </a:t>
            </a:r>
            <a:r>
              <a:rPr lang="en-US" dirty="0"/>
              <a:t>hardships the soldiers have to suffer both during basic training and during the war itself</a:t>
            </a:r>
            <a:r>
              <a:rPr lang="cs-CZ" dirty="0"/>
              <a:t>.</a:t>
            </a:r>
            <a:endParaRPr lang="en-US" dirty="0"/>
          </a:p>
          <a:p>
            <a:r>
              <a:rPr lang="cs-CZ" dirty="0"/>
              <a:t>It </a:t>
            </a:r>
            <a:r>
              <a:rPr lang="en-US" dirty="0" err="1"/>
              <a:t>provi</a:t>
            </a:r>
            <a:r>
              <a:rPr lang="cs-CZ" dirty="0"/>
              <a:t>des</a:t>
            </a:r>
            <a:r>
              <a:rPr lang="en-US" dirty="0"/>
              <a:t> no explanation why this should be done or why this is worth it</a:t>
            </a:r>
            <a:r>
              <a:rPr lang="cs-CZ" dirty="0"/>
              <a:t>.</a:t>
            </a:r>
            <a:endParaRPr lang="en-US" dirty="0"/>
          </a:p>
          <a:p>
            <a:r>
              <a:rPr lang="cs-CZ" dirty="0" err="1"/>
              <a:t>Kubrick</a:t>
            </a:r>
            <a:r>
              <a:rPr lang="cs-CZ" dirty="0"/>
              <a:t> </a:t>
            </a:r>
            <a:r>
              <a:rPr lang="en-US" dirty="0"/>
              <a:t>delivers a very strong anti-war message. However, it is not overtly presented and is</a:t>
            </a:r>
            <a:r>
              <a:rPr lang="cs-CZ" dirty="0"/>
              <a:t> </a:t>
            </a:r>
            <a:r>
              <a:rPr lang="en-US" dirty="0"/>
              <a:t>hidden behind a seemingly unremarkable, and cold spin-off of the combat film/war</a:t>
            </a:r>
            <a:r>
              <a:rPr lang="cs-CZ" dirty="0"/>
              <a:t> </a:t>
            </a:r>
            <a:r>
              <a:rPr lang="en-US" dirty="0"/>
              <a:t>drama. </a:t>
            </a:r>
            <a:endParaRPr lang="cs-CZ" dirty="0"/>
          </a:p>
          <a:p>
            <a:pPr marL="0" indent="0" algn="r">
              <a:buNone/>
            </a:pPr>
            <a:r>
              <a:rPr lang="cs-CZ" dirty="0"/>
              <a:t>(</a:t>
            </a:r>
            <a:r>
              <a:rPr lang="cs-CZ" dirty="0" err="1"/>
              <a:t>Kolcún</a:t>
            </a:r>
            <a:r>
              <a:rPr lang="cs-CZ" dirty="0"/>
              <a:t> 2008)</a:t>
            </a:r>
          </a:p>
          <a:p>
            <a:endParaRPr lang="en-GB" dirty="0"/>
          </a:p>
        </p:txBody>
      </p:sp>
    </p:spTree>
    <p:extLst>
      <p:ext uri="{BB962C8B-B14F-4D97-AF65-F5344CB8AC3E}">
        <p14:creationId xmlns:p14="http://schemas.microsoft.com/office/powerpoint/2010/main" val="118878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485311-6085-4764-AC43-0CF8EEF6633F}"/>
              </a:ext>
            </a:extLst>
          </p:cNvPr>
          <p:cNvSpPr>
            <a:spLocks noGrp="1"/>
          </p:cNvSpPr>
          <p:nvPr>
            <p:ph type="title"/>
          </p:nvPr>
        </p:nvSpPr>
        <p:spPr>
          <a:xfrm>
            <a:off x="152400" y="-72232"/>
            <a:ext cx="10515600" cy="1325563"/>
          </a:xfrm>
        </p:spPr>
        <p:txBody>
          <a:bodyPr/>
          <a:lstStyle/>
          <a:p>
            <a:r>
              <a:rPr lang="en-AU" dirty="0"/>
              <a:t>Propaganda in Communist Vietnam </a:t>
            </a:r>
          </a:p>
        </p:txBody>
      </p:sp>
      <p:pic>
        <p:nvPicPr>
          <p:cNvPr id="4" name="Zástupný symbol pro obsah 4" descr="Obsah obrázku text, plaketa&#10;&#10;Popis vygenerován s velmi vysokou mírou spolehlivosti">
            <a:extLst>
              <a:ext uri="{FF2B5EF4-FFF2-40B4-BE49-F238E27FC236}">
                <a16:creationId xmlns:a16="http://schemas.microsoft.com/office/drawing/2014/main" id="{5416032D-0261-4D3C-84F6-7729A190CC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4413" y="832226"/>
            <a:ext cx="7585187" cy="5688890"/>
          </a:xfrm>
        </p:spPr>
      </p:pic>
    </p:spTree>
    <p:extLst>
      <p:ext uri="{BB962C8B-B14F-4D97-AF65-F5344CB8AC3E}">
        <p14:creationId xmlns:p14="http://schemas.microsoft.com/office/powerpoint/2010/main" val="220050684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TotalTime>
  <Words>1074</Words>
  <Application>Microsoft Office PowerPoint</Application>
  <PresentationFormat>Širokoúhlá obrazovka</PresentationFormat>
  <Paragraphs>91</Paragraphs>
  <Slides>23</Slides>
  <Notes>13</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23</vt:i4>
      </vt:variant>
    </vt:vector>
  </HeadingPairs>
  <TitlesOfParts>
    <vt:vector size="28" baseType="lpstr">
      <vt:lpstr>Arial</vt:lpstr>
      <vt:lpstr>Calibri</vt:lpstr>
      <vt:lpstr>Calibri Light</vt:lpstr>
      <vt:lpstr>Motiv Office</vt:lpstr>
      <vt:lpstr>Rastrový obrázek</vt:lpstr>
      <vt:lpstr>Full Metal Jacket - Questions</vt:lpstr>
      <vt:lpstr>Full Metal Jacket part I</vt:lpstr>
      <vt:lpstr>Prezentace aplikace PowerPoint</vt:lpstr>
      <vt:lpstr>Full Metal Jacket part II </vt:lpstr>
      <vt:lpstr>Message</vt:lpstr>
      <vt:lpstr>Prezentace aplikace PowerPoint</vt:lpstr>
      <vt:lpstr>How to describe the movie?</vt:lpstr>
      <vt:lpstr>How to describe the movie?</vt:lpstr>
      <vt:lpstr>Propaganda in Communist Vietnam </vt:lpstr>
      <vt:lpstr>Propaganda in Communist Vietnam </vt:lpstr>
      <vt:lpstr>French Colonization and Ho Chi Minh´s Life </vt:lpstr>
      <vt:lpstr>Ho Chi Minh Mausoleum</vt:lpstr>
      <vt:lpstr>French colonization </vt:lpstr>
      <vt:lpstr>Prezentace aplikace PowerPoint</vt:lpstr>
      <vt:lpstr>Prezentace aplikace PowerPoint</vt:lpstr>
      <vt:lpstr>Prezentace aplikace PowerPoint</vt:lpstr>
      <vt:lpstr>Prezentace aplikace PowerPoint</vt:lpstr>
      <vt:lpstr>Vietnamese laborers tranporting good and weapons by bicycle  to the battlefield in 1954.</vt:lpstr>
      <vt:lpstr>Prezentace aplikace PowerPoint</vt:lpstr>
      <vt:lpstr>End of the civil war and „liberation of the south“ in 1975 and 1976</vt:lpstr>
      <vt:lpstr>U.S. Forces going home</vt:lpstr>
      <vt:lpstr>Meanings of counter-insurgency war in Vietnam   „winning hearts and minds“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Lucie Bohdalová</dc:creator>
  <cp:lastModifiedBy>Lucie Bohdalová</cp:lastModifiedBy>
  <cp:revision>33</cp:revision>
  <dcterms:created xsi:type="dcterms:W3CDTF">2018-05-06T20:57:16Z</dcterms:created>
  <dcterms:modified xsi:type="dcterms:W3CDTF">2018-05-07T11:32:36Z</dcterms:modified>
</cp:coreProperties>
</file>