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1634" autoAdjust="0"/>
  </p:normalViewPr>
  <p:slideViewPr>
    <p:cSldViewPr snapToGrid="0">
      <p:cViewPr varScale="1">
        <p:scale>
          <a:sx n="83" d="100"/>
          <a:sy n="83" d="100"/>
        </p:scale>
        <p:origin x="1638" y="90"/>
      </p:cViewPr>
      <p:guideLst/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E17AE-1C07-44D4-85D3-DB2255A00A7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9848A-AAEC-4B02-BCF9-E91DF570C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23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848A-AAEC-4B02-BCF9-E91DF570C2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36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848A-AAEC-4B02-BCF9-E91DF570C2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37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848A-AAEC-4B02-BCF9-E91DF570C2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75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848A-AAEC-4B02-BCF9-E91DF570C2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27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05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5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0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7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3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56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61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3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5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53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3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6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76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90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B575E6-63E9-4097-A76B-EEA0750A0C3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4A733C-D27A-4329-A9A1-7362207F3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33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s.cz/docs/prectete/eknihy/nr/nr1_0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1382" y="454868"/>
            <a:ext cx="9144000" cy="3182417"/>
          </a:xfrm>
        </p:spPr>
        <p:txBody>
          <a:bodyPr>
            <a:noAutofit/>
          </a:bodyPr>
          <a:lstStyle/>
          <a:p>
            <a:r>
              <a:rPr lang="cs-CZ" sz="3600" dirty="0"/>
              <a:t>Spolupráce či boj s přírodou, hledání spojitostí funkcí, výnosů, řešení a přiměřených technologií. Srovnávací analýza </a:t>
            </a:r>
            <a:r>
              <a:rPr lang="cs-CZ" sz="3600" dirty="0" err="1"/>
              <a:t>permakultury</a:t>
            </a:r>
            <a:r>
              <a:rPr lang="cs-CZ" sz="3600" dirty="0"/>
              <a:t> s jinými filozofickými platformami.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15548" y="4618296"/>
            <a:ext cx="6815669" cy="1320802"/>
          </a:xfrm>
        </p:spPr>
        <p:txBody>
          <a:bodyPr/>
          <a:lstStyle/>
          <a:p>
            <a:r>
              <a:rPr lang="cs-CZ" dirty="0" smtClean="0"/>
              <a:t>Kateřina Štěpánková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2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" y="623885"/>
            <a:ext cx="10544537" cy="55975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pozor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Tím, že zasahujeme, je potřeba dobře zvážit a vybírat!</a:t>
            </a:r>
          </a:p>
          <a:p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vhodných druhů vyžaduje důkladné vědomosti o uvažovaných zvířecích nebo rostlinných druzích: </a:t>
            </a:r>
            <a:endParaRPr lang="cs-C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musíme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poznat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jejich tolerance,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potřeby a produkty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Abychom nezůstali jen u slepice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Například u rostlin jsou na místě otázky: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Opadává jí listí nebo je stálezelená?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Má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agresivní kořenový systém?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Do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jaké výšky doroste?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Roste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rychle a žije krátce nebo roste pomalu a žije dlouho?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Má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hustou nebo řídkou korunu?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Odolává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dobře nemocím nebo je k ním náchylná?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Je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možné ji okusovat/spásat/stříhat/sekat nebo při silnějším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ořezávání/omlazování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zahyne?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9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Přiměřené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fungují na obnovitelnou energii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voda, vítr, slunce apod</a:t>
            </a:r>
            <a:r>
              <a:rPr lang="cs-CZ" dirty="0" smtClean="0"/>
              <a:t>.)</a:t>
            </a:r>
          </a:p>
          <a:p>
            <a:r>
              <a:rPr lang="cs-CZ" dirty="0"/>
              <a:t>technologie v souladu s </a:t>
            </a:r>
            <a:r>
              <a:rPr lang="cs-CZ" dirty="0" smtClean="0"/>
              <a:t>přírodou</a:t>
            </a:r>
          </a:p>
          <a:p>
            <a:r>
              <a:rPr lang="cs-CZ" dirty="0"/>
              <a:t>k</a:t>
            </a:r>
            <a:r>
              <a:rPr lang="cs-CZ" dirty="0" smtClean="0"/>
              <a:t> filozofickému přístupu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95" y="2596612"/>
            <a:ext cx="3279256" cy="327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Predátorské paradigma      </a:t>
            </a:r>
            <a:r>
              <a:rPr lang="cs-CZ" sz="3200" dirty="0" err="1" smtClean="0"/>
              <a:t>Biofilní</a:t>
            </a:r>
            <a:r>
              <a:rPr lang="cs-CZ" sz="3200" dirty="0" smtClean="0"/>
              <a:t> duchovní paradigma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Josef </a:t>
            </a:r>
            <a:r>
              <a:rPr lang="cs-CZ" dirty="0" err="1" smtClean="0"/>
              <a:t>Šmajs</a:t>
            </a:r>
            <a:r>
              <a:rPr lang="cs-CZ" dirty="0" smtClean="0"/>
              <a:t> český filozof:</a:t>
            </a:r>
          </a:p>
          <a:p>
            <a:r>
              <a:rPr lang="cs-CZ" dirty="0"/>
              <a:t>Kořistnický duchovní základ kultury (predátorské paradigma) šířený dnešní vědou, vzděláním a politikou je třeba nahradit vztahem respektu a úcty k přírodě, </a:t>
            </a:r>
            <a:r>
              <a:rPr lang="cs-CZ" dirty="0" err="1"/>
              <a:t>biofilním</a:t>
            </a:r>
            <a:r>
              <a:rPr lang="cs-CZ" dirty="0"/>
              <a:t> duchovním paradigmatem. </a:t>
            </a:r>
            <a:endParaRPr lang="cs-CZ" dirty="0" smtClean="0"/>
          </a:p>
          <a:p>
            <a:r>
              <a:rPr lang="cs-CZ" dirty="0" smtClean="0"/>
              <a:t>Vše </a:t>
            </a:r>
            <a:r>
              <a:rPr lang="cs-CZ" dirty="0"/>
              <a:t>je tvořeno dvěma systémy: </a:t>
            </a:r>
            <a:r>
              <a:rPr lang="cs-CZ" b="1" dirty="0"/>
              <a:t>přírodou a kulturou</a:t>
            </a:r>
            <a:r>
              <a:rPr lang="cs-CZ" dirty="0"/>
              <a:t>. Je tam vzájemný </a:t>
            </a:r>
            <a:r>
              <a:rPr lang="cs-CZ" b="1" dirty="0"/>
              <a:t>rozpor</a:t>
            </a:r>
            <a:r>
              <a:rPr lang="cs-CZ" dirty="0"/>
              <a:t>, nechovají se kompatibilně, je tam </a:t>
            </a:r>
            <a:r>
              <a:rPr lang="cs-CZ" b="1" dirty="0"/>
              <a:t>konkurence</a:t>
            </a:r>
            <a:r>
              <a:rPr lang="cs-CZ" dirty="0"/>
              <a:t>. Kultura je vybudovaná na jiném jazyku (například buldozér nezapadne do přírody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Člověk </a:t>
            </a:r>
            <a:r>
              <a:rPr lang="cs-CZ" dirty="0"/>
              <a:t>je pouze součást přírody a je jeho nutnou podmínkou k existenci, naopak to není. Je potřeba aby se kultura změnila v </a:t>
            </a:r>
            <a:r>
              <a:rPr lang="cs-CZ" dirty="0" err="1"/>
              <a:t>biofilní</a:t>
            </a:r>
            <a:r>
              <a:rPr lang="cs-CZ" dirty="0"/>
              <a:t> kulturu jinak nepřežijeme.  Je potřeba </a:t>
            </a:r>
            <a:r>
              <a:rPr lang="cs-CZ" b="1" dirty="0"/>
              <a:t>uznat </a:t>
            </a:r>
            <a:r>
              <a:rPr lang="cs-CZ" b="1" dirty="0" smtClean="0"/>
              <a:t>nadřazenost systému</a:t>
            </a:r>
            <a:r>
              <a:rPr lang="cs-CZ" dirty="0"/>
              <a:t>. Člověk je sice vrchol evoluce, ale produkty nejsou: například počítač se nemůže měřit se sýkorkou (neumí se reprodukovat, </a:t>
            </a:r>
            <a:r>
              <a:rPr lang="cs-CZ" dirty="0" err="1"/>
              <a:t>fotosyntetizovat</a:t>
            </a:r>
            <a:r>
              <a:rPr lang="cs-CZ" dirty="0"/>
              <a:t> apod.)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427138" y="1506049"/>
            <a:ext cx="493776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" y="621263"/>
            <a:ext cx="10567686" cy="56406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228" y="911400"/>
            <a:ext cx="9601196" cy="1303867"/>
          </a:xfrm>
        </p:spPr>
        <p:txBody>
          <a:bodyPr/>
          <a:lstStyle/>
          <a:p>
            <a:r>
              <a:rPr lang="cs-CZ" dirty="0" smtClean="0"/>
              <a:t>Antropocentrismus </a:t>
            </a:r>
            <a:r>
              <a:rPr lang="cs-CZ" sz="1600" dirty="0" smtClean="0"/>
              <a:t>(z řeckého </a:t>
            </a:r>
            <a:r>
              <a:rPr lang="cs-CZ" sz="1600" dirty="0" err="1" smtClean="0"/>
              <a:t>anthrópos</a:t>
            </a:r>
            <a:r>
              <a:rPr lang="cs-CZ" sz="1600" dirty="0" smtClean="0"/>
              <a:t>, člověk, a </a:t>
            </a:r>
            <a:r>
              <a:rPr lang="cs-CZ" sz="1600" dirty="0" err="1" smtClean="0"/>
              <a:t>kentron</a:t>
            </a:r>
            <a:r>
              <a:rPr lang="cs-CZ" sz="1600" dirty="0" smtClean="0"/>
              <a:t>, střed)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8080" y="1927184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Názor, postoj či způsob myšlení jehož </a:t>
            </a:r>
            <a:r>
              <a:rPr lang="cs-CZ" b="1" dirty="0"/>
              <a:t>středem je člověk</a:t>
            </a:r>
            <a:r>
              <a:rPr lang="cs-CZ" dirty="0"/>
              <a:t>. Také egoistické chování, lze ho často kolem sebe pozorovat.  Kritika vychází z </a:t>
            </a:r>
            <a:r>
              <a:rPr lang="cs-CZ" dirty="0" smtClean="0"/>
              <a:t>holistických a</a:t>
            </a:r>
            <a:r>
              <a:rPr lang="cs-CZ" dirty="0"/>
              <a:t> </a:t>
            </a:r>
            <a:r>
              <a:rPr lang="cs-CZ" dirty="0" smtClean="0"/>
              <a:t>environmentalistických pozic </a:t>
            </a:r>
            <a:r>
              <a:rPr lang="cs-CZ" dirty="0"/>
              <a:t>a vytýká mu především </a:t>
            </a:r>
            <a:r>
              <a:rPr lang="cs-CZ" b="1" dirty="0"/>
              <a:t>přezíravý a kořistnický přístup</a:t>
            </a:r>
            <a:r>
              <a:rPr lang="cs-CZ" dirty="0"/>
              <a:t> k ostatním živým </a:t>
            </a:r>
            <a:r>
              <a:rPr lang="cs-CZ" dirty="0" smtClean="0"/>
              <a:t>bytostem a </a:t>
            </a:r>
            <a:r>
              <a:rPr lang="cs-CZ" dirty="0"/>
              <a:t>k </a:t>
            </a:r>
            <a:r>
              <a:rPr lang="cs-CZ" dirty="0" smtClean="0"/>
              <a:t>přírodě.</a:t>
            </a:r>
          </a:p>
          <a:p>
            <a:r>
              <a:rPr lang="cs-CZ" dirty="0" smtClean="0"/>
              <a:t>Rostliny </a:t>
            </a:r>
            <a:r>
              <a:rPr lang="cs-CZ" dirty="0"/>
              <a:t>a živočichové jsou brány jako objekty, jako </a:t>
            </a:r>
            <a:r>
              <a:rPr lang="cs-CZ" dirty="0" smtClean="0"/>
              <a:t>něco, </a:t>
            </a:r>
            <a:r>
              <a:rPr lang="cs-CZ" dirty="0"/>
              <a:t>co je člověku vzdálené. Antropocentrismus uznává pouze hodnotu člověka a všechno v přírodě dělí jen podle toho, zda je člověku </a:t>
            </a:r>
            <a:r>
              <a:rPr lang="cs-CZ" b="1" dirty="0"/>
              <a:t>užitečné</a:t>
            </a:r>
            <a:r>
              <a:rPr lang="cs-CZ" dirty="0"/>
              <a:t> nebo naopak škodlivé. Převládá v dnešním světě a jeho důsledky jsou v celé šíři totožné s kapitalistickou společností a industrializací. Věří v neomezený růst a chce vládnout nejen technice, ale i světu, přírodě. Její originalita </a:t>
            </a:r>
            <a:r>
              <a:rPr lang="cs-CZ" dirty="0" smtClean="0"/>
              <a:t>člověku překáží 		a </a:t>
            </a:r>
            <a:r>
              <a:rPr lang="cs-CZ" dirty="0"/>
              <a:t>tak kde </a:t>
            </a:r>
            <a:r>
              <a:rPr lang="cs-CZ" dirty="0" smtClean="0"/>
              <a:t>přijde </a:t>
            </a:r>
            <a:r>
              <a:rPr lang="cs-CZ" dirty="0"/>
              <a:t>chce stavět, tam musí tráva, stromy i živočichové </a:t>
            </a:r>
            <a:r>
              <a:rPr lang="cs-CZ" b="1" dirty="0"/>
              <a:t>ustoupit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1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5" y="588591"/>
            <a:ext cx="10953507" cy="5661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6718" y="449696"/>
            <a:ext cx="9601196" cy="1303867"/>
          </a:xfrm>
        </p:spPr>
        <p:txBody>
          <a:bodyPr/>
          <a:lstStyle/>
          <a:p>
            <a:r>
              <a:rPr lang="cs-CZ" dirty="0" err="1" smtClean="0"/>
              <a:t>Permakultura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0339" y="1248993"/>
            <a:ext cx="8080092" cy="3318936"/>
          </a:xfrm>
        </p:spPr>
        <p:txBody>
          <a:bodyPr/>
          <a:lstStyle/>
          <a:p>
            <a:r>
              <a:rPr lang="cs-CZ" dirty="0" smtClean="0"/>
              <a:t>Člověk správce, ale v souladu s přírodou a okolím, místem.</a:t>
            </a:r>
          </a:p>
          <a:p>
            <a:r>
              <a:rPr lang="cs-CZ" dirty="0" smtClean="0"/>
              <a:t>Aby fungoval co nejpřirozeněji, bez potřebných vnějších vstupů.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(na rozdíl od antropocentrického- tramvaj sama nepojede)</a:t>
            </a:r>
          </a:p>
          <a:p>
            <a:r>
              <a:rPr lang="cs-CZ" dirty="0" smtClean="0"/>
              <a:t>Nejde pouze o jedince (biocentrismus)</a:t>
            </a:r>
          </a:p>
          <a:p>
            <a:r>
              <a:rPr lang="cs-CZ" dirty="0" smtClean="0"/>
              <a:t>Ale hlavně o dobré fungování celku, ekosystému (ekocentrismus).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3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Postřehy ze </a:t>
            </a:r>
            <a:r>
              <a:rPr lang="cs-CZ" dirty="0" err="1" smtClean="0"/>
              <a:t>Záježové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08" y="2557463"/>
            <a:ext cx="4974383" cy="3317875"/>
          </a:xfrm>
        </p:spPr>
      </p:pic>
    </p:spTree>
    <p:extLst>
      <p:ext uri="{BB962C8B-B14F-4D97-AF65-F5344CB8AC3E}">
        <p14:creationId xmlns:p14="http://schemas.microsoft.com/office/powerpoint/2010/main" val="35060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5280"/>
            <a:ext cx="10289895" cy="6863280"/>
          </a:xfrm>
        </p:spPr>
      </p:pic>
    </p:spTree>
    <p:extLst>
      <p:ext uri="{BB962C8B-B14F-4D97-AF65-F5344CB8AC3E}">
        <p14:creationId xmlns:p14="http://schemas.microsoft.com/office/powerpoint/2010/main" val="10723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Semináře, kurzy, předávají myšlenky dál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97" y="2464866"/>
            <a:ext cx="5604640" cy="3738251"/>
          </a:xfrm>
        </p:spPr>
      </p:pic>
    </p:spTree>
    <p:extLst>
      <p:ext uri="{BB962C8B-B14F-4D97-AF65-F5344CB8AC3E}">
        <p14:creationId xmlns:p14="http://schemas.microsoft.com/office/powerpoint/2010/main" val="32566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3560" y="671331"/>
            <a:ext cx="9601196" cy="1303867"/>
          </a:xfrm>
        </p:spPr>
        <p:txBody>
          <a:bodyPr/>
          <a:lstStyle/>
          <a:p>
            <a:r>
              <a:rPr lang="cs-CZ" dirty="0" smtClean="0"/>
              <a:t>Potravinová banka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32" y="1955580"/>
            <a:ext cx="6019798" cy="40151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30" y="814218"/>
            <a:ext cx="3439359" cy="515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 a koloběh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0147" y="2419109"/>
            <a:ext cx="9433367" cy="340295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Klíčem </a:t>
            </a:r>
            <a:r>
              <a:rPr lang="cs-CZ" dirty="0" err="1" smtClean="0"/>
              <a:t>permakultury</a:t>
            </a:r>
            <a:r>
              <a:rPr lang="cs-CZ" dirty="0" smtClean="0"/>
              <a:t> je nahradit konkurenci spoluprací</a:t>
            </a:r>
            <a:endParaRPr lang="cs-CZ" dirty="0"/>
          </a:p>
          <a:p>
            <a:r>
              <a:rPr lang="cs-CZ" dirty="0" smtClean="0"/>
              <a:t>Jídla i místa je dostatek- problém v dostupnosti, distribuci a plýtvání.</a:t>
            </a:r>
          </a:p>
          <a:p>
            <a:r>
              <a:rPr lang="cs-CZ" dirty="0" smtClean="0"/>
              <a:t>Věci dovážené- mnoho negativních vlivů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dopady i na farmy- mnoho pesticidů, chemických hnojiv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tzv. efektivní zemědělství (lze ušetřit náklady na dopravu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marketing a balení)</a:t>
            </a:r>
          </a:p>
          <a:p>
            <a:r>
              <a:rPr lang="cs-CZ" dirty="0" smtClean="0"/>
              <a:t>Důležité je,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aby látky a energie ze systému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neunikaly, ale byly v koloběhu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605" y="1066796"/>
            <a:ext cx="2699570" cy="27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458" y="692765"/>
            <a:ext cx="6104680" cy="1303867"/>
          </a:xfrm>
        </p:spPr>
        <p:txBody>
          <a:bodyPr/>
          <a:lstStyle/>
          <a:p>
            <a:r>
              <a:rPr lang="cs-CZ" dirty="0" smtClean="0"/>
              <a:t>Spolupráce s králíkem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15" y="740894"/>
            <a:ext cx="5558341" cy="370737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7" y="2285999"/>
            <a:ext cx="6221251" cy="41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159" y="484421"/>
            <a:ext cx="7076953" cy="1303867"/>
          </a:xfrm>
        </p:spPr>
        <p:txBody>
          <a:bodyPr/>
          <a:lstStyle/>
          <a:p>
            <a:r>
              <a:rPr lang="cs-CZ" dirty="0" smtClean="0"/>
              <a:t>Po domácku vyrobené atrakce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8" y="1446294"/>
            <a:ext cx="5467180" cy="36465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70" y="2187616"/>
            <a:ext cx="6257971" cy="417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571" y="727490"/>
            <a:ext cx="6845459" cy="1303867"/>
          </a:xfrm>
        </p:spPr>
        <p:txBody>
          <a:bodyPr/>
          <a:lstStyle/>
          <a:p>
            <a:r>
              <a:rPr lang="cs-CZ" dirty="0" smtClean="0"/>
              <a:t>Idylka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03" y="623479"/>
            <a:ext cx="3862671" cy="57136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5" y="2465407"/>
            <a:ext cx="5844123" cy="38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Pak jsme se měli snažit my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5" y="1990304"/>
            <a:ext cx="5560858" cy="41706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1927"/>
            <a:ext cx="5609863" cy="42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099" y="2557463"/>
            <a:ext cx="5791801" cy="3317875"/>
          </a:xfrm>
        </p:spPr>
      </p:pic>
    </p:spTree>
    <p:extLst>
      <p:ext uri="{BB962C8B-B14F-4D97-AF65-F5344CB8AC3E}">
        <p14:creationId xmlns:p14="http://schemas.microsoft.com/office/powerpoint/2010/main" val="361861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MOLLISON</a:t>
            </a:r>
            <a:r>
              <a:rPr lang="cs-CZ" dirty="0"/>
              <a:t>, Bill. </a:t>
            </a:r>
            <a:r>
              <a:rPr lang="cs-CZ" i="1" dirty="0"/>
              <a:t>Úvod do </a:t>
            </a:r>
            <a:r>
              <a:rPr lang="cs-CZ" i="1" dirty="0" err="1"/>
              <a:t>permakultury</a:t>
            </a:r>
            <a:r>
              <a:rPr lang="cs-CZ" dirty="0"/>
              <a:t>. 2. vyd. </a:t>
            </a:r>
            <a:r>
              <a:rPr lang="cs-CZ" dirty="0" err="1"/>
              <a:t>Tyalgum</a:t>
            </a:r>
            <a:r>
              <a:rPr lang="cs-CZ" dirty="0"/>
              <a:t>: </a:t>
            </a:r>
            <a:r>
              <a:rPr lang="cs-CZ" dirty="0" err="1"/>
              <a:t>Tagari</a:t>
            </a:r>
            <a:r>
              <a:rPr lang="cs-CZ" dirty="0"/>
              <a:t> </a:t>
            </a:r>
            <a:r>
              <a:rPr lang="cs-CZ" dirty="0" err="1"/>
              <a:t>Publications</a:t>
            </a:r>
            <a:r>
              <a:rPr lang="cs-CZ" dirty="0"/>
              <a:t>, 1998, 178 s.</a:t>
            </a:r>
          </a:p>
          <a:p>
            <a:r>
              <a:rPr lang="cs-CZ" u="sng" dirty="0">
                <a:hlinkClick r:id="rId2"/>
              </a:rPr>
              <a:t>http://www.sds.cz/docs/prectete/eknihy/nr/nr1_02.htm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40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 k spolupráci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Používat spíše zdomácnělé druhy než nějaké nové agresivní, které by mohly narušit naši rovnováhu</a:t>
            </a:r>
          </a:p>
          <a:p>
            <a:r>
              <a:rPr lang="cs-CZ" dirty="0" smtClean="0"/>
              <a:t>Pomáhejte lidem stát se soběstačnými a propagujte odpovědnost vůči komunitě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	X 	ekonomicky smýšlející- nechat si pro sebe, může z toho být užitek pro 				mne, lze to prodat- </a:t>
            </a:r>
            <a:r>
              <a:rPr lang="cs-CZ" dirty="0" err="1" smtClean="0"/>
              <a:t>komodifikace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Vyhledávejte řešení ne problémy</a:t>
            </a:r>
          </a:p>
          <a:p>
            <a:r>
              <a:rPr lang="cs-CZ" dirty="0" smtClean="0"/>
              <a:t>Pracujte jen tam, kde to má smysl (strom, kde vyroste, lidi, kteří se učit chtějí)</a:t>
            </a:r>
          </a:p>
          <a:p>
            <a:r>
              <a:rPr lang="cs-CZ" dirty="0" smtClean="0"/>
              <a:t>Důležitá péče o lidi, pouze malá část- rozhodující účinek na stav živého systému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196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Každý ovlivňuje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prvek (dům, cesta, rybník) je umístěn ve vzájemném vztahu k ostatním, mohou si pomáhat. </a:t>
            </a:r>
          </a:p>
          <a:p>
            <a:r>
              <a:rPr lang="cs-CZ" dirty="0" smtClean="0"/>
              <a:t>Každý prvek vykonává mnoho funkcí </a:t>
            </a:r>
          </a:p>
          <a:p>
            <a:r>
              <a:rPr lang="cs-CZ" dirty="0" smtClean="0"/>
              <a:t>A zároveň jednu funkci vykonává mnoho prvků.</a:t>
            </a:r>
          </a:p>
          <a:p>
            <a:r>
              <a:rPr lang="cs-CZ" dirty="0" smtClean="0"/>
              <a:t>Každý prvek je dobré si probrat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3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Například funkční analýza slepice</a:t>
            </a:r>
            <a:br>
              <a:rPr lang="cs-CZ" dirty="0" smtClean="0"/>
            </a:br>
            <a:r>
              <a:rPr lang="cs-CZ" dirty="0" smtClean="0"/>
              <a:t>aneb můžete spolupracovat i se slepicí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1" t="22768" r="24323" b="15030"/>
          <a:stretch/>
        </p:blipFill>
        <p:spPr>
          <a:xfrm>
            <a:off x="2708474" y="2448180"/>
            <a:ext cx="7065882" cy="37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Seznam vrozených charakteristik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Každá má jinou barvu (světlejší- lépe tolerují teplo)</a:t>
            </a:r>
          </a:p>
          <a:p>
            <a:r>
              <a:rPr lang="cs-CZ" dirty="0" smtClean="0"/>
              <a:t>Váha: lehčí lépe létají (jiné nároky na oplocení)</a:t>
            </a:r>
          </a:p>
          <a:p>
            <a:r>
              <a:rPr lang="cs-CZ" dirty="0" smtClean="0"/>
              <a:t>Každá se jinak stará o mláďata</a:t>
            </a:r>
          </a:p>
          <a:p>
            <a:r>
              <a:rPr lang="cs-CZ" dirty="0" smtClean="0"/>
              <a:t>Jinak snáší</a:t>
            </a:r>
          </a:p>
          <a:p>
            <a:r>
              <a:rPr lang="cs-CZ" dirty="0" smtClean="0"/>
              <a:t>Podívat se na osobnost: každá hrabe, sedí na vejcích, tvoří hejna, létají.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60" y="2556932"/>
            <a:ext cx="2822058" cy="21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Seznam základních potřeb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chráněný příbytek, </a:t>
            </a:r>
            <a:r>
              <a:rPr lang="cs-CZ" dirty="0" smtClean="0"/>
              <a:t>voda </a:t>
            </a:r>
          </a:p>
          <a:p>
            <a:r>
              <a:rPr lang="cs-CZ" dirty="0" smtClean="0"/>
              <a:t>popelení </a:t>
            </a:r>
            <a:r>
              <a:rPr lang="cs-CZ" dirty="0"/>
              <a:t>v prachu, aby se mohly zbavit </a:t>
            </a:r>
            <a:r>
              <a:rPr lang="cs-CZ" dirty="0" smtClean="0"/>
              <a:t>vší </a:t>
            </a:r>
          </a:p>
          <a:p>
            <a:r>
              <a:rPr lang="cs-CZ" dirty="0" smtClean="0"/>
              <a:t>pár </a:t>
            </a:r>
            <a:r>
              <a:rPr lang="cs-CZ" dirty="0"/>
              <a:t>společnic, aby nebyly </a:t>
            </a:r>
            <a:r>
              <a:rPr lang="cs-CZ" dirty="0" smtClean="0"/>
              <a:t>osamělé</a:t>
            </a:r>
          </a:p>
          <a:p>
            <a:r>
              <a:rPr lang="cs-CZ" dirty="0" smtClean="0"/>
              <a:t>potřebuje </a:t>
            </a:r>
            <a:r>
              <a:rPr lang="cs-CZ" dirty="0"/>
              <a:t>krmivo- je potřebné to začít </a:t>
            </a:r>
            <a:r>
              <a:rPr lang="cs-CZ" b="1" dirty="0"/>
              <a:t>propojovat</a:t>
            </a:r>
            <a:r>
              <a:rPr lang="cs-CZ" dirty="0"/>
              <a:t> s jinými prvky našeho systému (chceme dosáhnout toho, aby slepice hrabala a zobala potravu </a:t>
            </a:r>
            <a:r>
              <a:rPr lang="cs-CZ" b="1" dirty="0" smtClean="0"/>
              <a:t>SAMA</a:t>
            </a:r>
            <a:r>
              <a:rPr lang="cs-CZ" dirty="0" smtClean="0"/>
              <a:t>). </a:t>
            </a:r>
            <a:r>
              <a:rPr lang="cs-CZ" dirty="0"/>
              <a:t>Kdykoliv zabráníme slepicím (i jiným organismům) aby se chovaly přirozeně, tedy sbíraly potravu samy- musíme to dělat za ně my. </a:t>
            </a:r>
            <a:endParaRPr lang="cs-CZ" dirty="0" smtClean="0"/>
          </a:p>
          <a:p>
            <a:r>
              <a:rPr lang="cs-CZ" sz="2800" b="1" dirty="0" smtClean="0"/>
              <a:t>Naše </a:t>
            </a:r>
            <a:r>
              <a:rPr lang="cs-CZ" sz="2800" b="1" dirty="0"/>
              <a:t>práce a znečištění prostředí jsou vždy důsledkem nesprávně navrženého nepřirozeného systému.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976" y="2672679"/>
            <a:ext cx="2663745" cy="40980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Slepičí produkty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maso, vejce, peří, trus, oxid uhličitý, zvuky, teplo, </a:t>
            </a:r>
            <a:r>
              <a:rPr lang="cs-CZ" dirty="0" smtClean="0"/>
              <a:t>metan</a:t>
            </a:r>
          </a:p>
          <a:p>
            <a:r>
              <a:rPr lang="cs-CZ" dirty="0" smtClean="0"/>
              <a:t>pokud </a:t>
            </a:r>
            <a:r>
              <a:rPr lang="cs-CZ" dirty="0"/>
              <a:t>i ty nevyužijeme pro uspokojení potřeb jiných prvků našeho systému, </a:t>
            </a:r>
            <a:r>
              <a:rPr lang="cs-CZ" b="1" dirty="0"/>
              <a:t>čeká nás další práce a znečištění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3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Nechat se chovat přirozeně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Nechat je se pohybovat tam </a:t>
            </a:r>
            <a:r>
              <a:rPr lang="cs-CZ" dirty="0"/>
              <a:t>kde přinesou užitek, udělají spoustu práce. </a:t>
            </a:r>
            <a:endParaRPr lang="cs-CZ" dirty="0" smtClean="0"/>
          </a:p>
          <a:p>
            <a:r>
              <a:rPr lang="cs-CZ" dirty="0" smtClean="0"/>
              <a:t>Kurník </a:t>
            </a:r>
            <a:r>
              <a:rPr lang="cs-CZ" dirty="0"/>
              <a:t>lze například postavit hned vedle skleníku (jejich těla zahřejí skleník), spotřebují většinu </a:t>
            </a:r>
            <a:r>
              <a:rPr lang="cs-CZ" dirty="0" smtClean="0"/>
              <a:t>odpadů.</a:t>
            </a:r>
          </a:p>
          <a:p>
            <a:r>
              <a:rPr lang="cs-CZ" dirty="0" smtClean="0"/>
              <a:t>Podobně </a:t>
            </a:r>
            <a:r>
              <a:rPr lang="cs-CZ" dirty="0"/>
              <a:t>v lese nebo na poli prohrabávají a tím tedy zkypří půdu a sezobou plevel, zanechávají za sebou trus, který hnojí, v lese si také mohou najít místo na spaní.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84" y="4757194"/>
            <a:ext cx="2277229" cy="15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439</Words>
  <Application>Microsoft Office PowerPoint</Application>
  <PresentationFormat>Širokoúhlá obrazovka</PresentationFormat>
  <Paragraphs>92</Paragraphs>
  <Slides>25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Garamond</vt:lpstr>
      <vt:lpstr>Organický</vt:lpstr>
      <vt:lpstr>Spolupráce či boj s přírodou, hledání spojitostí funkcí, výnosů, řešení a přiměřených technologií. Srovnávací analýza permakultury s jinými filozofickými platformami.</vt:lpstr>
      <vt:lpstr>Spolupráce a koloběh</vt:lpstr>
      <vt:lpstr>Rady k spolupráci</vt:lpstr>
      <vt:lpstr>Každý ovlivňuje</vt:lpstr>
      <vt:lpstr>Například funkční analýza slepice aneb můžete spolupracovat i se slepicí</vt:lpstr>
      <vt:lpstr>1. Seznam vrozených charakteristik</vt:lpstr>
      <vt:lpstr>2. Seznam základních potřeb</vt:lpstr>
      <vt:lpstr>3. Slepičí produkty</vt:lpstr>
      <vt:lpstr>Nechat se chovat přirozeně</vt:lpstr>
      <vt:lpstr>Ale pozor</vt:lpstr>
      <vt:lpstr>Abychom nezůstali jen u slepice</vt:lpstr>
      <vt:lpstr>Přiměřené technologie</vt:lpstr>
      <vt:lpstr>Predátorské paradigma      Biofilní duchovní paradigma</vt:lpstr>
      <vt:lpstr>Antropocentrismus (z řeckého anthrópos, člověk, a kentron, střed)</vt:lpstr>
      <vt:lpstr>Permakultura</vt:lpstr>
      <vt:lpstr>Postřehy ze Záježové</vt:lpstr>
      <vt:lpstr>Prezentace aplikace PowerPoint</vt:lpstr>
      <vt:lpstr>Semináře, kurzy, předávají myšlenky dál</vt:lpstr>
      <vt:lpstr>Potravinová banka</vt:lpstr>
      <vt:lpstr>Spolupráce s králíkem</vt:lpstr>
      <vt:lpstr>Po domácku vyrobené atrakce</vt:lpstr>
      <vt:lpstr>Idylka</vt:lpstr>
      <vt:lpstr>Pak jsme se měli snažit my</vt:lpstr>
      <vt:lpstr>Děkuji za pozornost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Spolupráce či boj s přírodou, hledání spojitostí funkcí, výnosů, řešení a přiměřených technologií. Srovnávací analýza permakultury s jinými filozofickými platformami.</dc:title>
  <dc:creator>Kateřina Štěpánková</dc:creator>
  <cp:lastModifiedBy>Kateřina Štěpánková</cp:lastModifiedBy>
  <cp:revision>17</cp:revision>
  <dcterms:created xsi:type="dcterms:W3CDTF">2015-11-21T19:26:26Z</dcterms:created>
  <dcterms:modified xsi:type="dcterms:W3CDTF">2015-11-23T08:18:44Z</dcterms:modified>
</cp:coreProperties>
</file>