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5" r:id="rId4"/>
    <p:sldId id="269" r:id="rId5"/>
    <p:sldId id="264" r:id="rId6"/>
    <p:sldId id="263" r:id="rId7"/>
    <p:sldId id="270" r:id="rId8"/>
    <p:sldId id="271" r:id="rId9"/>
    <p:sldId id="266" r:id="rId10"/>
    <p:sldId id="267" r:id="rId11"/>
    <p:sldId id="275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C37F9-D6F7-4B53-BA2D-6D356B9A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83CDD3-3A38-4BB0-BC59-84288253B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64C67C-0E6B-4B28-8927-0B2D7D23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83FC5E-DF6C-4ED6-9213-2C9D4CF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7E223F-D99F-41F4-83AE-50EB6778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1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F2C2E-E388-4DFB-A7B5-D5A4A9E9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80F437-CAE9-4BAD-A57E-B97FE10C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3300A1-E152-496A-8DC3-071992F6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44D491-76A2-4D69-B457-6DCA632A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F1A07-94D6-4437-B3D4-00204CCF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FA99A3-0CDA-4BDD-85BD-A8244191F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7014F5-EFCD-437E-9476-53069755C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2EB09D-2C36-4E06-8D8F-C6043703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C76B3-1CCD-4299-91EB-BCF1ED9C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524AF-41A1-401D-8DB1-A8D32B58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11946-919E-46BE-B2DB-D8A99DCC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374A77-E81E-4787-8EA7-D4999BA36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FDAB2-B5A1-45F3-A3EE-DE517A06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821BE8-9500-4EB9-858D-5171668B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2731CA-DDFB-4196-9E7A-0B9CBFC8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71CF5-57B4-4F3F-B806-FDD41CD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ED5F82-D1FC-403B-A612-C9A2244F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64583A-AAC2-4D85-BB2A-D47B8F97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23F957-6114-465E-88F8-FAA4BFFA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DEAB9-6446-4DB7-BD46-B4152E4A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2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0F584-BE6F-49B1-BC86-65FA987D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94C583-9DB2-48E3-AA96-EEF777491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C8A7D8-B11F-44B1-AE91-1143E921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195D2B-4FAB-4599-BFE2-1B738712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1FAF8C-A8F7-4642-AEA7-E96ABCB1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5763BB-CC0E-4527-9445-8F5A68CF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5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E773D-3747-4A05-B4FD-2E9DBEAA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B5A8DF-F85A-4D25-A133-C2B29535E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D0D552-F3FC-4EB8-8A89-9DE36977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5883049-F986-4A41-8876-3F3590EB0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1041739-3606-49F8-8FD3-009D8EC4F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1B9CF8-8B7B-494D-9404-F5D2F667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685629-E92B-484C-B469-DBAEF7CE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AFDF9D-F034-400D-82A3-AB786F71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FE183-FDFE-4501-9C1F-31F0351E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D136E7-1965-46F3-8526-FC042403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DA9228-445F-4FCB-A1D7-7F0748CA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6718F1-AC9A-41B3-828C-2204C7DF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46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579C41-69FB-4B49-AFF5-047631AA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0534D2-2363-4325-A839-BA2482D3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6131E0-8BBF-45BB-8446-05DF745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9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34235-6528-4F66-A1A7-8DD8E15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2AA1C-5748-40A2-A242-01AB8AD9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99A7DB0-FB6E-4522-80DC-D2AE0641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E14D36-8BC8-440D-BCCE-37B7F2BE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04F490-55A7-4E23-8DE4-E702B3D0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DC06ED-72CD-4B58-8A51-6EA85E3D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D9404-982F-47C6-9BEA-5B0C0BD3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800248-82E7-4D3E-B495-1E780E280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A0951C-FCD4-4082-99F7-7E0F62776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67C136-9350-47E9-AC8F-4E89F24D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D389B1-CCA8-4651-8B51-5B555D8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DCE9A5-4D36-4311-B7E1-434E3370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9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28441F-2EF0-40A7-A6D7-50C0091F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F51861-7569-498D-99D1-5AEB0AF0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CC7519-BF61-490D-A915-9172E3741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546F-F762-49DC-8A89-6F3892269F9B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C017BC-B687-4216-9263-85C5A5ACF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4CC2DD-4DEA-4595-8821-8E5127CC4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B2FE-E6AB-4DF6-8BE0-021BB45B4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6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Biodiversity Illustration">
            <a:extLst>
              <a:ext uri="{FF2B5EF4-FFF2-40B4-BE49-F238E27FC236}">
                <a16:creationId xmlns:a16="http://schemas.microsoft.com/office/drawing/2014/main" id="{BB5A3EBA-2358-41CB-A360-E2523DB42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8166"/>
          <a:stretch/>
        </p:blipFill>
        <p:spPr bwMode="auto">
          <a:xfrm>
            <a:off x="6342353" y="640080"/>
            <a:ext cx="4966764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E9C4E8-E96E-4BFF-A1F3-3F94635C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cs-CZ" sz="5400" b="1" dirty="0">
                <a:solidFill>
                  <a:srgbClr val="FFFFFF"/>
                </a:solidFill>
              </a:rPr>
              <a:t>Diverzita na obecné úrovni</a:t>
            </a:r>
            <a:endParaRPr lang="en-GB" sz="5400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9FB217-0F77-43F6-9879-40E6D4CA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cs-CZ" sz="1800">
                <a:solidFill>
                  <a:srgbClr val="FFFFFF"/>
                </a:solidFill>
                <a:latin typeface="+mj-lt"/>
              </a:rPr>
              <a:t>Lenka Konkoľová</a:t>
            </a:r>
          </a:p>
          <a:p>
            <a:pPr algn="r"/>
            <a:r>
              <a:rPr lang="cs-CZ" sz="1800">
                <a:solidFill>
                  <a:srgbClr val="FFFFFF"/>
                </a:solidFill>
                <a:latin typeface="+mj-lt"/>
              </a:rPr>
              <a:t>362437</a:t>
            </a:r>
          </a:p>
          <a:p>
            <a:pPr algn="r"/>
            <a:r>
              <a:rPr lang="cs-CZ" sz="1800">
                <a:solidFill>
                  <a:srgbClr val="FFFFFF"/>
                </a:solidFill>
                <a:latin typeface="+mj-lt"/>
              </a:rPr>
              <a:t>17. 4. 2018</a:t>
            </a:r>
            <a:endParaRPr lang="en-GB" sz="18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43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4"/>
            <a:ext cx="5842195" cy="20351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Půda jako obnovitelný či neobnovitelný zdroj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241755"/>
            <a:ext cx="7879079" cy="398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Lehce zničitelný, ale těžce obnovitelný zdroj.“</a:t>
            </a:r>
          </a:p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pic>
        <p:nvPicPr>
          <p:cNvPr id="8" name="Picture 2" descr="Biodiversity Illustration">
            <a:extLst>
              <a:ext uri="{FF2B5EF4-FFF2-40B4-BE49-F238E27FC236}">
                <a16:creationId xmlns:a16="http://schemas.microsoft.com/office/drawing/2014/main" id="{3FD1F2A0-D852-4F7E-BF44-3206A2BD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D4ABC6-1BEC-4726-9952-90B67383CADA}"/>
              </a:ext>
            </a:extLst>
          </p:cNvPr>
          <p:cNvSpPr txBox="1"/>
          <p:nvPr/>
        </p:nvSpPr>
        <p:spPr>
          <a:xfrm>
            <a:off x="776747" y="2749768"/>
            <a:ext cx="8642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/>
          </a:p>
          <a:p>
            <a:r>
              <a:rPr lang="cs-CZ" sz="2800" b="1" dirty="0"/>
              <a:t>V České republice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Ohrožena hlavně zábory a erozí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Poškozeno a silně ohroženo </a:t>
            </a:r>
            <a:r>
              <a:rPr lang="cs-CZ" sz="2800" b="1" dirty="0"/>
              <a:t>50 %</a:t>
            </a:r>
            <a:r>
              <a:rPr lang="cs-CZ" sz="2800" dirty="0"/>
              <a:t> zemědělského půdního fondu, často těch nejkvalitnějších půd (Jižní Morava) </a:t>
            </a:r>
          </a:p>
        </p:txBody>
      </p:sp>
    </p:spTree>
    <p:extLst>
      <p:ext uri="{BB962C8B-B14F-4D97-AF65-F5344CB8AC3E}">
        <p14:creationId xmlns:p14="http://schemas.microsoft.com/office/powerpoint/2010/main" val="291943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0" y="44448"/>
            <a:ext cx="10405971" cy="20351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Půda jako obnovitelný či neobnovitelný zdroj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 descr="VÃ½sledek obrÃ¡zku pro pÅ¯da v ÄR">
            <a:extLst>
              <a:ext uri="{FF2B5EF4-FFF2-40B4-BE49-F238E27FC236}">
                <a16:creationId xmlns:a16="http://schemas.microsoft.com/office/drawing/2014/main" id="{F45C6AAC-9655-4612-8985-9A2EDADE7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 bwMode="auto">
          <a:xfrm>
            <a:off x="1777917" y="1656533"/>
            <a:ext cx="8259096" cy="46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3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4"/>
            <a:ext cx="5842195" cy="20351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Půda jako obnovitelný či neobnovitelný zdroj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7879079" cy="3648785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pic>
        <p:nvPicPr>
          <p:cNvPr id="8" name="Picture 2" descr="Biodiversity Illustration">
            <a:extLst>
              <a:ext uri="{FF2B5EF4-FFF2-40B4-BE49-F238E27FC236}">
                <a16:creationId xmlns:a16="http://schemas.microsoft.com/office/drawing/2014/main" id="{3FD1F2A0-D852-4F7E-BF44-3206A2BD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D4ABC6-1BEC-4726-9952-90B67383CADA}"/>
              </a:ext>
            </a:extLst>
          </p:cNvPr>
          <p:cNvSpPr txBox="1"/>
          <p:nvPr/>
        </p:nvSpPr>
        <p:spPr>
          <a:xfrm>
            <a:off x="776747" y="2749768"/>
            <a:ext cx="8642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Ve světě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33% </a:t>
            </a:r>
            <a:r>
              <a:rPr lang="cs-CZ" sz="2800" dirty="0"/>
              <a:t>půdy ve světě je poškozeno a silně ohroženo erozí, zasolováním, zhutněním, okyselením, znečištěním a vyčerpáním živin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83%</a:t>
            </a:r>
            <a:r>
              <a:rPr lang="cs-CZ" sz="2800" dirty="0"/>
              <a:t> lidí v Africe je životně závislých na jejich půdě a </a:t>
            </a:r>
            <a:r>
              <a:rPr lang="cs-CZ" sz="2800" b="1" dirty="0"/>
              <a:t>40% </a:t>
            </a:r>
            <a:r>
              <a:rPr lang="cs-CZ" sz="2800" dirty="0"/>
              <a:t>jejich půdy je již poškozeno a ohroženo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223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7879079" cy="3648785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pic>
        <p:nvPicPr>
          <p:cNvPr id="8" name="Picture 2" descr="Biodiversity Illustration">
            <a:extLst>
              <a:ext uri="{FF2B5EF4-FFF2-40B4-BE49-F238E27FC236}">
                <a16:creationId xmlns:a16="http://schemas.microsoft.com/office/drawing/2014/main" id="{3FD1F2A0-D852-4F7E-BF44-3206A2BD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9B99DFB-A822-4546-ABA1-829D90E4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8" y="505511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Děkuji za pozornost…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7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7879079" cy="3648785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Geier</a:t>
            </a:r>
            <a:r>
              <a:rPr lang="cs-CZ" sz="1800" dirty="0">
                <a:latin typeface="+mj-lt"/>
              </a:rPr>
              <a:t>, B.;</a:t>
            </a:r>
            <a:r>
              <a:rPr lang="en-GB" sz="1800" dirty="0">
                <a:latin typeface="+mj-lt"/>
              </a:rPr>
              <a:t> McNeely,</a:t>
            </a:r>
            <a:r>
              <a:rPr lang="cs-CZ" sz="1800" dirty="0">
                <a:latin typeface="+mj-lt"/>
              </a:rPr>
              <a:t> J. A.; </a:t>
            </a:r>
            <a:r>
              <a:rPr lang="en-GB" sz="1800" dirty="0" err="1">
                <a:latin typeface="+mj-lt"/>
              </a:rPr>
              <a:t>Stolton</a:t>
            </a:r>
            <a:r>
              <a:rPr lang="cs-CZ" sz="1800" dirty="0">
                <a:latin typeface="+mj-lt"/>
              </a:rPr>
              <a:t>, S. (2000). </a:t>
            </a:r>
            <a:r>
              <a:rPr lang="en-GB" sz="1800" dirty="0">
                <a:latin typeface="+mj-lt"/>
              </a:rPr>
              <a:t>The Relationship between Nature Conservation, Biodiversity and Organic Agriculture. </a:t>
            </a:r>
            <a:endParaRPr lang="cs-CZ" sz="1800" dirty="0">
              <a:latin typeface="+mj-lt"/>
            </a:endParaRPr>
          </a:p>
          <a:p>
            <a:r>
              <a:rPr lang="cs-CZ" sz="1800" dirty="0" err="1">
                <a:latin typeface="+mj-lt"/>
              </a:rPr>
              <a:t>Cherfas</a:t>
            </a:r>
            <a:r>
              <a:rPr lang="cs-CZ" sz="1800" dirty="0">
                <a:latin typeface="+mj-lt"/>
              </a:rPr>
              <a:t>, J. &amp; </a:t>
            </a:r>
            <a:r>
              <a:rPr lang="cs-CZ" sz="1800" dirty="0" err="1">
                <a:latin typeface="+mj-lt"/>
              </a:rPr>
              <a:t>Fanton</a:t>
            </a:r>
            <a:r>
              <a:rPr lang="cs-CZ" sz="1800" dirty="0">
                <a:latin typeface="+mj-lt"/>
              </a:rPr>
              <a:t>, M. J. (1996). </a:t>
            </a:r>
            <a:r>
              <a:rPr lang="cs-CZ" sz="1800" dirty="0" err="1">
                <a:latin typeface="+mj-lt"/>
              </a:rPr>
              <a:t>The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Seed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Saver‘s</a:t>
            </a:r>
            <a:r>
              <a:rPr lang="cs-CZ" sz="1800" dirty="0">
                <a:latin typeface="+mj-lt"/>
              </a:rPr>
              <a:t> Handbook</a:t>
            </a:r>
            <a:endParaRPr lang="en-GB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https://gobbet.cz/puda-patri-mezi-neobnovitelne-prirodni-zdroje/</a:t>
            </a:r>
            <a:endParaRPr lang="cs-CZ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http://agrobioteg.org/el-suelo-es-un-recurso-no-renovable/</a:t>
            </a:r>
            <a:endParaRPr lang="cs-CZ" sz="1800" dirty="0">
              <a:latin typeface="+mj-lt"/>
            </a:endParaRPr>
          </a:p>
        </p:txBody>
      </p:sp>
      <p:pic>
        <p:nvPicPr>
          <p:cNvPr id="8" name="Picture 2" descr="Biodiversity Illustration">
            <a:extLst>
              <a:ext uri="{FF2B5EF4-FFF2-40B4-BE49-F238E27FC236}">
                <a16:creationId xmlns:a16="http://schemas.microsoft.com/office/drawing/2014/main" id="{3FD1F2A0-D852-4F7E-BF44-3206A2BD8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9B99DFB-A822-4546-ABA1-829D90E4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5773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sz="4900" b="1" dirty="0">
                <a:solidFill>
                  <a:schemeClr val="accent6">
                    <a:lumMod val="50000"/>
                  </a:schemeClr>
                </a:solidFill>
              </a:rPr>
              <a:t>Zdroje</a:t>
            </a:r>
            <a:r>
              <a:rPr lang="cs-CZ" dirty="0"/>
              <a:t>: </a:t>
            </a:r>
            <a:br>
              <a:rPr lang="cs-CZ" dirty="0"/>
            </a:b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80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Obsah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516879" cy="3462228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001FEB-CD26-43B0-925D-77707783C25D}"/>
              </a:ext>
            </a:extLst>
          </p:cNvPr>
          <p:cNvSpPr txBox="1">
            <a:spLocks/>
          </p:cNvSpPr>
          <p:nvPr/>
        </p:nvSpPr>
        <p:spPr>
          <a:xfrm>
            <a:off x="655321" y="2057919"/>
            <a:ext cx="6176554" cy="39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j-lt"/>
              </a:rPr>
              <a:t>Synergie </a:t>
            </a:r>
          </a:p>
          <a:p>
            <a:r>
              <a:rPr lang="cs-CZ" dirty="0">
                <a:latin typeface="+mj-lt"/>
              </a:rPr>
              <a:t>Biodiverzita</a:t>
            </a:r>
          </a:p>
          <a:p>
            <a:r>
              <a:rPr lang="cs-CZ" dirty="0">
                <a:latin typeface="+mj-lt"/>
              </a:rPr>
              <a:t>Polykultura</a:t>
            </a:r>
          </a:p>
          <a:p>
            <a:r>
              <a:rPr lang="cs-CZ" dirty="0">
                <a:latin typeface="+mj-lt"/>
              </a:rPr>
              <a:t>Možnosti využití a nástroje zvýšení diverzity</a:t>
            </a:r>
          </a:p>
          <a:p>
            <a:r>
              <a:rPr lang="cs-CZ" dirty="0">
                <a:latin typeface="+mj-lt"/>
              </a:rPr>
              <a:t>Půda jako obnovitelný či neobnovitelný zdroj</a:t>
            </a:r>
          </a:p>
          <a:p>
            <a:endParaRPr lang="cs-CZ" dirty="0">
              <a:latin typeface="+mj-lt"/>
            </a:endParaRPr>
          </a:p>
          <a:p>
            <a:endParaRPr lang="en-GB" dirty="0"/>
          </a:p>
        </p:txBody>
      </p:sp>
      <p:pic>
        <p:nvPicPr>
          <p:cNvPr id="11" name="Picture 2" descr="Biodiversity Illustration">
            <a:extLst>
              <a:ext uri="{FF2B5EF4-FFF2-40B4-BE49-F238E27FC236}">
                <a16:creationId xmlns:a16="http://schemas.microsoft.com/office/drawing/2014/main" id="{6FCE60A1-C308-4540-8E54-7B82C5945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8166"/>
          <a:stretch/>
        </p:blipFill>
        <p:spPr bwMode="auto">
          <a:xfrm>
            <a:off x="6831875" y="365125"/>
            <a:ext cx="4966764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1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odiversity Illustration">
            <a:extLst>
              <a:ext uri="{FF2B5EF4-FFF2-40B4-BE49-F238E27FC236}">
                <a16:creationId xmlns:a16="http://schemas.microsoft.com/office/drawing/2014/main" id="{3431506D-76E9-43DD-B023-D04DCA92B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155430" y="629266"/>
            <a:ext cx="2387640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076336" cy="16766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Permakultura &amp; Synergie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Permakultura</a:t>
            </a:r>
            <a:r>
              <a:rPr lang="cs-CZ" sz="2400" dirty="0">
                <a:latin typeface="+mj-lt"/>
              </a:rPr>
              <a:t> je vývoj a sledování produktivního, různorodého a ekologického ekosystému založeného na hybridních biologických a technických uzavřených obvodech 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400" b="1" dirty="0"/>
              <a:t>Synergie</a:t>
            </a:r>
            <a:r>
              <a:rPr lang="cs-CZ" sz="2400" dirty="0">
                <a:latin typeface="+mj-lt"/>
              </a:rPr>
              <a:t> je interakce prvků, které při kombinaci vytvářejí celkový efekt, který je větší než součet jednotlivých prvků…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67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9FCBF34-4930-447C-A993-8C9D3A64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 r="1" b="1"/>
          <a:stretch/>
        </p:blipFill>
        <p:spPr>
          <a:xfrm>
            <a:off x="640080" y="1596421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24784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Bio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zemědělství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Synergie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6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14" y="636537"/>
            <a:ext cx="9783097" cy="167660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accent6">
                    <a:lumMod val="50000"/>
                  </a:schemeClr>
                </a:solidFill>
              </a:rPr>
              <a:t>Biodiverzita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1" y="2487561"/>
            <a:ext cx="8913081" cy="4050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Celková různorodost (variabilita) v rámci všech živých organismů a jejich stanovišť… 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Zvyšuje stabilitu a odolnost ekosystému</a:t>
            </a:r>
          </a:p>
          <a:p>
            <a:r>
              <a:rPr lang="cs-CZ" dirty="0">
                <a:latin typeface="+mj-lt"/>
              </a:rPr>
              <a:t>Prospívá zemědělství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4100" name="Picture 4" descr="https://e360.yale.edu/assets/site/_300x200_crop_center-center/iStock-511121338_Beetles_Web.jpg">
            <a:extLst>
              <a:ext uri="{FF2B5EF4-FFF2-40B4-BE49-F238E27FC236}">
                <a16:creationId xmlns:a16="http://schemas.microsoft.com/office/drawing/2014/main" id="{AB7899F2-8CDB-402E-8718-412C2CBB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96" y="451300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odiversity Illustration">
            <a:extLst>
              <a:ext uri="{FF2B5EF4-FFF2-40B4-BE49-F238E27FC236}">
                <a16:creationId xmlns:a16="http://schemas.microsoft.com/office/drawing/2014/main" id="{D48FAD0F-906C-4DC2-84DC-FF83CB14D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155430" y="629266"/>
            <a:ext cx="2387640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4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Polykultura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7928240" cy="3697947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endParaRPr lang="cs-CZ" sz="1800" dirty="0">
              <a:latin typeface="+mj-lt"/>
            </a:endParaRPr>
          </a:p>
          <a:p>
            <a:r>
              <a:rPr lang="cs-CZ" dirty="0">
                <a:latin typeface="+mj-lt"/>
              </a:rPr>
              <a:t>Využívání vícero plodin v jednom prostoru</a:t>
            </a:r>
          </a:p>
          <a:p>
            <a:r>
              <a:rPr lang="cs-CZ" dirty="0">
                <a:latin typeface="+mj-lt"/>
              </a:rPr>
              <a:t>Poskytuje rozmanitost plodin</a:t>
            </a:r>
          </a:p>
          <a:p>
            <a:r>
              <a:rPr lang="cs-CZ" dirty="0">
                <a:latin typeface="+mj-lt"/>
              </a:rPr>
              <a:t>Napodobuje rozmanitost přirozených ekosystémů</a:t>
            </a:r>
          </a:p>
          <a:p>
            <a:r>
              <a:rPr lang="cs-CZ" dirty="0">
                <a:latin typeface="+mj-lt"/>
              </a:rPr>
              <a:t>Opak monokultury</a:t>
            </a:r>
            <a:endParaRPr lang="en-GB" dirty="0">
              <a:latin typeface="+mj-lt"/>
            </a:endParaRPr>
          </a:p>
        </p:txBody>
      </p:sp>
      <p:pic>
        <p:nvPicPr>
          <p:cNvPr id="6" name="Picture 2" descr="Biodiversity Illustration">
            <a:extLst>
              <a:ext uri="{FF2B5EF4-FFF2-40B4-BE49-F238E27FC236}">
                <a16:creationId xmlns:a16="http://schemas.microsoft.com/office/drawing/2014/main" id="{82D44B44-E683-4488-A86F-1418E2FD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464964" cy="169279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Polykultura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1A25AC-4697-4857-826B-912F8F82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1" y="1829815"/>
            <a:ext cx="9655277" cy="46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464964" cy="169279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Polykultura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2F6332-EBB6-4C3A-A1C6-95F4F77B94A5}"/>
              </a:ext>
            </a:extLst>
          </p:cNvPr>
          <p:cNvSpPr txBox="1"/>
          <p:nvPr/>
        </p:nvSpPr>
        <p:spPr>
          <a:xfrm>
            <a:off x="655320" y="3106993"/>
            <a:ext cx="9311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Zlepšuje kvalitu půdy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Zvyšuje výskyt hmyzu, plevele a kontrolu chorob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Podporuje prospěšné organismy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Snižuje ekonomická rizika</a:t>
            </a:r>
            <a:endParaRPr lang="en-GB" sz="2800" dirty="0">
              <a:latin typeface="+mj-lt"/>
            </a:endParaRPr>
          </a:p>
        </p:txBody>
      </p:sp>
      <p:pic>
        <p:nvPicPr>
          <p:cNvPr id="6" name="Picture 2" descr="Biodiversity Illustration">
            <a:extLst>
              <a:ext uri="{FF2B5EF4-FFF2-40B4-BE49-F238E27FC236}">
                <a16:creationId xmlns:a16="http://schemas.microsoft.com/office/drawing/2014/main" id="{B894AAD9-C272-4549-961E-AC868CF7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5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8FA8-9DAD-4DC7-84F3-D77E3949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4"/>
            <a:ext cx="5842195" cy="20351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Možnosti využití a nástroje zvýšení diverzity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EBD1D-81B8-49C3-AB1D-768CBCC9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1867990"/>
            <a:ext cx="9455330" cy="4624886"/>
          </a:xfrm>
        </p:spPr>
        <p:txBody>
          <a:bodyPr>
            <a:normAutofit/>
          </a:bodyPr>
          <a:lstStyle/>
          <a:p>
            <a:endParaRPr lang="cs-CZ" sz="1800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Pěstovat rozdílné druhy rostlin</a:t>
            </a:r>
          </a:p>
          <a:p>
            <a:r>
              <a:rPr lang="cs-CZ" dirty="0">
                <a:latin typeface="+mj-lt"/>
              </a:rPr>
              <a:t>Střídat plodiny</a:t>
            </a:r>
          </a:p>
          <a:p>
            <a:r>
              <a:rPr lang="cs-CZ" dirty="0">
                <a:latin typeface="+mj-lt"/>
              </a:rPr>
              <a:t>Pěstovat meziplodiny</a:t>
            </a:r>
          </a:p>
          <a:p>
            <a:r>
              <a:rPr lang="cs-CZ" dirty="0">
                <a:latin typeface="+mj-lt"/>
              </a:rPr>
              <a:t>Krycí plodiny proti erozi</a:t>
            </a:r>
          </a:p>
          <a:p>
            <a:r>
              <a:rPr lang="cs-CZ" dirty="0">
                <a:latin typeface="+mj-lt"/>
              </a:rPr>
              <a:t>Ochranné obdělávání půdy – nejméně 30% rostl. zbytků </a:t>
            </a:r>
          </a:p>
          <a:p>
            <a:r>
              <a:rPr lang="cs-CZ" dirty="0">
                <a:latin typeface="+mj-lt"/>
              </a:rPr>
              <a:t>Podpora růstu organické hmoty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6" name="Picture 2" descr="Biodiversity Illustration">
            <a:extLst>
              <a:ext uri="{FF2B5EF4-FFF2-40B4-BE49-F238E27FC236}">
                <a16:creationId xmlns:a16="http://schemas.microsoft.com/office/drawing/2014/main" id="{86DE9F5E-5E9A-4CD9-BD9B-595784EAE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"/>
          <a:stretch/>
        </p:blipFill>
        <p:spPr bwMode="auto">
          <a:xfrm>
            <a:off x="9087226" y="629266"/>
            <a:ext cx="2455844" cy="25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41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329</Words>
  <Application>Microsoft Office PowerPoint</Application>
  <PresentationFormat>Širokoúhlá obrazovka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Diverzita na obecné úrovni</vt:lpstr>
      <vt:lpstr>Obsah</vt:lpstr>
      <vt:lpstr>Permakultura &amp; Synergie</vt:lpstr>
      <vt:lpstr>Bio zemědělství &amp; Synergie</vt:lpstr>
      <vt:lpstr>Biodiverzita</vt:lpstr>
      <vt:lpstr>Polykultura</vt:lpstr>
      <vt:lpstr>Polykultura</vt:lpstr>
      <vt:lpstr>Polykultura</vt:lpstr>
      <vt:lpstr>Možnosti využití a nástroje zvýšení diverzity</vt:lpstr>
      <vt:lpstr>Půda jako obnovitelný či neobnovitelný zdroj</vt:lpstr>
      <vt:lpstr>Půda jako obnovitelný či neobnovitelný zdroj</vt:lpstr>
      <vt:lpstr>Půda jako obnovitelný či neobnovitelný zdroj</vt:lpstr>
      <vt:lpstr>Děkuji za pozornost… </vt:lpstr>
      <vt:lpstr>  Zdroje: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Diverzita na obecné úrovni</dc:title>
  <dc:creator>Lenka Konkoľová</dc:creator>
  <cp:lastModifiedBy>Lenka Konkoľová</cp:lastModifiedBy>
  <cp:revision>18</cp:revision>
  <dcterms:created xsi:type="dcterms:W3CDTF">2018-04-17T11:06:00Z</dcterms:created>
  <dcterms:modified xsi:type="dcterms:W3CDTF">2018-04-17T14:12:35Z</dcterms:modified>
</cp:coreProperties>
</file>