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6" r:id="rId5"/>
    <p:sldId id="262" r:id="rId6"/>
    <p:sldId id="263" r:id="rId7"/>
    <p:sldId id="265" r:id="rId8"/>
    <p:sldId id="268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4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F7A467-A966-42F7-ABDA-C0C896FDB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5937392-47C4-4C26-AE8C-BE0CE1FF24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F67D3C-082A-4358-94CF-823FA1554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D0EC-6C9A-435E-ABB1-E09936AEE899}" type="datetimeFigureOut">
              <a:rPr lang="cs-CZ" smtClean="0"/>
              <a:t>13. 5. 2018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5180D5-F8F4-43AD-8BC7-F529858DD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37DE66F-A9EA-48B0-BACD-632CB3A9C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E7891-E0DD-48BE-B651-73C463412A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3106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A56F5C-FDEE-47FC-950A-F2FD01216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A1CAC05-FA87-49D3-8E61-22E9551390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349C9BE-6800-444B-B1EB-DEE4F94B3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D0EC-6C9A-435E-ABB1-E09936AEE899}" type="datetimeFigureOut">
              <a:rPr lang="cs-CZ" smtClean="0"/>
              <a:t>13. 5. 2018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938AD42-BD70-4040-BDE9-954BA8B33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2EC7EF0-B89F-48A5-8BF9-C1D45F1DD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E7891-E0DD-48BE-B651-73C463412A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39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438A231-41E8-4061-879B-4056CC9CAC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26A8CF3-45E5-4D07-BC86-96B9C6DE1F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349B159-E617-4696-B8E8-DAF28371E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D0EC-6C9A-435E-ABB1-E09936AEE899}" type="datetimeFigureOut">
              <a:rPr lang="cs-CZ" smtClean="0"/>
              <a:t>13. 5. 2018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285402-7868-48C2-825B-C587FCA1A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7E8330B-166C-418F-B46F-63259A50C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E7891-E0DD-48BE-B651-73C463412A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211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D58EA0-41D9-4B9D-A8DF-09C3FF485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B0782F8-37CA-4E60-B0D2-AA86CD1E5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B9CA045-68E9-42DD-88C0-937D2B0DE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D0EC-6C9A-435E-ABB1-E09936AEE899}" type="datetimeFigureOut">
              <a:rPr lang="cs-CZ" smtClean="0"/>
              <a:t>13. 5. 2018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5DC2B13-FB79-4DC1-AC52-8F44D70D4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7C586EC-64F0-4BE4-8AE8-1A2D8EBFF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E7891-E0DD-48BE-B651-73C463412A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5099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5CA262-81E2-4014-8C89-BACDC341D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D71B410-88F3-40C4-9D9E-918F17CE7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2131786-A2D1-471F-B6B4-CB000DB41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D0EC-6C9A-435E-ABB1-E09936AEE899}" type="datetimeFigureOut">
              <a:rPr lang="cs-CZ" smtClean="0"/>
              <a:t>13. 5. 2018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3F5DC10-1B7F-4C2B-B7C7-64C1A5BB4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0E540D7-6349-425E-8705-E5FBB446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E7891-E0DD-48BE-B651-73C463412A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0043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1D833C-4627-4D6E-89B9-F246EE99A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3ED771F-F743-4E68-BD12-B7BB5C5437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B80BAAE-7065-4618-A023-3EEEB51621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A63B3AA-9FE3-4035-818D-D98B7B53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D0EC-6C9A-435E-ABB1-E09936AEE899}" type="datetimeFigureOut">
              <a:rPr lang="cs-CZ" smtClean="0"/>
              <a:t>13. 5. 2018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C29CD29-D632-47D4-9F47-C90B7B05A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FB4C40C-69D8-461A-A9A7-D0C38E2C0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E7891-E0DD-48BE-B651-73C463412A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3877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19E7B9-C779-4921-A7A9-9FEEB47DC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C8B26C4-FBA3-4CC8-9363-B347EBF4D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52967B8-9213-4FF3-9A31-75F88AAC2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36780D40-D958-40E5-97F4-D065AD4353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DF0344D9-57AC-4185-B73F-E95FA02E15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05ABE8E-56AE-4C0A-ABFE-6AEFAC3B7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D0EC-6C9A-435E-ABB1-E09936AEE899}" type="datetimeFigureOut">
              <a:rPr lang="cs-CZ" smtClean="0"/>
              <a:t>13. 5. 2018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0404CCF-2A16-410A-A405-792C7FF70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B5815E7-277E-47FC-B4B1-7BDF90A21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E7891-E0DD-48BE-B651-73C463412A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4243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3DF66D-2620-4160-8006-C21F245EA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F93310F-BE74-485E-910D-6EB74A682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D0EC-6C9A-435E-ABB1-E09936AEE899}" type="datetimeFigureOut">
              <a:rPr lang="cs-CZ" smtClean="0"/>
              <a:t>13. 5. 2018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89517C2-BAF9-4813-967C-8B7A2B800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F69CF4C-B8B9-400C-A499-6DC9CC4FB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E7891-E0DD-48BE-B651-73C463412A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6237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784F35D-1CC5-4575-8768-E925383B5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D0EC-6C9A-435E-ABB1-E09936AEE899}" type="datetimeFigureOut">
              <a:rPr lang="cs-CZ" smtClean="0"/>
              <a:t>13. 5. 2018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A639416-5247-41C2-A811-54DB0F849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0730470-ECFA-4A36-851F-288691487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E7891-E0DD-48BE-B651-73C463412A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271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1C8617-5C64-44EC-9DB5-2840F5789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2B7B29D-3065-473E-B162-3C8F1ACB0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05AEAB2-BE91-4390-8B36-09DF17C56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38D6068-977C-4718-86D3-C1B2C4720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D0EC-6C9A-435E-ABB1-E09936AEE899}" type="datetimeFigureOut">
              <a:rPr lang="cs-CZ" smtClean="0"/>
              <a:t>13. 5. 2018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C930FB3-8687-42C9-BC83-282DC2650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879FD19-6F8D-4D60-B018-9FD9AA96A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E7891-E0DD-48BE-B651-73C463412A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9445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1A0E11-2713-401F-A019-3208BE960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6E5C67D-0CAF-4619-8C42-3A3D8AD432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43CA5DC-51C2-4A88-9B18-5CCEFFC42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857FD35-C28A-4654-9F7F-40107822D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D0EC-6C9A-435E-ABB1-E09936AEE899}" type="datetimeFigureOut">
              <a:rPr lang="cs-CZ" smtClean="0"/>
              <a:t>13. 5. 2018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32791B7-6C20-463F-9015-12ACA343F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97CA90D-E967-4BD1-B166-CB93C61E8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E7891-E0DD-48BE-B651-73C463412A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89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37FAAC5-E4B3-4A31-AD9C-FD6CA2EEC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E26A02D-A8D9-41F5-A4DE-311EBD8AA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133250F-B5AC-43A7-8F45-9FE5180D7B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4D0EC-6C9A-435E-ABB1-E09936AEE899}" type="datetimeFigureOut">
              <a:rPr lang="cs-CZ" smtClean="0"/>
              <a:t>13. 5. 2018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8EECE28-E0E9-49AB-999C-AF29C70118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08920D1-EC80-4367-96C1-694830E855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E7891-E0DD-48BE-B651-73C463412A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055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www.akademiesobestacnosti.cz/videoplay/zit-zmen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ermacultureinstituteasia.com/urban-permaculture/" TargetMode="External"/><Relationship Id="rId2" Type="http://schemas.openxmlformats.org/officeDocument/2006/relationships/hyperlink" Target="https://transitionnetwork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ostetin.veronica.cz/" TargetMode="External"/><Relationship Id="rId5" Type="http://schemas.openxmlformats.org/officeDocument/2006/relationships/hyperlink" Target="http://www.transitiontownkinsale.org/events/community-picnic/" TargetMode="External"/><Relationship Id="rId4" Type="http://schemas.openxmlformats.org/officeDocument/2006/relationships/hyperlink" Target="https://transitionnetwork.org/news-and-blog/10year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C75BE7-4C05-4752-85DB-D1F6925207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5265" y="1797136"/>
            <a:ext cx="4761470" cy="1444196"/>
          </a:xfrm>
        </p:spPr>
        <p:txBody>
          <a:bodyPr>
            <a:normAutofit fontScale="90000"/>
          </a:bodyPr>
          <a:lstStyle/>
          <a:p>
            <a:r>
              <a:rPr lang="cs-CZ" sz="4800" dirty="0">
                <a:ea typeface="KaiTi" panose="020B0503020204020204" pitchFamily="49" charset="-122"/>
                <a:cs typeface="ISOCP3" panose="00000400000000000000" pitchFamily="2" charset="0"/>
              </a:rPr>
              <a:t>„</a:t>
            </a:r>
            <a:r>
              <a:rPr lang="cs-CZ" sz="4800" dirty="0">
                <a:ea typeface="KaiTi" panose="020B0503020204020204" pitchFamily="49" charset="-122"/>
                <a:cs typeface="Courier New" panose="02070309020205020404" pitchFamily="49" charset="0"/>
              </a:rPr>
              <a:t>Trvale udržitelná“ lidská sídla</a:t>
            </a:r>
            <a:br>
              <a:rPr lang="cs-CZ" sz="4800" dirty="0">
                <a:ea typeface="KaiTi" panose="020B0503020204020204" pitchFamily="49" charset="-122"/>
                <a:cs typeface="Courier New" panose="02070309020205020404" pitchFamily="49" charset="0"/>
              </a:rPr>
            </a:br>
            <a:r>
              <a:rPr lang="cs-CZ" sz="4800" b="1" dirty="0" err="1">
                <a:ea typeface="KaiTi" panose="020B0503020204020204" pitchFamily="49" charset="-122"/>
                <a:cs typeface="Courier New" panose="02070309020205020404" pitchFamily="49" charset="0"/>
              </a:rPr>
              <a:t>Transition</a:t>
            </a:r>
            <a:r>
              <a:rPr lang="cs-CZ" sz="4800" b="1" dirty="0">
                <a:ea typeface="KaiTi" panose="020B0503020204020204" pitchFamily="49" charset="-122"/>
                <a:cs typeface="Courier New" panose="02070309020205020404" pitchFamily="49" charset="0"/>
              </a:rPr>
              <a:t> </a:t>
            </a:r>
            <a:r>
              <a:rPr lang="cs-CZ" sz="4800" b="1" dirty="0" err="1">
                <a:ea typeface="KaiTi" panose="020B0503020204020204" pitchFamily="49" charset="-122"/>
                <a:cs typeface="Courier New" panose="02070309020205020404" pitchFamily="49" charset="0"/>
              </a:rPr>
              <a:t>towns</a:t>
            </a:r>
            <a:endParaRPr lang="cs-CZ" sz="4800" b="1" dirty="0">
              <a:ea typeface="KaiTi" panose="020B0503020204020204" pitchFamily="49" charset="-122"/>
              <a:cs typeface="Courier New" panose="02070309020205020404" pitchFamily="49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EDEC941-B2D8-49D3-837E-722B3BAACD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3775" y="3447535"/>
            <a:ext cx="2764450" cy="395417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Anna Janebová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58288CA-8D8E-498F-8886-C5182CB1F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854" y="4257675"/>
            <a:ext cx="8004292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958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A6B31D-37B0-470B-8FB6-7C9C76903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363" y="489892"/>
            <a:ext cx="11009274" cy="3161529"/>
          </a:xfrm>
        </p:spPr>
        <p:txBody>
          <a:bodyPr>
            <a:normAutofit fontScale="77500" lnSpcReduction="20000"/>
          </a:bodyPr>
          <a:lstStyle/>
          <a:p>
            <a:pPr>
              <a:buFont typeface="Calibri" panose="020F0502020204030204" pitchFamily="34" charset="0"/>
              <a:buChar char="-"/>
            </a:pPr>
            <a:r>
              <a:rPr lang="cs-CZ" sz="2600" b="1" dirty="0"/>
              <a:t>Před r. 1900 </a:t>
            </a:r>
            <a:r>
              <a:rPr lang="cs-CZ" sz="2600" dirty="0"/>
              <a:t>každé město v podstatě </a:t>
            </a:r>
            <a:r>
              <a:rPr lang="cs-CZ" sz="2600" b="1" dirty="0"/>
              <a:t>soběstačné → globalizace</a:t>
            </a:r>
            <a:endParaRPr lang="cs-CZ" sz="2600" dirty="0"/>
          </a:p>
          <a:p>
            <a:pPr>
              <a:buFont typeface="Calibri" panose="020F0502020204030204" pitchFamily="34" charset="0"/>
              <a:buChar char="-"/>
            </a:pPr>
            <a:r>
              <a:rPr lang="cs-CZ" sz="2600" b="1" dirty="0"/>
              <a:t>Dnes lidská sídla závislá</a:t>
            </a:r>
            <a:r>
              <a:rPr lang="cs-CZ" sz="2600" dirty="0"/>
              <a:t> na často velmi vzdálené velkovýrobě </a:t>
            </a:r>
            <a:r>
              <a:rPr lang="cs-CZ" sz="2600" b="1" dirty="0"/>
              <a:t>→ problematické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cs-CZ" sz="2600" b="1" dirty="0"/>
              <a:t>Snaha o nápravu </a:t>
            </a:r>
            <a:r>
              <a:rPr lang="cs-CZ" sz="2600" dirty="0"/>
              <a:t>nebo zmírnění negativních dopadů </a:t>
            </a:r>
            <a:r>
              <a:rPr lang="cs-CZ" sz="2300" dirty="0"/>
              <a:t>(lokální výrobky, bio, Fair </a:t>
            </a:r>
            <a:r>
              <a:rPr lang="cs-CZ" sz="2300" dirty="0" err="1"/>
              <a:t>Trade</a:t>
            </a:r>
            <a:r>
              <a:rPr lang="cs-CZ" sz="2300" dirty="0"/>
              <a:t>, snaha znát původ výrobků,…)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cs-CZ" sz="2600" b="1" dirty="0" err="1"/>
              <a:t>Permakultura</a:t>
            </a:r>
            <a:r>
              <a:rPr lang="cs-CZ" sz="2600" b="1" dirty="0"/>
              <a:t> nabízí řešení </a:t>
            </a:r>
            <a:r>
              <a:rPr lang="cs-CZ" sz="2300" dirty="0"/>
              <a:t>(návrat potravinové produkce do lidských sídel, šetření a výroba energie a efektivní formy její dopravy,…)→ </a:t>
            </a:r>
            <a:r>
              <a:rPr lang="cs-CZ" sz="2300" dirty="0" err="1"/>
              <a:t>Transition</a:t>
            </a:r>
            <a:r>
              <a:rPr lang="cs-CZ" sz="2300" dirty="0"/>
              <a:t> </a:t>
            </a:r>
            <a:r>
              <a:rPr lang="cs-CZ" sz="2300" dirty="0" err="1"/>
              <a:t>Towns</a:t>
            </a:r>
            <a:r>
              <a:rPr lang="cs-CZ" sz="2300" dirty="0"/>
              <a:t> 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cs-CZ" sz="2600" dirty="0"/>
              <a:t>Podobně laděná společenství→ </a:t>
            </a:r>
            <a:r>
              <a:rPr lang="cs-CZ" sz="2600" b="1" dirty="0"/>
              <a:t>vzájemné </a:t>
            </a:r>
            <a:r>
              <a:rPr lang="cs-CZ" sz="2600" b="1" dirty="0" err="1"/>
              <a:t>sebepotvrzování</a:t>
            </a:r>
            <a:r>
              <a:rPr lang="cs-CZ" sz="2600" b="1" dirty="0"/>
              <a:t> identity</a:t>
            </a:r>
            <a:r>
              <a:rPr lang="cs-CZ" sz="2600" dirty="0"/>
              <a:t>; snazší vystoupení z „konzumního startovního stavu“ </a:t>
            </a:r>
          </a:p>
          <a:p>
            <a:pPr>
              <a:buFont typeface="Calibri" panose="020F0502020204030204" pitchFamily="34" charset="0"/>
              <a:buChar char="-"/>
            </a:pPr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>
              <a:buFont typeface="Calibri" panose="020F0502020204030204" pitchFamily="34" charset="0"/>
              <a:buChar char="-"/>
            </a:pPr>
            <a:endParaRPr lang="cs-CZ" dirty="0"/>
          </a:p>
          <a:p>
            <a:pPr>
              <a:buFont typeface="Calibri" panose="020F0502020204030204" pitchFamily="34" charset="0"/>
              <a:buChar char="-"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6AC8A59-F73A-41D8-B362-7C477E761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26" y="3091761"/>
            <a:ext cx="6671273" cy="3766237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6090DCCE-E523-4BA9-BFA9-B00C209E5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325" y="2655543"/>
            <a:ext cx="463867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70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3C5FA77-1327-49E2-B8B5-853B73FA2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83" y="394759"/>
            <a:ext cx="9288517" cy="345334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>
                <a:solidFill>
                  <a:srgbClr val="008080"/>
                </a:solidFill>
              </a:rPr>
              <a:t>Komunitní přístup k půdě</a:t>
            </a:r>
            <a:endParaRPr lang="cs-CZ" dirty="0"/>
          </a:p>
          <a:p>
            <a:pPr>
              <a:buFont typeface="Calibri" panose="020F0502020204030204" pitchFamily="34" charset="0"/>
              <a:buChar char="-"/>
            </a:pPr>
            <a:r>
              <a:rPr lang="cs-CZ" dirty="0"/>
              <a:t>Komunitní zahrady, propojení s farmáři: výrobně spotřební družstva, farmářské kluby, města jako farmy</a:t>
            </a:r>
          </a:p>
          <a:p>
            <a:pPr marL="0" indent="0">
              <a:buNone/>
            </a:pPr>
            <a:r>
              <a:rPr lang="cs-CZ" dirty="0">
                <a:solidFill>
                  <a:srgbClr val="008080"/>
                </a:solidFill>
              </a:rPr>
              <a:t>Pěstování rostlin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cs-CZ" b="1" dirty="0"/>
              <a:t>Nevyužitý prostor </a:t>
            </a:r>
            <a:r>
              <a:rPr lang="cs-CZ" sz="2400" dirty="0"/>
              <a:t>(prázdné parcely, zatravněné plochy, parky, verandy, střechy, stěny, okna, okraje cest,…)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cs-CZ" b="1" dirty="0"/>
              <a:t>Nevyužitá lidská síla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cs-CZ" b="1" dirty="0"/>
              <a:t>Okrasnost → účelnost</a:t>
            </a:r>
          </a:p>
          <a:p>
            <a:pPr lvl="4">
              <a:buFont typeface="Calibri" panose="020F0502020204030204" pitchFamily="34" charset="0"/>
              <a:buChar char="-"/>
            </a:pPr>
            <a:r>
              <a:rPr lang="cs-CZ" sz="1900" dirty="0"/>
              <a:t>Trávník → směs jedlých a užitkových rostlin </a:t>
            </a:r>
          </a:p>
          <a:p>
            <a:pPr lvl="4">
              <a:buFont typeface="Calibri" panose="020F0502020204030204" pitchFamily="34" charset="0"/>
              <a:buChar char="-"/>
            </a:pPr>
            <a:r>
              <a:rPr lang="cs-CZ" sz="1900" dirty="0"/>
              <a:t>Stromy, keře, živé ploty→ nahradit těmi které se dají využit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cs-CZ" dirty="0"/>
              <a:t>Rostliny = </a:t>
            </a:r>
            <a:r>
              <a:rPr lang="cs-CZ" b="1" dirty="0"/>
              <a:t>regulačním prvkem </a:t>
            </a:r>
            <a:r>
              <a:rPr lang="cs-CZ" sz="2400" dirty="0"/>
              <a:t>(chrání před větrem, teplem, hlukem,…)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cs-CZ" b="1" dirty="0"/>
              <a:t>Možnost  prodeje </a:t>
            </a:r>
            <a:r>
              <a:rPr lang="cs-CZ" dirty="0"/>
              <a:t>vytvořených produktů </a:t>
            </a:r>
            <a:r>
              <a:rPr lang="cs-CZ" sz="2400" dirty="0"/>
              <a:t>(potravin, dřeva,…)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3E2C0B9-E4B2-47F3-B237-7DDAB1BA5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122170"/>
            <a:ext cx="5029200" cy="473583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2C7D9A3-FA04-4874-B580-D88F58D4D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35" y="3598603"/>
            <a:ext cx="5815013" cy="406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27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1919797-E614-486B-9CAC-07086A1E3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618" y="729047"/>
            <a:ext cx="11092764" cy="599302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2900" dirty="0">
                <a:solidFill>
                  <a:srgbClr val="008080"/>
                </a:solidFill>
              </a:rPr>
              <a:t>Komunitou podporovaná ekonomika</a:t>
            </a:r>
          </a:p>
          <a:p>
            <a:pPr marL="0" indent="0">
              <a:buNone/>
            </a:pPr>
            <a:r>
              <a:rPr lang="cs-CZ" sz="2600" dirty="0">
                <a:solidFill>
                  <a:srgbClr val="008080"/>
                </a:solidFill>
              </a:rPr>
              <a:t>LETSYSTÉM//</a:t>
            </a:r>
            <a:endParaRPr lang="cs-CZ" sz="2600" b="1" dirty="0"/>
          </a:p>
          <a:p>
            <a:pPr marL="0" indent="0">
              <a:buNone/>
            </a:pPr>
            <a:r>
              <a:rPr lang="cs-CZ" sz="2600" b="1" dirty="0"/>
              <a:t>= systém místního obchodování a zaměstnávání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cs-CZ" sz="2300" dirty="0"/>
              <a:t>Každý člen musí být ochotný využívat místní peníze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cs-CZ" sz="2300" dirty="0"/>
              <a:t>Na rozdíl od jednoduché výměny je zde výhoda v možnosti obchodovat s každým v komunitě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cs-CZ" sz="2300" dirty="0"/>
              <a:t>Často se k LETS penězům  doplácí státními penězi za materiál, který byl nutný zakoupit mimo komunitu (benzín, barvy,…)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cs-CZ" sz="2000" dirty="0"/>
              <a:t>Každý</a:t>
            </a:r>
            <a:r>
              <a:rPr lang="cs-CZ" sz="2300" dirty="0"/>
              <a:t> člen má právo znát stav účtů všech ostatních členů, každý dostává výpis ze svého účtu</a:t>
            </a:r>
          </a:p>
          <a:p>
            <a:pPr marL="0" indent="0">
              <a:buNone/>
            </a:pPr>
            <a:r>
              <a:rPr lang="cs-CZ" sz="2600" dirty="0">
                <a:solidFill>
                  <a:srgbClr val="008080"/>
                </a:solidFill>
              </a:rPr>
              <a:t>Rotační úvěrové fondy///</a:t>
            </a:r>
            <a:endParaRPr lang="cs-CZ" sz="2600" b="1" dirty="0"/>
          </a:p>
          <a:p>
            <a:pPr>
              <a:buFontTx/>
              <a:buChar char="-"/>
            </a:pPr>
            <a:r>
              <a:rPr lang="cs-CZ" sz="2600" b="1" dirty="0"/>
              <a:t>snížení nákladů komunity/domácností</a:t>
            </a:r>
          </a:p>
          <a:p>
            <a:pPr>
              <a:buFontTx/>
              <a:buChar char="-"/>
            </a:pPr>
            <a:r>
              <a:rPr lang="cs-CZ" sz="2600" b="1" dirty="0"/>
              <a:t>získání kapitálu k investicím uvnitř komunity</a:t>
            </a:r>
          </a:p>
          <a:p>
            <a:pPr>
              <a:buFontTx/>
              <a:buChar char="-"/>
            </a:pPr>
            <a:r>
              <a:rPr lang="cs-CZ" sz="2600" b="1" dirty="0"/>
              <a:t>Co komunitě chybí?</a:t>
            </a:r>
            <a:r>
              <a:rPr lang="cs-CZ" sz="2600" dirty="0"/>
              <a:t>→vytvoření nových pracovních příležitostí, zisk potřebných fondů</a:t>
            </a:r>
          </a:p>
          <a:p>
            <a:pPr marL="457200" lvl="1" indent="0">
              <a:buNone/>
            </a:pPr>
            <a:r>
              <a:rPr lang="cs-CZ" sz="2300" dirty="0">
                <a:solidFill>
                  <a:srgbClr val="008080"/>
                </a:solidFill>
              </a:rPr>
              <a:t>SHARE//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cs-CZ" sz="2300" dirty="0"/>
              <a:t>Nezisková organizace →pomoc malým podnikatelům, kteří produkují potřebné služby a produkty pro místní oblast (Berkshire, Massachusetts, USA)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cs-CZ" sz="2300" dirty="0"/>
              <a:t>Spolupracuje s místní bankou → členové si v bance založili společný účet (malý úrok u vkladů ale i půjček), každý kdo si chce půjčit musí získat jiné členy komunity kteří se za něj zaručí</a:t>
            </a:r>
          </a:p>
          <a:p>
            <a:pPr marL="457200" lvl="1" indent="0">
              <a:buNone/>
            </a:pPr>
            <a:r>
              <a:rPr lang="cs-CZ" sz="2300" dirty="0">
                <a:solidFill>
                  <a:srgbClr val="008080"/>
                </a:solidFill>
              </a:rPr>
              <a:t>CELT//</a:t>
            </a:r>
          </a:p>
          <a:p>
            <a:pPr lvl="1">
              <a:buFontTx/>
              <a:buChar char="-"/>
            </a:pPr>
            <a:r>
              <a:rPr lang="cs-CZ" sz="2300" dirty="0"/>
              <a:t>Novozélandská nezisková organizace</a:t>
            </a:r>
          </a:p>
          <a:p>
            <a:pPr lvl="1">
              <a:buFontTx/>
              <a:buChar char="-"/>
            </a:pPr>
            <a:r>
              <a:rPr lang="cs-CZ" sz="2300" dirty="0"/>
              <a:t>Pomáhá malým podnikatelům a družstvům </a:t>
            </a:r>
          </a:p>
          <a:p>
            <a:pPr lvl="1">
              <a:buFontTx/>
              <a:buChar char="-"/>
            </a:pPr>
            <a:r>
              <a:rPr lang="cs-CZ" sz="2300" dirty="0"/>
              <a:t>Poskytuje poradenství, poskytuje úvěry, získává fondy z členských poplatků, darů a státních subvencí</a:t>
            </a:r>
          </a:p>
          <a:p>
            <a:pPr lvl="1">
              <a:buFontTx/>
              <a:buChar char="-"/>
            </a:pPr>
            <a:r>
              <a:rPr lang="cs-CZ" sz="2300" dirty="0"/>
              <a:t>Podmínkou půjčky podnikatelova úzká spolupráce s CELT po dobu kdy půjčku splácí</a:t>
            </a:r>
          </a:p>
          <a:p>
            <a:pPr marL="457200" lvl="1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0424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890908D-5105-4F18-99D5-3944068D5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19" y="247137"/>
            <a:ext cx="10213678" cy="328528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3300" dirty="0" err="1">
                <a:solidFill>
                  <a:srgbClr val="008080"/>
                </a:solidFill>
                <a:latin typeface="ISOCTEUR" panose="020B0609020202020204" pitchFamily="49" charset="0"/>
              </a:rPr>
              <a:t>Tr</a:t>
            </a:r>
            <a:r>
              <a:rPr lang="cs-CZ" sz="3300" dirty="0" err="1">
                <a:solidFill>
                  <a:srgbClr val="008080"/>
                </a:solidFill>
              </a:rPr>
              <a:t>ansition</a:t>
            </a:r>
            <a:r>
              <a:rPr lang="cs-CZ" sz="3300" dirty="0">
                <a:solidFill>
                  <a:srgbClr val="008080"/>
                </a:solidFill>
              </a:rPr>
              <a:t> </a:t>
            </a:r>
            <a:r>
              <a:rPr lang="cs-CZ" sz="3300" dirty="0" err="1">
                <a:solidFill>
                  <a:srgbClr val="008080"/>
                </a:solidFill>
              </a:rPr>
              <a:t>towns</a:t>
            </a:r>
            <a:endParaRPr lang="cs-CZ" sz="3300" b="1" i="1" dirty="0"/>
          </a:p>
          <a:p>
            <a:pPr marL="0" indent="0">
              <a:buNone/>
            </a:pPr>
            <a:r>
              <a:rPr lang="cs-CZ" sz="1900" b="1" i="1" dirty="0"/>
              <a:t> iniciativy hledajících praktické a funkční cesty, jak čelit problémům spojeným s ropným zlomem a klimatickou změnou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cs-CZ" sz="1900" dirty="0"/>
              <a:t>Důležitý </a:t>
            </a:r>
            <a:r>
              <a:rPr lang="cs-CZ" sz="1900" b="1" dirty="0"/>
              <a:t>impuls „zdola“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cs-CZ" sz="2100" dirty="0"/>
              <a:t>Zakladatel</a:t>
            </a:r>
            <a:r>
              <a:rPr lang="cs-CZ" sz="1900" dirty="0"/>
              <a:t> </a:t>
            </a:r>
            <a:r>
              <a:rPr lang="cs-CZ" sz="1900" b="1" dirty="0"/>
              <a:t>Rob </a:t>
            </a:r>
            <a:r>
              <a:rPr lang="cs-CZ" sz="1900" b="1" dirty="0" err="1"/>
              <a:t>Hopkins</a:t>
            </a:r>
            <a:r>
              <a:rPr lang="cs-CZ" sz="1900" b="1" dirty="0"/>
              <a:t> </a:t>
            </a:r>
            <a:r>
              <a:rPr lang="cs-CZ" sz="1900" dirty="0"/>
              <a:t>- britský ekologický novinář a permakulturní designér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cs-CZ" sz="1900" dirty="0"/>
              <a:t>Podpora lokálních praktických řešení, změna životního stylu směrem k udržitelnější spotřebě zboží, dopravy a trávení času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cs-CZ" sz="1900" dirty="0"/>
              <a:t>Vychází z problematiky </a:t>
            </a:r>
            <a:r>
              <a:rPr lang="cs-CZ" sz="1900" b="1" dirty="0"/>
              <a:t>ropného zlomu </a:t>
            </a:r>
            <a:r>
              <a:rPr lang="cs-CZ" sz="1900" dirty="0"/>
              <a:t>a </a:t>
            </a:r>
            <a:r>
              <a:rPr lang="cs-CZ" sz="1900" b="1" dirty="0"/>
              <a:t>klimatické změny</a:t>
            </a:r>
            <a:endParaRPr lang="cs-CZ" sz="1900" dirty="0"/>
          </a:p>
          <a:p>
            <a:pPr>
              <a:buFont typeface="Calibri" panose="020F0502020204030204" pitchFamily="34" charset="0"/>
              <a:buChar char="-"/>
            </a:pPr>
            <a:r>
              <a:rPr lang="cs-CZ" sz="1900" dirty="0"/>
              <a:t>Snaha měnit strukturu společnosti a její životní styl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cs-CZ" sz="1900" dirty="0"/>
              <a:t>Hnutí </a:t>
            </a:r>
            <a:r>
              <a:rPr lang="cs-CZ" sz="2100" dirty="0" err="1"/>
              <a:t>transition</a:t>
            </a:r>
            <a:r>
              <a:rPr lang="cs-CZ" sz="1900" dirty="0"/>
              <a:t>/</a:t>
            </a:r>
            <a:r>
              <a:rPr lang="cs-CZ" sz="1900" dirty="0" err="1"/>
              <a:t>transition</a:t>
            </a:r>
            <a:r>
              <a:rPr lang="cs-CZ" sz="1900" dirty="0"/>
              <a:t> </a:t>
            </a:r>
            <a:r>
              <a:rPr lang="cs-CZ" sz="1900" dirty="0" err="1"/>
              <a:t>towns</a:t>
            </a:r>
            <a:r>
              <a:rPr lang="cs-CZ" sz="1900" dirty="0"/>
              <a:t> mají být místa kde má dojít k postupné změně, přizpůsobení se konci věku ropy = </a:t>
            </a:r>
            <a:r>
              <a:rPr lang="cs-CZ" sz="1900" b="1" dirty="0"/>
              <a:t>ropný zlom příležitost ke změně směrem ke zdravější společnosti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cs-CZ" sz="1900" dirty="0"/>
              <a:t>Nepomůže nahradit ropu alternativou, je </a:t>
            </a:r>
            <a:r>
              <a:rPr lang="cs-CZ" sz="1900" b="1" dirty="0"/>
              <a:t>třeba změnit systém od základu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cs-CZ" sz="1900" dirty="0"/>
              <a:t>Nabízí pozitivní, konstruktivní příklady jak se postavit k ekologické krizi</a:t>
            </a:r>
          </a:p>
          <a:p>
            <a:pPr>
              <a:buFont typeface="Calibri" panose="020F0502020204030204" pitchFamily="34" charset="0"/>
              <a:buChar char="-"/>
            </a:pPr>
            <a:endParaRPr lang="cs-CZ" dirty="0"/>
          </a:p>
          <a:p>
            <a:pPr>
              <a:buFont typeface="Calibri" panose="020F0502020204030204" pitchFamily="34" charset="0"/>
              <a:buChar char="-"/>
            </a:pP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92300E4-3BB5-4F8F-B647-CC70AB0A81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62"/>
          <a:stretch/>
        </p:blipFill>
        <p:spPr>
          <a:xfrm>
            <a:off x="321276" y="3572716"/>
            <a:ext cx="5461686" cy="3285284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C27E9DD9-C1B2-44B5-B31C-F81917BED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209281"/>
            <a:ext cx="571500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564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978DB29-CB67-4579-A4E8-10B221793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523" y="1045483"/>
            <a:ext cx="9875108" cy="47670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>
                <a:solidFill>
                  <a:srgbClr val="008080"/>
                </a:solidFill>
              </a:rPr>
              <a:t>12 kroků procesu </a:t>
            </a:r>
            <a:r>
              <a:rPr lang="cs-CZ" dirty="0" err="1">
                <a:solidFill>
                  <a:srgbClr val="008080"/>
                </a:solidFill>
              </a:rPr>
              <a:t>Transition</a:t>
            </a:r>
            <a:endParaRPr lang="cs-CZ" dirty="0">
              <a:solidFill>
                <a:srgbClr val="008080"/>
              </a:solidFill>
            </a:endParaRP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1600" dirty="0"/>
              <a:t>1, shromáždění „</a:t>
            </a:r>
            <a:r>
              <a:rPr lang="cs-CZ" sz="1600" dirty="0" err="1"/>
              <a:t>Transition</a:t>
            </a:r>
            <a:r>
              <a:rPr lang="cs-CZ" sz="1600" dirty="0"/>
              <a:t> </a:t>
            </a:r>
            <a:r>
              <a:rPr lang="cs-CZ" sz="1600" dirty="0" err="1"/>
              <a:t>group</a:t>
            </a:r>
            <a:r>
              <a:rPr lang="cs-CZ" sz="1600" dirty="0"/>
              <a:t>“</a:t>
            </a:r>
          </a:p>
          <a:p>
            <a:pPr marL="0" indent="0">
              <a:buNone/>
            </a:pPr>
            <a:r>
              <a:rPr lang="cs-CZ" sz="1600" dirty="0"/>
              <a:t>2, propagace </a:t>
            </a:r>
          </a:p>
          <a:p>
            <a:pPr marL="0" indent="0">
              <a:buNone/>
            </a:pPr>
            <a:r>
              <a:rPr lang="cs-CZ" sz="1600" dirty="0"/>
              <a:t>3, položit základy místního hnutí</a:t>
            </a:r>
          </a:p>
          <a:p>
            <a:pPr marL="0" indent="0">
              <a:buNone/>
            </a:pPr>
            <a:r>
              <a:rPr lang="cs-CZ" sz="1600" dirty="0"/>
              <a:t>4, efektivní start</a:t>
            </a:r>
          </a:p>
          <a:p>
            <a:pPr marL="0" indent="0">
              <a:buNone/>
            </a:pPr>
            <a:r>
              <a:rPr lang="cs-CZ" sz="1600" dirty="0"/>
              <a:t>5, </a:t>
            </a:r>
            <a:r>
              <a:rPr lang="cs-CZ" sz="1600" dirty="0" err="1"/>
              <a:t>tématické</a:t>
            </a:r>
            <a:r>
              <a:rPr lang="cs-CZ" sz="1600" dirty="0"/>
              <a:t> nebo zájmové skupiny</a:t>
            </a:r>
          </a:p>
          <a:p>
            <a:pPr marL="0" indent="0">
              <a:buNone/>
            </a:pPr>
            <a:r>
              <a:rPr lang="cs-CZ" sz="1600" dirty="0"/>
              <a:t>6, metoda Open </a:t>
            </a:r>
            <a:r>
              <a:rPr lang="cs-CZ" sz="1400" dirty="0" err="1"/>
              <a:t>space</a:t>
            </a:r>
            <a:endParaRPr lang="cs-CZ" sz="1600" dirty="0"/>
          </a:p>
          <a:p>
            <a:pPr marL="0" indent="0">
              <a:buNone/>
            </a:pPr>
            <a:r>
              <a:rPr lang="cs-CZ" sz="1600" dirty="0"/>
              <a:t>7, viditelné praktické ukázky, oč v projektu běží  </a:t>
            </a:r>
          </a:p>
          <a:p>
            <a:pPr marL="0" indent="0">
              <a:buNone/>
            </a:pPr>
            <a:r>
              <a:rPr lang="cs-CZ" sz="1600" dirty="0"/>
              <a:t>8, kurzy dovedností</a:t>
            </a:r>
          </a:p>
          <a:p>
            <a:pPr marL="0" indent="0">
              <a:buNone/>
            </a:pPr>
            <a:r>
              <a:rPr lang="cs-CZ" sz="1600" dirty="0"/>
              <a:t>9, vazby s místním zastupitelstvem a úřady</a:t>
            </a:r>
          </a:p>
          <a:p>
            <a:pPr marL="0" indent="0">
              <a:buNone/>
            </a:pPr>
            <a:r>
              <a:rPr lang="cs-CZ" sz="1600" dirty="0"/>
              <a:t>10, starší členové komunity</a:t>
            </a:r>
          </a:p>
          <a:p>
            <a:pPr marL="0" indent="0">
              <a:buNone/>
            </a:pPr>
            <a:r>
              <a:rPr lang="cs-CZ" sz="1600" dirty="0"/>
              <a:t>11, nechat hnutí aby nabralo další směr samo</a:t>
            </a:r>
          </a:p>
          <a:p>
            <a:pPr marL="0" indent="0">
              <a:buNone/>
            </a:pPr>
            <a:r>
              <a:rPr lang="cs-CZ" sz="1600" dirty="0"/>
              <a:t>12, akční plán energetického poklesu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AED1A6DF-C63E-4572-82B7-4558DD2C5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9790"/>
            <a:ext cx="6098540" cy="3662114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739AC7FA-E349-4864-AE56-A13AB312FE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383" y="3629154"/>
            <a:ext cx="6700872" cy="363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074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F2BB789-9567-42B1-A76D-E0543A4C8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457" y="594841"/>
            <a:ext cx="7491413" cy="231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>
                <a:solidFill>
                  <a:srgbClr val="008080"/>
                </a:solidFill>
              </a:rPr>
              <a:t>V praxi</a:t>
            </a:r>
            <a:endParaRPr lang="cs-CZ" sz="2400" b="1" dirty="0"/>
          </a:p>
          <a:p>
            <a:pPr>
              <a:buFont typeface="Calibri" panose="020F0502020204030204" pitchFamily="34" charset="0"/>
              <a:buChar char="-"/>
            </a:pPr>
            <a:r>
              <a:rPr lang="cs-CZ" sz="1600" b="1" dirty="0"/>
              <a:t>První</a:t>
            </a:r>
            <a:r>
              <a:rPr lang="cs-CZ" sz="1600" dirty="0"/>
              <a:t> </a:t>
            </a:r>
            <a:r>
              <a:rPr lang="cs-CZ" sz="1600" dirty="0" err="1"/>
              <a:t>Transition</a:t>
            </a:r>
            <a:r>
              <a:rPr lang="cs-CZ" sz="1600" dirty="0"/>
              <a:t> </a:t>
            </a:r>
            <a:r>
              <a:rPr lang="cs-CZ" sz="1600" dirty="0" err="1"/>
              <a:t>town</a:t>
            </a:r>
            <a:r>
              <a:rPr lang="cs-CZ" sz="1600" dirty="0"/>
              <a:t> vzniklo</a:t>
            </a:r>
            <a:r>
              <a:rPr lang="cs-CZ" sz="1600" b="1" dirty="0"/>
              <a:t> v irském </a:t>
            </a:r>
            <a:r>
              <a:rPr lang="cs-CZ" sz="1600" b="1" dirty="0" err="1"/>
              <a:t>Kinsale</a:t>
            </a:r>
            <a:r>
              <a:rPr lang="cs-CZ" sz="1600" b="1" dirty="0"/>
              <a:t> v roce 2006</a:t>
            </a:r>
            <a:endParaRPr lang="cs-CZ" sz="1600" dirty="0"/>
          </a:p>
          <a:p>
            <a:pPr>
              <a:buFont typeface="Calibri" panose="020F0502020204030204" pitchFamily="34" charset="0"/>
              <a:buChar char="-"/>
            </a:pPr>
            <a:r>
              <a:rPr lang="cs-CZ" sz="1600" dirty="0"/>
              <a:t>Největší počet ve </a:t>
            </a:r>
            <a:r>
              <a:rPr lang="cs-CZ" sz="1600" b="1" dirty="0"/>
              <a:t>Velké Británii</a:t>
            </a:r>
            <a:endParaRPr lang="cs-CZ" sz="1600" dirty="0"/>
          </a:p>
          <a:p>
            <a:pPr>
              <a:buFont typeface="Calibri" panose="020F0502020204030204" pitchFamily="34" charset="0"/>
              <a:buChar char="-"/>
            </a:pPr>
            <a:r>
              <a:rPr lang="cs-CZ" sz="1600" dirty="0"/>
              <a:t>Celkem jich je přihlášeno kolem </a:t>
            </a:r>
            <a:r>
              <a:rPr lang="cs-CZ" sz="1600" b="1" dirty="0"/>
              <a:t>1200</a:t>
            </a:r>
            <a:endParaRPr lang="cs-CZ" sz="1600" dirty="0"/>
          </a:p>
          <a:p>
            <a:pPr>
              <a:buFont typeface="Calibri" panose="020F0502020204030204" pitchFamily="34" charset="0"/>
              <a:buChar char="-"/>
            </a:pPr>
            <a:r>
              <a:rPr lang="cs-CZ" sz="1600" dirty="0"/>
              <a:t>V ČR → Hostětín v Bílých Karpatech(Veronika</a:t>
            </a:r>
            <a:r>
              <a:rPr lang="cs-CZ" sz="1800" dirty="0"/>
              <a:t>)</a:t>
            </a:r>
          </a:p>
          <a:p>
            <a:pPr marL="0" indent="0">
              <a:buNone/>
            </a:pPr>
            <a:r>
              <a:rPr lang="cs-CZ" sz="1600" dirty="0"/>
              <a:t>(</a:t>
            </a:r>
            <a:r>
              <a:rPr lang="cs-CZ" sz="1600" dirty="0">
                <a:hlinkClick r:id="rId2"/>
              </a:rPr>
              <a:t>http://www.akademiesobestacnosti.cz/</a:t>
            </a:r>
            <a:r>
              <a:rPr lang="cs-CZ" sz="1600" dirty="0" err="1">
                <a:hlinkClick r:id="rId2"/>
              </a:rPr>
              <a:t>videoplay</a:t>
            </a:r>
            <a:r>
              <a:rPr lang="cs-CZ" sz="1600" dirty="0">
                <a:hlinkClick r:id="rId2"/>
              </a:rPr>
              <a:t>/</a:t>
            </a:r>
            <a:r>
              <a:rPr lang="cs-CZ" sz="1600" dirty="0" err="1">
                <a:hlinkClick r:id="rId2"/>
              </a:rPr>
              <a:t>zit-zmenu</a:t>
            </a:r>
            <a:r>
              <a:rPr lang="cs-CZ" sz="1600" dirty="0"/>
              <a:t>)</a:t>
            </a:r>
          </a:p>
          <a:p>
            <a:pPr marL="0" indent="0">
              <a:buNone/>
            </a:pPr>
            <a:endParaRPr lang="cs-CZ" sz="1800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1F249E1-E272-4690-B84B-57A8EE5EAF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60724"/>
            <a:ext cx="5467876" cy="410090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3B24028-4692-41A7-91F1-B438D66F3F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484" y="0"/>
            <a:ext cx="5107516" cy="383063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7944F62-D38F-44BD-8FC2-D24CDB739E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497" y="3501682"/>
            <a:ext cx="5146599" cy="385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60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57BC27-582A-4EF0-AEBE-F388140B1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729"/>
            <a:ext cx="10515600" cy="1325563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008080"/>
                </a:solidFill>
                <a:latin typeface="ISOCTEUR" panose="020B0609020202020204" pitchFamily="49" charset="0"/>
              </a:rPr>
              <a:t>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01EF3E3-69C5-42EC-82E0-597E2B6D2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885" y="1707292"/>
            <a:ext cx="11080229" cy="3081580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cs-CZ" sz="1600" i="1" dirty="0" err="1"/>
              <a:t>Transitionnetwork</a:t>
            </a:r>
            <a:r>
              <a:rPr lang="cs-CZ" sz="1600" dirty="0"/>
              <a:t> [online]. </a:t>
            </a:r>
            <a:r>
              <a:rPr lang="cs-CZ" sz="1600" dirty="0" err="1"/>
              <a:t>Transition</a:t>
            </a:r>
            <a:r>
              <a:rPr lang="cs-CZ" sz="1600" dirty="0"/>
              <a:t> Network, 2016 [cit. 2018-04-23]. Dostupné z: </a:t>
            </a:r>
            <a:r>
              <a:rPr lang="cs-CZ" sz="1600" dirty="0">
                <a:hlinkClick r:id="rId2"/>
              </a:rPr>
              <a:t>https://transitionnetwork.org/</a:t>
            </a:r>
            <a:endParaRPr lang="cs-CZ" sz="1600" dirty="0"/>
          </a:p>
          <a:p>
            <a:pPr>
              <a:buFontTx/>
              <a:buChar char="-"/>
            </a:pPr>
            <a:r>
              <a:rPr lang="en-US" sz="1600" dirty="0"/>
              <a:t>MOLLISON, Bill a </a:t>
            </a:r>
            <a:r>
              <a:rPr lang="en-US" sz="1600" dirty="0" err="1"/>
              <a:t>Reny</a:t>
            </a:r>
            <a:r>
              <a:rPr lang="en-US" sz="1600" dirty="0"/>
              <a:t> Mia SLAY. </a:t>
            </a:r>
            <a:r>
              <a:rPr lang="en-US" sz="1600" i="1" dirty="0" err="1"/>
              <a:t>Úvod</a:t>
            </a:r>
            <a:r>
              <a:rPr lang="en-US" sz="1600" i="1" dirty="0"/>
              <a:t> do PERMAKULTURY</a:t>
            </a:r>
            <a:r>
              <a:rPr lang="en-US" sz="1600" dirty="0"/>
              <a:t>. 1. </a:t>
            </a:r>
            <a:r>
              <a:rPr lang="en-US" sz="1600" dirty="0" err="1"/>
              <a:t>Revúca</a:t>
            </a:r>
            <a:r>
              <a:rPr lang="en-US" sz="1600" dirty="0"/>
              <a:t>, SR: PERMAKULTÚRA (CS), 1999. ISBN 80-968132-0-X.</a:t>
            </a:r>
            <a:endParaRPr lang="cs-CZ" sz="1600" dirty="0"/>
          </a:p>
          <a:p>
            <a:pPr>
              <a:buFontTx/>
              <a:buChar char="-"/>
            </a:pPr>
            <a:r>
              <a:rPr lang="cs-CZ" sz="1600" dirty="0"/>
              <a:t>HAUSEROVÁ, Eva, Denisa TOMÁŠKOVÁ, Miroslav KUNDRAT a Alena MALÍKOVÁ. </a:t>
            </a:r>
            <a:r>
              <a:rPr lang="cs-CZ" sz="1600" i="1" dirty="0"/>
              <a:t>TRANSITION změna k lepšímu</a:t>
            </a:r>
            <a:r>
              <a:rPr lang="cs-CZ" sz="1600" dirty="0"/>
              <a:t>. Praha: </a:t>
            </a:r>
            <a:r>
              <a:rPr lang="cs-CZ" sz="1600" dirty="0" err="1"/>
              <a:t>Permakultura</a:t>
            </a:r>
            <a:r>
              <a:rPr lang="cs-CZ" sz="1600" dirty="0"/>
              <a:t> (CS), 2014. ISBN 978-80-905108-3-8.</a:t>
            </a:r>
          </a:p>
          <a:p>
            <a:pPr>
              <a:buFontTx/>
              <a:buChar char="-"/>
            </a:pPr>
            <a:r>
              <a:rPr lang="it-IT" sz="1600" dirty="0"/>
              <a:t>Urban Permaculture. In: </a:t>
            </a:r>
            <a:r>
              <a:rPr lang="it-IT" sz="1600" i="1" dirty="0"/>
              <a:t>Cosm</a:t>
            </a:r>
            <a:r>
              <a:rPr lang="it-IT" sz="1600" dirty="0"/>
              <a:t> [online]. NYC [cit. 2018-05-14]. Dostupné z: https://www.cosm.org/events/urban-permaculture-andrew-faust/</a:t>
            </a:r>
            <a:r>
              <a:rPr lang="cs-CZ" sz="1600" dirty="0">
                <a:hlinkClick r:id="rId3"/>
              </a:rPr>
              <a:t>http://permacultureinstituteasia.com/urban-permaculture/</a:t>
            </a:r>
            <a:endParaRPr lang="cs-CZ" sz="1600" dirty="0"/>
          </a:p>
          <a:p>
            <a:pPr>
              <a:buFontTx/>
              <a:buChar char="-"/>
            </a:pPr>
            <a:r>
              <a:rPr lang="cs-CZ" sz="1600" dirty="0" err="1"/>
              <a:t>Transition</a:t>
            </a:r>
            <a:r>
              <a:rPr lang="cs-CZ" sz="1600" dirty="0"/>
              <a:t> City </a:t>
            </a:r>
            <a:r>
              <a:rPr lang="cs-CZ" sz="1600" dirty="0" err="1"/>
              <a:t>Eunpyeong</a:t>
            </a:r>
            <a:r>
              <a:rPr lang="cs-CZ" sz="1600" dirty="0"/>
              <a:t>. In: </a:t>
            </a:r>
            <a:r>
              <a:rPr lang="cs-CZ" sz="1600" i="1" dirty="0" err="1"/>
              <a:t>Ecocivkorea</a:t>
            </a:r>
            <a:r>
              <a:rPr lang="cs-CZ" sz="1600" dirty="0"/>
              <a:t> [online]. </a:t>
            </a:r>
            <a:r>
              <a:rPr lang="cs-CZ" sz="1600" dirty="0" err="1"/>
              <a:t>Seoul</a:t>
            </a:r>
            <a:r>
              <a:rPr lang="cs-CZ" sz="1600" dirty="0"/>
              <a:t> [cit. 2018-05-14]. Dostupné z: https://ecocivkorea.org/2017/05/06/transition-city-eunpyeong/</a:t>
            </a:r>
            <a:r>
              <a:rPr lang="cs-CZ" sz="1600" dirty="0">
                <a:hlinkClick r:id="rId4"/>
              </a:rPr>
              <a:t>https://transitionnetwork.org/news-and-blog/10years/</a:t>
            </a:r>
            <a:endParaRPr lang="cs-CZ" sz="1600" dirty="0"/>
          </a:p>
          <a:p>
            <a:pPr>
              <a:buFontTx/>
              <a:buChar char="-"/>
            </a:pPr>
            <a:r>
              <a:rPr lang="cs-CZ" sz="1600" dirty="0" err="1"/>
              <a:t>Community</a:t>
            </a:r>
            <a:r>
              <a:rPr lang="cs-CZ" sz="1600" dirty="0"/>
              <a:t> </a:t>
            </a:r>
            <a:r>
              <a:rPr lang="cs-CZ" sz="1600" dirty="0" err="1"/>
              <a:t>Picnic</a:t>
            </a:r>
            <a:r>
              <a:rPr lang="cs-CZ" sz="1600" dirty="0"/>
              <a:t>. In: </a:t>
            </a:r>
            <a:r>
              <a:rPr lang="cs-CZ" sz="1600" i="1" dirty="0" err="1"/>
              <a:t>Transitiontownkinsale</a:t>
            </a:r>
            <a:r>
              <a:rPr lang="cs-CZ" sz="1600" dirty="0"/>
              <a:t> [online]. </a:t>
            </a:r>
            <a:r>
              <a:rPr lang="cs-CZ" sz="1600" dirty="0" err="1"/>
              <a:t>Kinsale</a:t>
            </a:r>
            <a:r>
              <a:rPr lang="cs-CZ" sz="1600" dirty="0"/>
              <a:t> [cit. 2018-05-14]. Dostupné z: </a:t>
            </a:r>
            <a:r>
              <a:rPr lang="cs-CZ" sz="1600" dirty="0">
                <a:hlinkClick r:id="rId5"/>
              </a:rPr>
              <a:t>http://www.transitiontownkinsale.org/events/community-picnic/</a:t>
            </a:r>
            <a:endParaRPr lang="cs-CZ" sz="1600" dirty="0"/>
          </a:p>
          <a:p>
            <a:pPr>
              <a:buFontTx/>
              <a:buChar char="-"/>
            </a:pPr>
            <a:r>
              <a:rPr lang="it-IT" sz="1600" i="1" dirty="0"/>
              <a:t>Hostetin.veronica</a:t>
            </a:r>
            <a:r>
              <a:rPr lang="it-IT" sz="1600" dirty="0"/>
              <a:t> [online]. [cit. 2018-05-14]. Dostupné z: </a:t>
            </a:r>
            <a:r>
              <a:rPr lang="it-IT" sz="1600" dirty="0">
                <a:hlinkClick r:id="rId6"/>
              </a:rPr>
              <a:t>https://hostetin.veronica.cz/</a:t>
            </a:r>
            <a:endParaRPr lang="cs-CZ" sz="1600" dirty="0"/>
          </a:p>
          <a:p>
            <a:pPr>
              <a:buFontTx/>
              <a:buChar char="-"/>
            </a:pPr>
            <a:endParaRPr lang="cs-CZ" sz="1600" dirty="0"/>
          </a:p>
          <a:p>
            <a:pPr>
              <a:buFontTx/>
              <a:buChar char="-"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91864976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</TotalTime>
  <Words>692</Words>
  <Application>Microsoft Office PowerPoint</Application>
  <PresentationFormat>Širokoúhlá obrazovka</PresentationFormat>
  <Paragraphs>76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6" baseType="lpstr">
      <vt:lpstr>KaiTi</vt:lpstr>
      <vt:lpstr>Arial</vt:lpstr>
      <vt:lpstr>Calibri</vt:lpstr>
      <vt:lpstr>Calibri Light</vt:lpstr>
      <vt:lpstr>Courier New</vt:lpstr>
      <vt:lpstr>ISOCP3</vt:lpstr>
      <vt:lpstr>ISOCTEUR</vt:lpstr>
      <vt:lpstr>Motiv Office</vt:lpstr>
      <vt:lpstr>„Trvale udržitelná“ lidská sídla Transition towns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„Trvale udržitelná“ lidská sídla</dc:title>
  <dc:creator>Vojtěch Janeba</dc:creator>
  <cp:lastModifiedBy>Anna Janebová</cp:lastModifiedBy>
  <cp:revision>47</cp:revision>
  <dcterms:created xsi:type="dcterms:W3CDTF">2018-04-22T16:21:03Z</dcterms:created>
  <dcterms:modified xsi:type="dcterms:W3CDTF">2018-05-13T23:48:18Z</dcterms:modified>
</cp:coreProperties>
</file>