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8" r:id="rId3"/>
    <p:sldId id="279" r:id="rId4"/>
    <p:sldId id="266" r:id="rId5"/>
    <p:sldId id="280" r:id="rId6"/>
    <p:sldId id="281" r:id="rId7"/>
    <p:sldId id="267" r:id="rId8"/>
    <p:sldId id="277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6231-ECBD-4A53-97B4-E69FA89C510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0E3B-30A1-48EC-A26F-E3E9A6401C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988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6231-ECBD-4A53-97B4-E69FA89C510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0E3B-30A1-48EC-A26F-E3E9A6401C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751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6231-ECBD-4A53-97B4-E69FA89C510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0E3B-30A1-48EC-A26F-E3E9A6401C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51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6231-ECBD-4A53-97B4-E69FA89C510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0E3B-30A1-48EC-A26F-E3E9A6401C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98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6231-ECBD-4A53-97B4-E69FA89C510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0E3B-30A1-48EC-A26F-E3E9A6401C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36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6231-ECBD-4A53-97B4-E69FA89C510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0E3B-30A1-48EC-A26F-E3E9A6401C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88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6231-ECBD-4A53-97B4-E69FA89C510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0E3B-30A1-48EC-A26F-E3E9A6401C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41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6231-ECBD-4A53-97B4-E69FA89C510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0E3B-30A1-48EC-A26F-E3E9A6401C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55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6231-ECBD-4A53-97B4-E69FA89C510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0E3B-30A1-48EC-A26F-E3E9A6401C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390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6231-ECBD-4A53-97B4-E69FA89C510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0E3B-30A1-48EC-A26F-E3E9A6401C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035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6231-ECBD-4A53-97B4-E69FA89C510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0E3B-30A1-48EC-A26F-E3E9A6401C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06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F6231-ECBD-4A53-97B4-E69FA89C510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F0E3B-30A1-48EC-A26F-E3E9A6401C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022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smekal@fss.mun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Evropské </a:t>
            </a:r>
            <a:r>
              <a:rPr lang="cs-CZ" b="1" dirty="0">
                <a:solidFill>
                  <a:schemeClr val="tx2"/>
                </a:solidFill>
              </a:rPr>
              <a:t>právo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400" b="1" dirty="0" smtClean="0">
                <a:solidFill>
                  <a:schemeClr val="tx1"/>
                </a:solidFill>
              </a:rPr>
              <a:t>EVS450 EU a LP</a:t>
            </a:r>
            <a:endParaRPr lang="en-US" sz="3400" b="1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Hubert Smekal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n-US" sz="2400" dirty="0" smtClean="0">
                <a:solidFill>
                  <a:schemeClr val="tx1"/>
                </a:solidFill>
                <a:hlinkClick r:id="rId2"/>
              </a:rPr>
              <a:t>hsmekal@fss.muni.cz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5. března </a:t>
            </a:r>
            <a:r>
              <a:rPr lang="en-US" dirty="0" smtClean="0">
                <a:solidFill>
                  <a:schemeClr val="tx1"/>
                </a:solidFill>
              </a:rPr>
              <a:t>201</a:t>
            </a:r>
            <a:r>
              <a:rPr lang="cs-CZ" dirty="0">
                <a:solidFill>
                  <a:schemeClr val="tx1"/>
                </a:solidFill>
              </a:rPr>
              <a:t>8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426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8018673" cy="3313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236296" y="11663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1"/>
                </a:solidFill>
              </a:rPr>
              <a:t>ECHR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29676"/>
            <a:ext cx="7952012" cy="3161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5580112" y="3284984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1"/>
                </a:solidFill>
              </a:rPr>
              <a:t>ECHR – </a:t>
            </a:r>
            <a:r>
              <a:rPr lang="cs-CZ" sz="3600" b="1" dirty="0" err="1" smtClean="0">
                <a:solidFill>
                  <a:schemeClr val="accent1"/>
                </a:solidFill>
              </a:rPr>
              <a:t>Prot</a:t>
            </a:r>
            <a:r>
              <a:rPr lang="cs-CZ" sz="3600" b="1" dirty="0" smtClean="0">
                <a:solidFill>
                  <a:schemeClr val="accent1"/>
                </a:solidFill>
              </a:rPr>
              <a:t>. 1</a:t>
            </a:r>
            <a:endParaRPr lang="cs-CZ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309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692696"/>
            <a:ext cx="77768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ARTICLE </a:t>
            </a:r>
            <a:r>
              <a:rPr lang="en-US" sz="2000" dirty="0"/>
              <a:t>9</a:t>
            </a:r>
          </a:p>
          <a:p>
            <a:r>
              <a:rPr lang="en-US" sz="2000" b="1" dirty="0"/>
              <a:t>Freedom of thought, conscience and religion</a:t>
            </a:r>
          </a:p>
          <a:p>
            <a:r>
              <a:rPr lang="en-US" sz="2000" dirty="0"/>
              <a:t>1. Everyone has the right to freedom of thought, conscience</a:t>
            </a:r>
          </a:p>
          <a:p>
            <a:r>
              <a:rPr lang="en-US" sz="2000" dirty="0"/>
              <a:t>and religion; this right includes freedom to change his religion or</a:t>
            </a:r>
          </a:p>
          <a:p>
            <a:r>
              <a:rPr lang="en-US" sz="2000" dirty="0"/>
              <a:t>belief and freedom, either alone or in community with others and</a:t>
            </a:r>
          </a:p>
          <a:p>
            <a:r>
              <a:rPr lang="en-US" sz="2000" dirty="0"/>
              <a:t>in public or private, to manifest his religion or belief, in worship,</a:t>
            </a:r>
          </a:p>
          <a:p>
            <a:r>
              <a:rPr lang="en-US" sz="2000" dirty="0"/>
              <a:t>teaching, practice and observance.</a:t>
            </a:r>
          </a:p>
          <a:p>
            <a:r>
              <a:rPr lang="en-US" sz="2000" dirty="0"/>
              <a:t>2. Freedom to manifest one’s religion or beliefs shall be</a:t>
            </a:r>
          </a:p>
          <a:p>
            <a:r>
              <a:rPr lang="en-US" sz="2000" dirty="0"/>
              <a:t>subject only to such limitations as are prescribed by law and are</a:t>
            </a:r>
          </a:p>
          <a:p>
            <a:r>
              <a:rPr lang="en-US" sz="2000" dirty="0"/>
              <a:t>necessary in a democratic society in the interests of public safety,</a:t>
            </a:r>
          </a:p>
          <a:p>
            <a:r>
              <a:rPr lang="en-US" sz="2000" dirty="0"/>
              <a:t>for the protection of public order, health or morals, or for the</a:t>
            </a:r>
          </a:p>
          <a:p>
            <a:r>
              <a:rPr lang="en-US" sz="2000" dirty="0"/>
              <a:t>protection of the rights and freedoms of others.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45174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3/37/Joseph_H._H._Weiler_-_The_State_of_the_Union_2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60858" y="0"/>
            <a:ext cx="103048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603251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Jaqen</a:t>
            </a:r>
            <a:r>
              <a:rPr lang="cs-CZ" dirty="0" smtClean="0"/>
              <a:t>, </a:t>
            </a:r>
            <a:r>
              <a:rPr lang="cs-CZ" dirty="0" err="1" smtClean="0"/>
              <a:t>flickr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85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EU 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law</a:t>
            </a:r>
          </a:p>
          <a:p>
            <a:pPr lvl="1"/>
            <a:r>
              <a:rPr lang="en-US" dirty="0" smtClean="0"/>
              <a:t>Treaties (IL)</a:t>
            </a:r>
          </a:p>
          <a:p>
            <a:r>
              <a:rPr lang="en-US" dirty="0" smtClean="0"/>
              <a:t>Secondary law</a:t>
            </a:r>
          </a:p>
          <a:p>
            <a:pPr lvl="1"/>
            <a:r>
              <a:rPr lang="en-US" dirty="0" smtClean="0"/>
              <a:t>Directives</a:t>
            </a:r>
          </a:p>
          <a:p>
            <a:pPr lvl="1"/>
            <a:r>
              <a:rPr lang="en-US" dirty="0" smtClean="0"/>
              <a:t>Regulations</a:t>
            </a:r>
          </a:p>
          <a:p>
            <a:pPr lvl="1"/>
            <a:r>
              <a:rPr lang="en-US" dirty="0" smtClean="0"/>
              <a:t>Decisions </a:t>
            </a:r>
          </a:p>
          <a:p>
            <a:pPr lvl="1"/>
            <a:r>
              <a:rPr lang="en-US" dirty="0" smtClean="0"/>
              <a:t>Opinions </a:t>
            </a:r>
          </a:p>
          <a:p>
            <a:pPr lvl="1"/>
            <a:r>
              <a:rPr lang="en-US" dirty="0" smtClean="0"/>
              <a:t>Recommendations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680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A court in a SN organization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infringement proceedings (</a:t>
            </a:r>
            <a:r>
              <a:rPr lang="en-US" sz="2800" b="1" dirty="0"/>
              <a:t>enforcing</a:t>
            </a:r>
            <a:r>
              <a:rPr lang="en-US" sz="2800" dirty="0"/>
              <a:t> the law)</a:t>
            </a:r>
          </a:p>
          <a:p>
            <a:r>
              <a:rPr lang="en-US" sz="2800" dirty="0"/>
              <a:t>actions for annulment (</a:t>
            </a:r>
            <a:r>
              <a:rPr lang="en-US" sz="2800" b="1" dirty="0"/>
              <a:t>annulling</a:t>
            </a:r>
            <a:r>
              <a:rPr lang="en-US" sz="2800" dirty="0"/>
              <a:t> EU legal acts)</a:t>
            </a:r>
          </a:p>
          <a:p>
            <a:endParaRPr lang="cs-CZ" sz="2400" dirty="0" smtClean="0"/>
          </a:p>
          <a:p>
            <a:r>
              <a:rPr lang="en-US" sz="2400" dirty="0" smtClean="0"/>
              <a:t>actions </a:t>
            </a:r>
            <a:r>
              <a:rPr lang="en-US" sz="2400" dirty="0"/>
              <a:t>for failure to act (</a:t>
            </a:r>
            <a:r>
              <a:rPr lang="en-US" sz="2400" b="1" dirty="0"/>
              <a:t>ensuring</a:t>
            </a:r>
            <a:r>
              <a:rPr lang="en-US" sz="2400" dirty="0"/>
              <a:t> the EU takes </a:t>
            </a:r>
            <a:r>
              <a:rPr lang="en-US" sz="2400" b="1" dirty="0"/>
              <a:t>action</a:t>
            </a:r>
            <a:r>
              <a:rPr lang="en-US" sz="2400" dirty="0"/>
              <a:t>)</a:t>
            </a:r>
          </a:p>
          <a:p>
            <a:endParaRPr lang="cs-CZ" sz="2400" dirty="0" smtClean="0"/>
          </a:p>
          <a:p>
            <a:r>
              <a:rPr lang="en-US" sz="2400" dirty="0" smtClean="0"/>
              <a:t>preliminary </a:t>
            </a:r>
            <a:r>
              <a:rPr lang="en-US" sz="2400" dirty="0"/>
              <a:t>rulings (</a:t>
            </a:r>
            <a:r>
              <a:rPr lang="en-US" sz="2400" b="1" dirty="0"/>
              <a:t>interpreting</a:t>
            </a:r>
            <a:r>
              <a:rPr lang="en-US" sz="2400" dirty="0"/>
              <a:t> the law)</a:t>
            </a:r>
          </a:p>
          <a:p>
            <a:endParaRPr lang="cs-CZ" sz="2400" dirty="0" smtClean="0"/>
          </a:p>
          <a:p>
            <a:r>
              <a:rPr lang="en-US" sz="2400" dirty="0" smtClean="0"/>
              <a:t>actions </a:t>
            </a:r>
            <a:r>
              <a:rPr lang="en-US" sz="2400" dirty="0"/>
              <a:t>for damages (</a:t>
            </a:r>
            <a:r>
              <a:rPr lang="en-US" sz="2400" b="1" dirty="0"/>
              <a:t>sanctioning</a:t>
            </a:r>
            <a:r>
              <a:rPr lang="en-US" sz="2400" dirty="0"/>
              <a:t> </a:t>
            </a:r>
            <a:r>
              <a:rPr lang="en-US" sz="2400" b="1" dirty="0"/>
              <a:t>EU</a:t>
            </a:r>
            <a:r>
              <a:rPr lang="en-US" sz="2400" dirty="0"/>
              <a:t> institutions)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39350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Soudní dvůr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Přímý účinek </a:t>
            </a:r>
            <a:r>
              <a:rPr lang="en-GB" dirty="0" smtClean="0"/>
              <a:t>– </a:t>
            </a:r>
            <a:r>
              <a:rPr lang="en-GB" i="1" dirty="0" smtClean="0"/>
              <a:t>Van </a:t>
            </a:r>
            <a:r>
              <a:rPr lang="en-GB" i="1" dirty="0" err="1" smtClean="0"/>
              <a:t>Gend</a:t>
            </a:r>
            <a:r>
              <a:rPr lang="en-GB" i="1" dirty="0" smtClean="0"/>
              <a:t> en Loos</a:t>
            </a:r>
          </a:p>
          <a:p>
            <a:r>
              <a:rPr lang="cs-CZ" dirty="0" smtClean="0"/>
              <a:t>Přednost </a:t>
            </a:r>
            <a:r>
              <a:rPr lang="en-GB" dirty="0" smtClean="0"/>
              <a:t>– </a:t>
            </a:r>
            <a:r>
              <a:rPr lang="en-GB" i="1" dirty="0" smtClean="0"/>
              <a:t>Costa v ENEL</a:t>
            </a:r>
          </a:p>
          <a:p>
            <a:r>
              <a:rPr lang="cs-CZ" dirty="0" smtClean="0"/>
              <a:t>K</a:t>
            </a:r>
            <a:r>
              <a:rPr lang="en-GB" dirty="0" err="1" smtClean="0"/>
              <a:t>ompetence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53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308 SES x 352 SFEU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Ukáže-li </a:t>
            </a:r>
            <a:r>
              <a:rPr lang="cs-CZ" dirty="0"/>
              <a:t>se, že k dosažení některého z cílů Společenství v rámci společného trhu je nezbytná určitá činnost Společenství, a tato smlouva mu k tomu neposkytuje nezbytné pravomoci, přijme Rada na návrh Komise a po konzultaci s Evropským parlamentem jednomyslně vhodná opatření</a:t>
            </a:r>
            <a:r>
              <a:rPr lang="cs-CZ" dirty="0" smtClean="0"/>
              <a:t>.</a:t>
            </a:r>
            <a:r>
              <a:rPr lang="cs-CZ" dirty="0"/>
              <a:t> </a:t>
            </a:r>
            <a:endParaRPr lang="cs-CZ" dirty="0" smtClean="0"/>
          </a:p>
          <a:p>
            <a:pPr marL="0" indent="0" algn="ctr">
              <a:lnSpc>
                <a:spcPct val="120000"/>
              </a:lnSpc>
              <a:buNone/>
            </a:pPr>
            <a:r>
              <a:rPr lang="cs-CZ" dirty="0" err="1" smtClean="0"/>
              <a:t>xxx</a:t>
            </a:r>
            <a:endParaRPr lang="cs-CZ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Ukáže-li </a:t>
            </a:r>
            <a:r>
              <a:rPr lang="cs-CZ" dirty="0"/>
              <a:t>se, že k dosažení některého z cílů stanovených Smlouvami je nezbytná určitá činnost Unie v rámci politik vymezených Smlouvami, které však k této činnosti neposkytují nezbytné pravomoci, přijme Rada na návrh Komise jednomyslně po obdržení souhlasu Evropského parlamentu vhodná ustanovení.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6991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476672"/>
            <a:ext cx="820891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Article 352</a:t>
            </a:r>
            <a:r>
              <a:rPr lang="cs-CZ" b="1" dirty="0" smtClean="0"/>
              <a:t> </a:t>
            </a:r>
            <a:r>
              <a:rPr lang="en-US" dirty="0" smtClean="0"/>
              <a:t>(ex Article 308 TEC)</a:t>
            </a:r>
          </a:p>
          <a:p>
            <a:r>
              <a:rPr lang="en-US" dirty="0" smtClean="0"/>
              <a:t>1. If action by the Union should prove necessary, within the framework of the policies defined in</a:t>
            </a:r>
            <a:r>
              <a:rPr lang="cs-CZ" dirty="0" smtClean="0"/>
              <a:t> </a:t>
            </a:r>
            <a:r>
              <a:rPr lang="en-US" dirty="0" smtClean="0"/>
              <a:t>the Treaties, to attain one of the objectives set out in the Treaties, and the Treaties have not</a:t>
            </a:r>
            <a:r>
              <a:rPr lang="cs-CZ" dirty="0" smtClean="0"/>
              <a:t> </a:t>
            </a:r>
            <a:r>
              <a:rPr lang="en-US" dirty="0" smtClean="0"/>
              <a:t>provided the necessary powers, the Council, acting unanimously on a proposal from</a:t>
            </a:r>
            <a:r>
              <a:rPr lang="cs-CZ" dirty="0" smtClean="0"/>
              <a:t> </a:t>
            </a:r>
            <a:r>
              <a:rPr lang="en-US" dirty="0" smtClean="0"/>
              <a:t>the Commission and after obtaining the consent of the European Parliament, shall adopt the</a:t>
            </a:r>
            <a:r>
              <a:rPr lang="cs-CZ" dirty="0" smtClean="0"/>
              <a:t> </a:t>
            </a:r>
            <a:r>
              <a:rPr lang="en-US" dirty="0" smtClean="0"/>
              <a:t>appropriate measures. Where the measures in question are adopted by the Council in accordance</a:t>
            </a:r>
            <a:r>
              <a:rPr lang="cs-CZ" dirty="0" smtClean="0"/>
              <a:t> </a:t>
            </a:r>
            <a:r>
              <a:rPr lang="en-US" dirty="0" smtClean="0"/>
              <a:t>with a special legislative procedure, it shall also act unanimously on a proposal from</a:t>
            </a:r>
            <a:r>
              <a:rPr lang="cs-CZ" dirty="0" smtClean="0"/>
              <a:t> </a:t>
            </a:r>
            <a:r>
              <a:rPr lang="en-US" dirty="0" smtClean="0"/>
              <a:t>the Commission and after obtaining the consent of the European Parliament.</a:t>
            </a:r>
          </a:p>
          <a:p>
            <a:endParaRPr lang="cs-CZ" dirty="0" smtClean="0"/>
          </a:p>
          <a:p>
            <a:r>
              <a:rPr lang="en-US" dirty="0" smtClean="0"/>
              <a:t>2. Using the procedure for monitoring the subsidiarity principle referred to in Article 5(3) of the</a:t>
            </a:r>
            <a:r>
              <a:rPr lang="cs-CZ" dirty="0" smtClean="0"/>
              <a:t> </a:t>
            </a:r>
            <a:r>
              <a:rPr lang="en-US" dirty="0" smtClean="0"/>
              <a:t>Treaty on European Union, the Commission shall draw national Parliaments' attention to proposals</a:t>
            </a:r>
            <a:r>
              <a:rPr lang="cs-CZ" dirty="0" smtClean="0"/>
              <a:t> </a:t>
            </a:r>
            <a:r>
              <a:rPr lang="en-US" dirty="0" smtClean="0"/>
              <a:t>based on this Article.</a:t>
            </a:r>
          </a:p>
          <a:p>
            <a:endParaRPr lang="cs-CZ" dirty="0" smtClean="0"/>
          </a:p>
          <a:p>
            <a:r>
              <a:rPr lang="en-US" dirty="0" smtClean="0"/>
              <a:t>3. Measures based on this Article shall not entail </a:t>
            </a:r>
            <a:r>
              <a:rPr lang="en-US" dirty="0" err="1" smtClean="0"/>
              <a:t>harmonisation</a:t>
            </a:r>
            <a:r>
              <a:rPr lang="en-US" dirty="0" smtClean="0"/>
              <a:t> of Member States' laws or</a:t>
            </a:r>
            <a:r>
              <a:rPr lang="cs-CZ" dirty="0" smtClean="0"/>
              <a:t> </a:t>
            </a:r>
            <a:r>
              <a:rPr lang="en-US" dirty="0" smtClean="0"/>
              <a:t>regulations in cases where the Treaties exclude such </a:t>
            </a:r>
            <a:r>
              <a:rPr lang="en-US" dirty="0" err="1" smtClean="0"/>
              <a:t>harmonisation</a:t>
            </a:r>
            <a:r>
              <a:rPr lang="en-US" dirty="0" smtClean="0"/>
              <a:t>.</a:t>
            </a:r>
          </a:p>
          <a:p>
            <a:endParaRPr lang="cs-CZ" dirty="0" smtClean="0"/>
          </a:p>
          <a:p>
            <a:r>
              <a:rPr lang="en-US" dirty="0" smtClean="0"/>
              <a:t>4. This Article cannot serve as a basis for attaining objectives pertaining to the common foreign</a:t>
            </a:r>
            <a:r>
              <a:rPr lang="cs-CZ" dirty="0" smtClean="0"/>
              <a:t> </a:t>
            </a:r>
            <a:r>
              <a:rPr lang="en-US" dirty="0" smtClean="0"/>
              <a:t>and security policy and any acts adopted pursuant to this Article shall respect the limits set out in</a:t>
            </a:r>
            <a:r>
              <a:rPr lang="cs-CZ" dirty="0" smtClean="0"/>
              <a:t> </a:t>
            </a:r>
            <a:r>
              <a:rPr lang="en-US" dirty="0" smtClean="0"/>
              <a:t>Article 40, second paragraph, of the Treaty on European Union.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240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556</Words>
  <Application>Microsoft Office PowerPoint</Application>
  <PresentationFormat>Předvádění na obrazovce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systému Office</vt:lpstr>
      <vt:lpstr>Evropské právo</vt:lpstr>
      <vt:lpstr>Prezentace aplikace PowerPoint</vt:lpstr>
      <vt:lpstr>Prezentace aplikace PowerPoint</vt:lpstr>
      <vt:lpstr>Prezentace aplikace PowerPoint</vt:lpstr>
      <vt:lpstr>EU Law</vt:lpstr>
      <vt:lpstr>A court in a SN organization</vt:lpstr>
      <vt:lpstr>Soudní dvůr</vt:lpstr>
      <vt:lpstr>308 SES x 352 SFEU</vt:lpstr>
      <vt:lpstr>Prezentace aplikace PowerPoint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Law</dc:title>
  <dc:creator>Hubert Smekal</dc:creator>
  <cp:lastModifiedBy>Hubert Smekal</cp:lastModifiedBy>
  <cp:revision>24</cp:revision>
  <dcterms:created xsi:type="dcterms:W3CDTF">2013-10-08T09:25:33Z</dcterms:created>
  <dcterms:modified xsi:type="dcterms:W3CDTF">2018-03-05T08:44:16Z</dcterms:modified>
</cp:coreProperties>
</file>