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9" r:id="rId4"/>
    <p:sldId id="281" r:id="rId5"/>
    <p:sldId id="258" r:id="rId6"/>
    <p:sldId id="282" r:id="rId7"/>
    <p:sldId id="260" r:id="rId8"/>
    <p:sldId id="261" r:id="rId9"/>
    <p:sldId id="262" r:id="rId10"/>
    <p:sldId id="277" r:id="rId11"/>
    <p:sldId id="263" r:id="rId12"/>
    <p:sldId id="264" r:id="rId13"/>
    <p:sldId id="267" r:id="rId14"/>
    <p:sldId id="266" r:id="rId15"/>
    <p:sldId id="265" r:id="rId16"/>
    <p:sldId id="268" r:id="rId17"/>
    <p:sldId id="269" r:id="rId18"/>
    <p:sldId id="273" r:id="rId19"/>
    <p:sldId id="274" r:id="rId20"/>
    <p:sldId id="270" r:id="rId21"/>
    <p:sldId id="271" r:id="rId22"/>
    <p:sldId id="275" r:id="rId23"/>
    <p:sldId id="276" r:id="rId24"/>
    <p:sldId id="272" r:id="rId25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64AFA-074B-4614-9E00-E3EB425A1EA7}" type="datetimeFigureOut">
              <a:rPr lang="cs-CZ" smtClean="0"/>
              <a:t>15.2.2017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166A4-A544-4D03-81D8-C98489952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444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15.2.2017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15.2.2017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15.2.2017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15.2.2017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15.2.2017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15.2.2017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15.2.2017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15.2.2017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15.2.2017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15.2.2017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15.2.2017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15.2.2017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Od rozpadu Západořímské říše po zahájení expanze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EEveGE2012\Obrázky\Rus-vikingov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234"/>
            <a:ext cx="9144000" cy="64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5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Rus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688632" cy="6480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158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Islámský svět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688413" cy="61926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000" dirty="0" smtClean="0"/>
              <a:t>Klíčová oblast (Nil, Mezopotámie, </a:t>
            </a:r>
            <a:r>
              <a:rPr lang="cs-CZ" sz="2000" dirty="0" err="1" smtClean="0"/>
              <a:t>Arab.polo</a:t>
            </a:r>
            <a:r>
              <a:rPr lang="cs-CZ" sz="2000" dirty="0" smtClean="0"/>
              <a:t>., Irán, </a:t>
            </a:r>
            <a:r>
              <a:rPr lang="cs-CZ" sz="2000" dirty="0" err="1" smtClean="0"/>
              <a:t>Afgh</a:t>
            </a:r>
            <a:r>
              <a:rPr lang="cs-CZ" sz="2000" dirty="0" smtClean="0"/>
              <a:t>. + Indický polo); propojení Římské říše a SZM s Blízkým východem </a:t>
            </a:r>
            <a:r>
              <a:rPr lang="cs-CZ" sz="2000" dirty="0"/>
              <a:t>a</a:t>
            </a:r>
            <a:r>
              <a:rPr lang="cs-CZ" sz="2000" dirty="0" smtClean="0"/>
              <a:t> Perskou kulturou; </a:t>
            </a:r>
          </a:p>
          <a:p>
            <a:pPr>
              <a:spcBef>
                <a:spcPts val="0"/>
              </a:spcBef>
            </a:pPr>
            <a:r>
              <a:rPr lang="cs-CZ" sz="2000" b="1" dirty="0" smtClean="0"/>
              <a:t>Arabský jazyk a islám </a:t>
            </a:r>
            <a:r>
              <a:rPr lang="cs-CZ" sz="2000" dirty="0" smtClean="0"/>
              <a:t>(obchod, administrativa, právo) – arabské kmeny + </a:t>
            </a:r>
            <a:r>
              <a:rPr lang="cs-CZ" sz="2000" dirty="0" err="1" smtClean="0"/>
              <a:t>Byz</a:t>
            </a:r>
            <a:r>
              <a:rPr lang="cs-CZ" sz="2000" dirty="0" smtClean="0"/>
              <a:t>. a iránská administrativa;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9-10st. </a:t>
            </a:r>
            <a:r>
              <a:rPr lang="cs-CZ" sz="2000" b="1" dirty="0" smtClean="0"/>
              <a:t>zlatý věk </a:t>
            </a:r>
            <a:r>
              <a:rPr lang="cs-CZ" sz="2000" dirty="0" smtClean="0"/>
              <a:t>islámu- </a:t>
            </a:r>
            <a:r>
              <a:rPr lang="cs-CZ" sz="2000" b="1" dirty="0" smtClean="0"/>
              <a:t>obchod</a:t>
            </a:r>
            <a:r>
              <a:rPr lang="cs-CZ" sz="2000" dirty="0" smtClean="0"/>
              <a:t>: luxus a průmyslové výrobky za suroviny a otroky </a:t>
            </a:r>
            <a:r>
              <a:rPr lang="cs-CZ" sz="2000" b="1" dirty="0" smtClean="0"/>
              <a:t>Evropy</a:t>
            </a:r>
            <a:r>
              <a:rPr lang="cs-CZ" sz="2000" dirty="0" smtClean="0"/>
              <a:t> (holandská nemoc);</a:t>
            </a:r>
          </a:p>
          <a:p>
            <a:pPr>
              <a:spcBef>
                <a:spcPts val="0"/>
              </a:spcBef>
            </a:pPr>
            <a:endParaRPr lang="cs-CZ" sz="1000" b="1" dirty="0" smtClean="0"/>
          </a:p>
          <a:p>
            <a:pPr>
              <a:spcBef>
                <a:spcPts val="0"/>
              </a:spcBef>
            </a:pPr>
            <a:r>
              <a:rPr lang="cs-CZ" sz="2000" b="1" dirty="0" smtClean="0"/>
              <a:t>Expanze:</a:t>
            </a:r>
            <a:r>
              <a:rPr lang="cs-CZ" sz="2000" dirty="0" smtClean="0"/>
              <a:t> Španělsko 711-714; </a:t>
            </a:r>
            <a:r>
              <a:rPr lang="cs-CZ" sz="2000" dirty="0" err="1" smtClean="0"/>
              <a:t>Poitiers</a:t>
            </a:r>
            <a:r>
              <a:rPr lang="cs-CZ" sz="2000" dirty="0" smtClean="0"/>
              <a:t> 732; 751 </a:t>
            </a:r>
            <a:r>
              <a:rPr lang="cs-CZ" sz="2000" dirty="0" err="1" smtClean="0"/>
              <a:t>Talas</a:t>
            </a:r>
            <a:r>
              <a:rPr lang="cs-CZ" sz="20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Nelze ovládat z </a:t>
            </a:r>
            <a:r>
              <a:rPr lang="cs-CZ" sz="2000" b="1" dirty="0" smtClean="0"/>
              <a:t>Damašku</a:t>
            </a:r>
            <a:r>
              <a:rPr lang="cs-CZ" sz="2000" dirty="0" smtClean="0"/>
              <a:t> – rozprostření arabské </a:t>
            </a:r>
            <a:r>
              <a:rPr lang="cs-CZ" sz="2000" b="1" dirty="0" smtClean="0"/>
              <a:t>válečnické aristokracie </a:t>
            </a:r>
            <a:r>
              <a:rPr lang="cs-CZ" sz="2000" dirty="0" smtClean="0"/>
              <a:t>(</a:t>
            </a:r>
            <a:r>
              <a:rPr lang="cs-CZ" sz="2000" dirty="0" err="1" smtClean="0"/>
              <a:t>Umar</a:t>
            </a:r>
            <a:r>
              <a:rPr lang="cs-CZ" sz="2000" dirty="0" smtClean="0"/>
              <a:t> – </a:t>
            </a:r>
            <a:r>
              <a:rPr lang="cs-CZ" sz="2000" b="1" dirty="0" smtClean="0"/>
              <a:t>koncentrace</a:t>
            </a:r>
            <a:r>
              <a:rPr lang="cs-CZ" sz="2000" dirty="0" smtClean="0"/>
              <a:t> Arabů a daně do centrální pokladny) – kulturu přejímalo ovládnuté obyvatelstvo; </a:t>
            </a:r>
            <a:r>
              <a:rPr lang="cs-CZ" sz="2000" b="1" dirty="0" smtClean="0"/>
              <a:t>monetizace</a:t>
            </a:r>
            <a:r>
              <a:rPr lang="cs-CZ" sz="2000" dirty="0" smtClean="0"/>
              <a:t> </a:t>
            </a:r>
            <a:r>
              <a:rPr lang="cs-CZ" sz="2000" dirty="0" err="1" smtClean="0"/>
              <a:t>Byz</a:t>
            </a:r>
            <a:r>
              <a:rPr lang="cs-CZ" sz="2000" dirty="0" smtClean="0"/>
              <a:t>. a Persie (dinár a dirham); svět urbánních ostrovů (rabat - Persie);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Riziko </a:t>
            </a:r>
            <a:r>
              <a:rPr lang="cs-CZ" sz="2000" b="1" dirty="0" smtClean="0"/>
              <a:t>rentiérství</a:t>
            </a:r>
            <a:r>
              <a:rPr lang="cs-CZ" sz="2000" dirty="0" smtClean="0"/>
              <a:t> – vojenskou funkci válečné kasty </a:t>
            </a:r>
            <a:r>
              <a:rPr lang="cs-CZ" sz="2000" dirty="0" err="1" smtClean="0"/>
              <a:t>turkínů</a:t>
            </a:r>
            <a:r>
              <a:rPr lang="cs-CZ" sz="2000" dirty="0" smtClean="0"/>
              <a:t>;</a:t>
            </a:r>
          </a:p>
          <a:p>
            <a:pPr>
              <a:spcBef>
                <a:spcPts val="0"/>
              </a:spcBef>
            </a:pPr>
            <a:endParaRPr lang="cs-CZ" sz="10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Mekka a Medína (</a:t>
            </a:r>
            <a:r>
              <a:rPr lang="cs-CZ" sz="2000" dirty="0" err="1" smtClean="0"/>
              <a:t>náb</a:t>
            </a:r>
            <a:r>
              <a:rPr lang="cs-CZ" sz="2000" dirty="0" smtClean="0"/>
              <a:t>.) </a:t>
            </a:r>
            <a:r>
              <a:rPr lang="cs-CZ" sz="2000" b="1" dirty="0" smtClean="0"/>
              <a:t>Damašek</a:t>
            </a:r>
            <a:r>
              <a:rPr lang="cs-CZ" sz="2000" dirty="0" smtClean="0"/>
              <a:t> (</a:t>
            </a:r>
            <a:r>
              <a:rPr lang="cs-CZ" sz="2000" dirty="0" err="1" smtClean="0"/>
              <a:t>Umajj</a:t>
            </a:r>
            <a:r>
              <a:rPr lang="cs-CZ" sz="2000" dirty="0" smtClean="0"/>
              <a:t>. 662-750) a </a:t>
            </a:r>
            <a:r>
              <a:rPr lang="cs-CZ" sz="2000" b="1" dirty="0" smtClean="0"/>
              <a:t>Bagdád</a:t>
            </a:r>
            <a:r>
              <a:rPr lang="cs-CZ" sz="2000" dirty="0" smtClean="0"/>
              <a:t> (750-1258);</a:t>
            </a:r>
          </a:p>
          <a:p>
            <a:pPr>
              <a:spcBef>
                <a:spcPts val="0"/>
              </a:spcBef>
            </a:pPr>
            <a:r>
              <a:rPr lang="cs-CZ" sz="2000" b="1" dirty="0" smtClean="0"/>
              <a:t>Dálkový obchod </a:t>
            </a:r>
            <a:r>
              <a:rPr lang="cs-CZ" sz="2000" dirty="0" smtClean="0"/>
              <a:t>– kontrola Rudého m. a Perského </a:t>
            </a:r>
            <a:r>
              <a:rPr lang="cs-CZ" sz="2000" dirty="0" err="1" smtClean="0"/>
              <a:t>zál</a:t>
            </a:r>
            <a:r>
              <a:rPr lang="cs-CZ" sz="2000" dirty="0" smtClean="0"/>
              <a:t>. – Indický oceán – zprostředkování Evropě a </a:t>
            </a:r>
            <a:r>
              <a:rPr lang="cs-CZ" sz="2000" b="1" dirty="0" smtClean="0"/>
              <a:t>renty</a:t>
            </a:r>
            <a:r>
              <a:rPr lang="cs-CZ" sz="20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Města Iránu a střední Asie – </a:t>
            </a:r>
            <a:r>
              <a:rPr lang="cs-CZ" sz="2000" b="1" dirty="0" smtClean="0"/>
              <a:t>karavany</a:t>
            </a:r>
            <a:r>
              <a:rPr lang="cs-CZ" sz="2000" dirty="0" smtClean="0"/>
              <a:t> – Samarkand, </a:t>
            </a:r>
            <a:r>
              <a:rPr lang="cs-CZ" sz="2000" dirty="0" err="1" smtClean="0"/>
              <a:t>Nishapur</a:t>
            </a:r>
            <a:r>
              <a:rPr lang="cs-CZ" sz="2000" dirty="0" smtClean="0"/>
              <a:t>, </a:t>
            </a:r>
            <a:r>
              <a:rPr lang="cs-CZ" sz="2000" dirty="0" err="1" smtClean="0"/>
              <a:t>Herat</a:t>
            </a:r>
            <a:r>
              <a:rPr lang="cs-CZ" sz="2000" dirty="0" smtClean="0"/>
              <a:t>, </a:t>
            </a:r>
            <a:r>
              <a:rPr lang="cs-CZ" sz="2000" dirty="0" err="1" smtClean="0"/>
              <a:t>Bukhara</a:t>
            </a:r>
            <a:r>
              <a:rPr lang="cs-CZ" sz="2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6830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54751"/>
              </p:ext>
            </p:extLst>
          </p:nvPr>
        </p:nvGraphicFramePr>
        <p:xfrm>
          <a:off x="539552" y="836712"/>
          <a:ext cx="7848872" cy="5040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9736"/>
                <a:gridCol w="2319136"/>
              </a:tblGrid>
              <a:tr h="389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Kalifát/vláda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období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život Muhamada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570–632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Kalifát Rashidum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632–661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8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Umajjovský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kalifát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662–750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 Španělsku do 1031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Abbásidský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kalifát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750–1258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vláda Fatímovců v Egyptě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909–1171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vláda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Almorávidů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(Berbeři) v Maroku a Španělsku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1040–1130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06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vláda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Almohadů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Berběři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) v severní Africe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a Španělsku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1130–1269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vláda Ajjůbovců v Egyptě a Levantě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1171–1258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vláda Mameluků v Egyptě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1259–1517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Ottomanský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kalifát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1299–1924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19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Islám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92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cs-CZ" dirty="0" smtClean="0"/>
              <a:t>750 </a:t>
            </a:r>
            <a:r>
              <a:rPr lang="cs-CZ" b="1" u="sng" dirty="0" err="1" smtClean="0"/>
              <a:t>Umajjovci</a:t>
            </a:r>
            <a:r>
              <a:rPr lang="cs-CZ" dirty="0" smtClean="0"/>
              <a:t> svrženi sun. </a:t>
            </a:r>
            <a:r>
              <a:rPr lang="cs-CZ" b="1" u="sng" dirty="0" err="1" smtClean="0"/>
              <a:t>Abbásidy</a:t>
            </a:r>
            <a:r>
              <a:rPr lang="cs-CZ" dirty="0" smtClean="0"/>
              <a:t> – kmenové společenství nahrazeno byrokratičtějším systémem </a:t>
            </a:r>
            <a:r>
              <a:rPr lang="cs-CZ" dirty="0" err="1" smtClean="0"/>
              <a:t>Sasánovské</a:t>
            </a:r>
            <a:r>
              <a:rPr lang="cs-CZ" dirty="0" smtClean="0"/>
              <a:t> Persie (oslabení důrazu na vojenství – turečtí </a:t>
            </a:r>
            <a:r>
              <a:rPr lang="cs-CZ" dirty="0" err="1" smtClean="0"/>
              <a:t>Gulamové</a:t>
            </a:r>
            <a:r>
              <a:rPr lang="cs-CZ" dirty="0" smtClean="0"/>
              <a:t>, prof. armáda);</a:t>
            </a:r>
          </a:p>
          <a:p>
            <a:pPr>
              <a:spcBef>
                <a:spcPts val="0"/>
              </a:spcBef>
            </a:pPr>
            <a:endParaRPr lang="cs-CZ" sz="1400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Šíitští </a:t>
            </a:r>
            <a:r>
              <a:rPr lang="cs-CZ" b="1" u="sng" dirty="0" err="1" smtClean="0"/>
              <a:t>Fatímové</a:t>
            </a:r>
            <a:r>
              <a:rPr lang="cs-CZ" dirty="0" smtClean="0"/>
              <a:t> (vs. </a:t>
            </a:r>
            <a:r>
              <a:rPr lang="cs-CZ" dirty="0" err="1" smtClean="0"/>
              <a:t>Abbasovci</a:t>
            </a:r>
            <a:r>
              <a:rPr lang="cs-CZ" dirty="0" smtClean="0"/>
              <a:t>) v </a:t>
            </a:r>
            <a:r>
              <a:rPr lang="cs-CZ" b="1" dirty="0" smtClean="0"/>
              <a:t>Egyptě</a:t>
            </a:r>
            <a:r>
              <a:rPr lang="cs-CZ" dirty="0" smtClean="0"/>
              <a:t> od 969 (+ Sýrie), </a:t>
            </a:r>
            <a:r>
              <a:rPr lang="cs-CZ" b="1" dirty="0" smtClean="0"/>
              <a:t>obilný</a:t>
            </a:r>
            <a:r>
              <a:rPr lang="cs-CZ" dirty="0" smtClean="0"/>
              <a:t> tribut – prosperita (</a:t>
            </a:r>
            <a:r>
              <a:rPr lang="cs-CZ" b="1" dirty="0" smtClean="0"/>
              <a:t>cukr, bavlna</a:t>
            </a:r>
            <a:r>
              <a:rPr lang="cs-CZ" dirty="0" smtClean="0"/>
              <a:t>); odklonění trhu s </a:t>
            </a:r>
            <a:r>
              <a:rPr lang="cs-CZ" b="1" dirty="0" smtClean="0"/>
              <a:t>kořením</a:t>
            </a:r>
            <a:r>
              <a:rPr lang="cs-CZ" dirty="0" smtClean="0"/>
              <a:t> (Asie) do Rudého moře – top renta středověku;</a:t>
            </a:r>
          </a:p>
          <a:p>
            <a:pPr>
              <a:spcBef>
                <a:spcPts val="0"/>
              </a:spcBef>
            </a:pPr>
            <a:endParaRPr lang="cs-CZ" sz="1400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Prostředí </a:t>
            </a:r>
            <a:r>
              <a:rPr lang="cs-CZ" b="1" dirty="0" smtClean="0"/>
              <a:t>obchodu</a:t>
            </a:r>
            <a:r>
              <a:rPr lang="cs-CZ" dirty="0" smtClean="0"/>
              <a:t> a </a:t>
            </a:r>
            <a:r>
              <a:rPr lang="cs-CZ" b="1" dirty="0" smtClean="0"/>
              <a:t>podnikání</a:t>
            </a:r>
            <a:r>
              <a:rPr lang="cs-CZ" dirty="0" smtClean="0"/>
              <a:t> – křesťanské a židovské obchodní komunity (Italové, Alexandrie); „liberální“(klientelismus) obchodní režim; zanedbávání zemědělství v Egyptě;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>
              <a:spcBef>
                <a:spcPts val="0"/>
              </a:spcBef>
            </a:pPr>
            <a:r>
              <a:rPr lang="cs-CZ" b="1" u="sng" dirty="0" smtClean="0"/>
              <a:t>Arabské Španělsko</a:t>
            </a:r>
            <a:r>
              <a:rPr lang="cs-CZ" dirty="0" smtClean="0"/>
              <a:t>: bohatý stát od 711; Arabové a berbeři, rozvinuté zemědělství (zahrady Persie); konverze, židé; samostatný </a:t>
            </a:r>
            <a:r>
              <a:rPr lang="cs-CZ" dirty="0" err="1" smtClean="0"/>
              <a:t>chalifát</a:t>
            </a:r>
            <a:r>
              <a:rPr lang="cs-CZ" dirty="0" smtClean="0"/>
              <a:t> v </a:t>
            </a:r>
            <a:r>
              <a:rPr lang="cs-CZ" dirty="0" err="1" smtClean="0"/>
              <a:t>Cordóbě</a:t>
            </a:r>
            <a:r>
              <a:rPr lang="cs-CZ" dirty="0" smtClean="0"/>
              <a:t> (756-1031); </a:t>
            </a:r>
            <a:r>
              <a:rPr lang="cs-CZ" b="1" dirty="0" smtClean="0"/>
              <a:t>el-</a:t>
            </a:r>
            <a:r>
              <a:rPr lang="cs-CZ" b="1" dirty="0" err="1" smtClean="0"/>
              <a:t>dorado</a:t>
            </a:r>
            <a:r>
              <a:rPr lang="cs-CZ" dirty="0" smtClean="0"/>
              <a:t>;</a:t>
            </a:r>
          </a:p>
          <a:p>
            <a:pPr>
              <a:spcBef>
                <a:spcPts val="0"/>
              </a:spcBef>
            </a:pPr>
            <a:endParaRPr lang="cs-CZ" sz="1400" dirty="0" smtClean="0"/>
          </a:p>
          <a:p>
            <a:pPr>
              <a:spcBef>
                <a:spcPts val="0"/>
              </a:spcBef>
            </a:pPr>
            <a:r>
              <a:rPr lang="cs-CZ" b="1" dirty="0" smtClean="0"/>
              <a:t>Problémy</a:t>
            </a:r>
            <a:r>
              <a:rPr lang="cs-CZ" dirty="0" smtClean="0"/>
              <a:t> od 11st.: </a:t>
            </a:r>
            <a:r>
              <a:rPr lang="cs-CZ" b="1" dirty="0" err="1" smtClean="0"/>
              <a:t>Seldžuci</a:t>
            </a:r>
            <a:r>
              <a:rPr lang="cs-CZ" dirty="0" smtClean="0"/>
              <a:t> na východě, křížové výpravy, beduínské revolty v Africe; 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Převrat </a:t>
            </a:r>
            <a:r>
              <a:rPr lang="cs-CZ" b="1" dirty="0" err="1" smtClean="0"/>
              <a:t>Saladina</a:t>
            </a:r>
            <a:r>
              <a:rPr lang="cs-CZ" dirty="0" smtClean="0"/>
              <a:t> 1171 v </a:t>
            </a:r>
            <a:r>
              <a:rPr lang="cs-CZ" b="1" dirty="0" smtClean="0"/>
              <a:t>Egyptě</a:t>
            </a:r>
            <a:r>
              <a:rPr lang="cs-CZ" dirty="0" smtClean="0"/>
              <a:t> (Hatín 1187) – </a:t>
            </a:r>
            <a:r>
              <a:rPr lang="cs-CZ" b="1" u="sng" dirty="0" err="1" smtClean="0"/>
              <a:t>Ajjůbovci</a:t>
            </a:r>
            <a:r>
              <a:rPr lang="cs-CZ" dirty="0" smtClean="0"/>
              <a:t>; přetížení náklady na armádu – 1250 Mamelucký převrat (efektivní centralizovaný vojenský systém); 1260 </a:t>
            </a:r>
            <a:r>
              <a:rPr lang="cs-CZ" dirty="0" err="1" smtClean="0"/>
              <a:t>Ain</a:t>
            </a:r>
            <a:r>
              <a:rPr lang="cs-CZ" dirty="0" smtClean="0"/>
              <a:t> </a:t>
            </a:r>
            <a:r>
              <a:rPr lang="cs-CZ" dirty="0" err="1" smtClean="0"/>
              <a:t>Jalut</a:t>
            </a:r>
            <a:r>
              <a:rPr lang="cs-CZ" dirty="0" smtClean="0"/>
              <a:t> – Káhira hlavní </a:t>
            </a:r>
            <a:r>
              <a:rPr lang="cs-CZ" dirty="0" smtClean="0"/>
              <a:t>město;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32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Asijské ekonomiky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Indie</a:t>
            </a:r>
            <a:r>
              <a:rPr lang="cs-CZ" sz="2400" dirty="0" smtClean="0"/>
              <a:t> – pobřežní obchodní státy (</a:t>
            </a:r>
            <a:r>
              <a:rPr lang="cs-CZ" sz="2400" dirty="0" err="1" smtClean="0"/>
              <a:t>Malabar</a:t>
            </a:r>
            <a:r>
              <a:rPr lang="cs-CZ" sz="2400" dirty="0" smtClean="0"/>
              <a:t> a </a:t>
            </a:r>
            <a:r>
              <a:rPr lang="cs-CZ" sz="2400" dirty="0" err="1" smtClean="0"/>
              <a:t>Koromandel</a:t>
            </a:r>
            <a:r>
              <a:rPr lang="cs-CZ" sz="2400" dirty="0" smtClean="0"/>
              <a:t>) a vnitrozemské expanzivní říše (</a:t>
            </a:r>
            <a:r>
              <a:rPr lang="cs-CZ" sz="2400" dirty="0" err="1" smtClean="0"/>
              <a:t>Chola</a:t>
            </a:r>
            <a:r>
              <a:rPr lang="cs-CZ" sz="2400" dirty="0"/>
              <a:t>)</a:t>
            </a:r>
            <a:r>
              <a:rPr lang="cs-CZ" sz="2400" dirty="0" smtClean="0"/>
              <a:t>; zlatý věk už za říše </a:t>
            </a:r>
            <a:r>
              <a:rPr lang="cs-CZ" sz="2400" dirty="0" err="1" smtClean="0"/>
              <a:t>Guptů</a:t>
            </a:r>
            <a:r>
              <a:rPr lang="cs-CZ" sz="2400" dirty="0" smtClean="0"/>
              <a:t> (320-550); pronikání islámu;</a:t>
            </a:r>
          </a:p>
          <a:p>
            <a:r>
              <a:rPr lang="cs-CZ" sz="2400" dirty="0" smtClean="0"/>
              <a:t>Bavlna a pepř, přístup ke všemu zboží Asie…</a:t>
            </a:r>
          </a:p>
          <a:p>
            <a:endParaRPr lang="cs-CZ" sz="1000" b="1" dirty="0" smtClean="0"/>
          </a:p>
          <a:p>
            <a:r>
              <a:rPr lang="cs-CZ" sz="2400" b="1" dirty="0" smtClean="0"/>
              <a:t>Jihovýchodní Asie</a:t>
            </a:r>
            <a:r>
              <a:rPr lang="cs-CZ" sz="2400" dirty="0" smtClean="0"/>
              <a:t>: pevnina - usazené zemědělské populace (Barma, Siam); ostrovy – obchodní státy (Sumatra, Borneo, Jáva) + Moluky;</a:t>
            </a:r>
          </a:p>
          <a:p>
            <a:r>
              <a:rPr lang="cs-CZ" sz="2400" dirty="0" smtClean="0"/>
              <a:t>Poloostrovy - rýže a potraviny; ostrovy - koření (hřebíček, muškátový oříšek a muškátový květ);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720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Čína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err="1" smtClean="0"/>
              <a:t>Čchin</a:t>
            </a:r>
            <a:r>
              <a:rPr lang="cs-CZ" dirty="0" smtClean="0"/>
              <a:t> (221-206 BC) – </a:t>
            </a:r>
            <a:r>
              <a:rPr lang="cs-CZ" b="1" dirty="0" smtClean="0"/>
              <a:t>centralizovaný</a:t>
            </a:r>
            <a:r>
              <a:rPr lang="cs-CZ" dirty="0" smtClean="0"/>
              <a:t>, despotický stát;</a:t>
            </a:r>
          </a:p>
          <a:p>
            <a:r>
              <a:rPr lang="cs-CZ" dirty="0" err="1" smtClean="0"/>
              <a:t>Chan</a:t>
            </a:r>
            <a:r>
              <a:rPr lang="cs-CZ" dirty="0" smtClean="0"/>
              <a:t> (206 BC – 220 AD) – první vrchol – </a:t>
            </a:r>
            <a:r>
              <a:rPr lang="cs-CZ" b="1" dirty="0" smtClean="0"/>
              <a:t>byrokratický</a:t>
            </a:r>
            <a:r>
              <a:rPr lang="cs-CZ" dirty="0" smtClean="0"/>
              <a:t> </a:t>
            </a:r>
            <a:r>
              <a:rPr lang="cs-CZ" b="1" dirty="0" smtClean="0"/>
              <a:t>konfuciánský</a:t>
            </a:r>
            <a:r>
              <a:rPr lang="cs-CZ" dirty="0" smtClean="0"/>
              <a:t> systém;</a:t>
            </a:r>
          </a:p>
          <a:p>
            <a:r>
              <a:rPr lang="cs-CZ" dirty="0" smtClean="0"/>
              <a:t>Vláda turkického klanu </a:t>
            </a:r>
            <a:r>
              <a:rPr lang="cs-CZ" dirty="0" err="1" smtClean="0"/>
              <a:t>Toba</a:t>
            </a:r>
            <a:r>
              <a:rPr lang="cs-CZ" dirty="0" smtClean="0"/>
              <a:t> (386-534) – přesun obyvatel na </a:t>
            </a:r>
            <a:r>
              <a:rPr lang="cs-CZ" b="1" dirty="0" smtClean="0"/>
              <a:t>jih</a:t>
            </a:r>
            <a:r>
              <a:rPr lang="cs-CZ" dirty="0" smtClean="0"/>
              <a:t> (rýže) k </a:t>
            </a:r>
            <a:r>
              <a:rPr lang="cs-CZ" b="1" dirty="0" smtClean="0"/>
              <a:t>Jang-c-</a:t>
            </a:r>
            <a:r>
              <a:rPr lang="cs-CZ" b="1" dirty="0" err="1" smtClean="0"/>
              <a:t>tiang</a:t>
            </a:r>
            <a:r>
              <a:rPr lang="cs-CZ" dirty="0" smtClean="0"/>
              <a:t> (budhismus);</a:t>
            </a:r>
          </a:p>
          <a:p>
            <a:r>
              <a:rPr lang="cs-CZ" dirty="0" smtClean="0"/>
              <a:t>Znovusjednocení generály </a:t>
            </a:r>
            <a:r>
              <a:rPr lang="cs-CZ" dirty="0" err="1" smtClean="0"/>
              <a:t>Suej</a:t>
            </a:r>
            <a:r>
              <a:rPr lang="cs-CZ" dirty="0" smtClean="0"/>
              <a:t> (581-618) a úspěšná epocha </a:t>
            </a:r>
            <a:r>
              <a:rPr lang="cs-CZ" b="1" u="sng" dirty="0" err="1" smtClean="0"/>
              <a:t>Tchang</a:t>
            </a:r>
            <a:r>
              <a:rPr lang="cs-CZ" dirty="0" smtClean="0"/>
              <a:t> (618-907) – kulturní vliv v celé Asii (JVA, Korea, Japonsko); </a:t>
            </a:r>
            <a:r>
              <a:rPr lang="cs-CZ" b="1" dirty="0" smtClean="0"/>
              <a:t>monetizace</a:t>
            </a:r>
            <a:r>
              <a:rPr lang="cs-CZ" dirty="0" smtClean="0"/>
              <a:t> (stříbro);</a:t>
            </a:r>
          </a:p>
          <a:p>
            <a:r>
              <a:rPr lang="cs-CZ" dirty="0" smtClean="0"/>
              <a:t>Po období konfliktů </a:t>
            </a:r>
            <a:r>
              <a:rPr lang="cs-CZ" b="1" dirty="0" smtClean="0"/>
              <a:t>vrchol</a:t>
            </a:r>
            <a:r>
              <a:rPr lang="cs-CZ" dirty="0" smtClean="0"/>
              <a:t> za </a:t>
            </a:r>
            <a:r>
              <a:rPr lang="cs-CZ" b="1" u="sng" dirty="0" err="1" smtClean="0"/>
              <a:t>Sung</a:t>
            </a:r>
            <a:r>
              <a:rPr lang="cs-CZ" dirty="0" smtClean="0"/>
              <a:t> (960-1279) – ekonomická expanze na jihu, zemědělská revoluce, růst populace (z 59 na 100mil.); tržní specializace, infrastruktura (Marco Polo), obchod;</a:t>
            </a:r>
          </a:p>
          <a:p>
            <a:r>
              <a:rPr lang="cs-CZ" dirty="0" smtClean="0"/>
              <a:t>Konflikt s </a:t>
            </a:r>
            <a:r>
              <a:rPr lang="cs-CZ" b="1" dirty="0" smtClean="0"/>
              <a:t>nomády</a:t>
            </a:r>
            <a:r>
              <a:rPr lang="cs-CZ" dirty="0" smtClean="0"/>
              <a:t>, armáda až 1,25mil(!) – </a:t>
            </a:r>
            <a:r>
              <a:rPr lang="cs-CZ" dirty="0" err="1"/>
              <a:t>D</a:t>
            </a:r>
            <a:r>
              <a:rPr lang="cs-CZ" dirty="0" err="1" smtClean="0"/>
              <a:t>žurdženi</a:t>
            </a:r>
            <a:r>
              <a:rPr lang="cs-CZ" dirty="0" smtClean="0"/>
              <a:t> – opuštění severu…</a:t>
            </a:r>
          </a:p>
          <a:p>
            <a:r>
              <a:rPr lang="cs-CZ" dirty="0"/>
              <a:t>B</a:t>
            </a:r>
            <a:r>
              <a:rPr lang="cs-CZ" dirty="0" smtClean="0"/>
              <a:t>udování přístavů, </a:t>
            </a:r>
            <a:r>
              <a:rPr lang="cs-CZ" b="1" dirty="0" smtClean="0"/>
              <a:t>lodě</a:t>
            </a:r>
            <a:r>
              <a:rPr lang="cs-CZ" dirty="0" smtClean="0"/>
              <a:t>, kompas, mapy; export hedvábí a porcelánu, dovoz koření a stříbra; produkce oceli (1078 jako Evropa 1700), střelný prach;</a:t>
            </a:r>
          </a:p>
          <a:p>
            <a:r>
              <a:rPr lang="cs-CZ" dirty="0" smtClean="0"/>
              <a:t>Konfuciánství – loajalita, autority, soběstačnost, zemědělství;</a:t>
            </a:r>
          </a:p>
        </p:txBody>
      </p:sp>
    </p:spTree>
    <p:extLst>
      <p:ext uri="{BB962C8B-B14F-4D97-AF65-F5344CB8AC3E}">
        <p14:creationId xmlns:p14="http://schemas.microsoft.com/office/powerpoint/2010/main" val="383352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871658"/>
              </p:ext>
            </p:extLst>
          </p:nvPr>
        </p:nvGraphicFramePr>
        <p:xfrm>
          <a:off x="1979712" y="1196752"/>
          <a:ext cx="5184576" cy="422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7593"/>
                <a:gridCol w="2536983"/>
              </a:tblGrid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Dynastie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Období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Čchin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221-206 BC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Chan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206 BC – 220</a:t>
                      </a:r>
                      <a:r>
                        <a:rPr lang="cs-CZ" sz="2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AD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Wej</a:t>
                      </a: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Toba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386–534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Suej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581–618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Tchang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618–907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Sung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960–1279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Jüan</a:t>
                      </a: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u="none" dirty="0" err="1">
                          <a:solidFill>
                            <a:schemeClr val="tx1"/>
                          </a:solidFill>
                          <a:effectLst/>
                        </a:rPr>
                        <a:t>monglolská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1271–1368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Ming 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>
                          <a:solidFill>
                            <a:schemeClr val="tx1"/>
                          </a:solidFill>
                          <a:effectLst/>
                        </a:rPr>
                        <a:t>1368–1644</a:t>
                      </a:r>
                      <a:endParaRPr lang="cs-CZ" sz="20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 err="1">
                          <a:solidFill>
                            <a:schemeClr val="tx1"/>
                          </a:solidFill>
                          <a:effectLst/>
                        </a:rPr>
                        <a:t>Čching</a:t>
                      </a: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u="none" dirty="0">
                          <a:solidFill>
                            <a:schemeClr val="tx1"/>
                          </a:solidFill>
                          <a:effectLst/>
                        </a:rPr>
                        <a:t>(mandžuská)</a:t>
                      </a:r>
                      <a:endParaRPr lang="cs-CZ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solidFill>
                            <a:schemeClr val="tx1"/>
                          </a:solidFill>
                          <a:effectLst/>
                        </a:rPr>
                        <a:t>1644–1911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22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Čína-stará3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912767" cy="5328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601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Regiony světové ekonomiky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cs-CZ" sz="2800" b="1" dirty="0" smtClean="0"/>
              <a:t>Aglomerace</a:t>
            </a:r>
            <a:r>
              <a:rPr lang="cs-CZ" sz="2800" dirty="0" smtClean="0"/>
              <a:t> na základě intenzity vzájemných kontaktů a kulturních rozdílů;</a:t>
            </a:r>
          </a:p>
          <a:p>
            <a:r>
              <a:rPr lang="cs-CZ" sz="2800" b="1" dirty="0" smtClean="0"/>
              <a:t>Západní Evropa</a:t>
            </a:r>
            <a:r>
              <a:rPr lang="cs-CZ" sz="2800" dirty="0" smtClean="0"/>
              <a:t>;</a:t>
            </a:r>
            <a:r>
              <a:rPr lang="cs-CZ" sz="2800" dirty="0"/>
              <a:t> </a:t>
            </a:r>
            <a:r>
              <a:rPr lang="cs-CZ" sz="2800" dirty="0" smtClean="0"/>
              <a:t>Východní Evropa;</a:t>
            </a:r>
            <a:r>
              <a:rPr lang="cs-CZ" sz="2800" dirty="0"/>
              <a:t> </a:t>
            </a:r>
            <a:r>
              <a:rPr lang="cs-CZ" sz="2800" dirty="0" smtClean="0"/>
              <a:t>Střední (nomádská) Asie;</a:t>
            </a:r>
            <a:r>
              <a:rPr lang="cs-CZ" sz="2800" dirty="0"/>
              <a:t> </a:t>
            </a:r>
            <a:r>
              <a:rPr lang="cs-CZ" sz="2800" b="1" dirty="0" smtClean="0"/>
              <a:t>Muslimský svět</a:t>
            </a:r>
            <a:r>
              <a:rPr lang="cs-CZ" sz="2800" dirty="0" smtClean="0"/>
              <a:t>;</a:t>
            </a:r>
            <a:r>
              <a:rPr lang="cs-CZ" sz="2800" dirty="0"/>
              <a:t> </a:t>
            </a:r>
            <a:r>
              <a:rPr lang="cs-CZ" sz="2800" b="1" dirty="0" smtClean="0"/>
              <a:t>Jižní Asie</a:t>
            </a:r>
            <a:r>
              <a:rPr lang="cs-CZ" sz="2800" dirty="0" smtClean="0"/>
              <a:t>; Jihovýchodní Asie; </a:t>
            </a:r>
            <a:r>
              <a:rPr lang="cs-CZ" sz="2800" b="1" dirty="0" smtClean="0"/>
              <a:t>Východní Asie</a:t>
            </a:r>
            <a:r>
              <a:rPr lang="cs-CZ" sz="2800" dirty="0" smtClean="0"/>
              <a:t>;</a:t>
            </a:r>
            <a:r>
              <a:rPr lang="cs-CZ" sz="2800" dirty="0"/>
              <a:t> </a:t>
            </a:r>
            <a:r>
              <a:rPr lang="cs-CZ" sz="2800" dirty="0" smtClean="0"/>
              <a:t>Afrika;</a:t>
            </a:r>
          </a:p>
          <a:p>
            <a:r>
              <a:rPr lang="cs-CZ" sz="2800" i="1" dirty="0"/>
              <a:t>c</a:t>
            </a:r>
            <a:r>
              <a:rPr lang="cs-CZ" sz="2800" i="1" dirty="0" smtClean="0"/>
              <a:t>entrální</a:t>
            </a:r>
            <a:r>
              <a:rPr lang="cs-CZ" sz="2800" dirty="0" smtClean="0"/>
              <a:t>: Muslimský svět a jižní Asie; </a:t>
            </a:r>
            <a:r>
              <a:rPr lang="cs-CZ" sz="2800" i="1" dirty="0" smtClean="0"/>
              <a:t>zprostředkující</a:t>
            </a:r>
            <a:r>
              <a:rPr lang="cs-CZ" sz="2800" dirty="0" smtClean="0"/>
              <a:t> JV Asie, </a:t>
            </a:r>
            <a:r>
              <a:rPr lang="cs-CZ" sz="2800" i="1" dirty="0" smtClean="0"/>
              <a:t>dominantní</a:t>
            </a:r>
            <a:r>
              <a:rPr lang="cs-CZ" sz="2800" dirty="0" smtClean="0"/>
              <a:t> východní Asie; </a:t>
            </a:r>
            <a:r>
              <a:rPr lang="cs-CZ" sz="2800" i="1" dirty="0" smtClean="0"/>
              <a:t>periferie</a:t>
            </a:r>
            <a:r>
              <a:rPr lang="cs-CZ" sz="2800" dirty="0" smtClean="0"/>
              <a:t> </a:t>
            </a:r>
            <a:r>
              <a:rPr lang="cs-CZ" sz="2800" dirty="0" err="1" smtClean="0"/>
              <a:t>Vých.Evropa</a:t>
            </a:r>
            <a:r>
              <a:rPr lang="cs-CZ" sz="2800" dirty="0" smtClean="0"/>
              <a:t> a Afrika, </a:t>
            </a:r>
            <a:r>
              <a:rPr lang="cs-CZ" sz="2800" b="1" i="1" dirty="0" smtClean="0"/>
              <a:t>izolovaná</a:t>
            </a:r>
            <a:r>
              <a:rPr lang="cs-CZ" sz="2800" dirty="0" smtClean="0"/>
              <a:t> Západní Evropa;</a:t>
            </a:r>
          </a:p>
          <a:p>
            <a:r>
              <a:rPr lang="cs-CZ" sz="2800" b="1" dirty="0" smtClean="0"/>
              <a:t>Produkty:</a:t>
            </a:r>
            <a:r>
              <a:rPr lang="cs-CZ" sz="2800" dirty="0" smtClean="0"/>
              <a:t> </a:t>
            </a:r>
          </a:p>
          <a:p>
            <a:pPr lvl="1"/>
            <a:r>
              <a:rPr lang="cs-CZ" sz="2400" b="1" dirty="0" smtClean="0"/>
              <a:t>Evropa</a:t>
            </a:r>
            <a:r>
              <a:rPr lang="cs-CZ" sz="2400" dirty="0" smtClean="0"/>
              <a:t>: otroci, zbraně, kožešiny, jantar, dřevo, med + export stříbra;</a:t>
            </a:r>
          </a:p>
          <a:p>
            <a:pPr lvl="1"/>
            <a:r>
              <a:rPr lang="cs-CZ" sz="2400" b="1" dirty="0" smtClean="0"/>
              <a:t>Islámský svět</a:t>
            </a:r>
            <a:r>
              <a:rPr lang="cs-CZ" sz="2400" dirty="0" smtClean="0"/>
              <a:t>: řemeslné </a:t>
            </a:r>
            <a:r>
              <a:rPr lang="cs-CZ" sz="2400" dirty="0" smtClean="0"/>
              <a:t>výrobky (papír, sklo), </a:t>
            </a:r>
            <a:r>
              <a:rPr lang="cs-CZ" sz="2400" dirty="0" smtClean="0"/>
              <a:t>textil (bavlna, hedvábí), </a:t>
            </a:r>
            <a:r>
              <a:rPr lang="cs-CZ" sz="2400" dirty="0" smtClean="0"/>
              <a:t>cukr, </a:t>
            </a:r>
            <a:r>
              <a:rPr lang="cs-CZ" sz="2400" dirty="0" smtClean="0"/>
              <a:t>umělecké předměty + zprostředkování;</a:t>
            </a:r>
          </a:p>
          <a:p>
            <a:pPr lvl="1"/>
            <a:r>
              <a:rPr lang="cs-CZ" sz="2400" b="1" dirty="0" smtClean="0"/>
              <a:t>Asie</a:t>
            </a:r>
            <a:r>
              <a:rPr lang="cs-CZ" sz="2400" dirty="0" smtClean="0"/>
              <a:t>: koření, hedvábí bavlna a další řemeslné </a:t>
            </a:r>
            <a:r>
              <a:rPr lang="cs-CZ" sz="2400" dirty="0" smtClean="0"/>
              <a:t>a </a:t>
            </a:r>
            <a:r>
              <a:rPr lang="cs-CZ" sz="2400" dirty="0" err="1" smtClean="0"/>
              <a:t>umělercké</a:t>
            </a:r>
            <a:r>
              <a:rPr lang="cs-CZ" sz="2400" dirty="0" smtClean="0"/>
              <a:t> výrobky (porcelán).</a:t>
            </a:r>
            <a:endParaRPr lang="cs-CZ" sz="2400" dirty="0" smtClean="0"/>
          </a:p>
          <a:p>
            <a:r>
              <a:rPr lang="cs-CZ" sz="2800" b="1" dirty="0" smtClean="0"/>
              <a:t>Pozemní</a:t>
            </a:r>
            <a:r>
              <a:rPr lang="cs-CZ" sz="2800" dirty="0" smtClean="0"/>
              <a:t> vs. obchodní </a:t>
            </a:r>
            <a:r>
              <a:rPr lang="cs-CZ" sz="2800" b="1" dirty="0" smtClean="0"/>
              <a:t>námořní</a:t>
            </a:r>
            <a:r>
              <a:rPr lang="cs-CZ" sz="2800" dirty="0" smtClean="0"/>
              <a:t> </a:t>
            </a:r>
            <a:r>
              <a:rPr lang="cs-CZ" sz="2800" b="1" dirty="0" smtClean="0"/>
              <a:t>cesta</a:t>
            </a:r>
            <a:r>
              <a:rPr lang="cs-CZ" sz="2800" dirty="0" smtClean="0"/>
              <a:t>;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1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Vpád mongolů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Analogie - Řím (</a:t>
            </a:r>
            <a:r>
              <a:rPr lang="cs-CZ" dirty="0" err="1" smtClean="0"/>
              <a:t>Skythie</a:t>
            </a:r>
            <a:r>
              <a:rPr lang="cs-CZ" dirty="0" smtClean="0"/>
              <a:t> a </a:t>
            </a:r>
            <a:r>
              <a:rPr lang="cs-CZ" dirty="0" err="1" smtClean="0"/>
              <a:t>Parthie</a:t>
            </a:r>
            <a:r>
              <a:rPr lang="cs-CZ" dirty="0" smtClean="0"/>
              <a:t>), Evropa (Hunové a Avaři), </a:t>
            </a:r>
            <a:br>
              <a:rPr lang="cs-CZ" dirty="0" smtClean="0"/>
            </a:br>
            <a:r>
              <a:rPr lang="cs-CZ" dirty="0" smtClean="0"/>
              <a:t>Čína (</a:t>
            </a:r>
            <a:r>
              <a:rPr lang="cs-CZ" dirty="0" err="1" smtClean="0"/>
              <a:t>Hsiung</a:t>
            </a:r>
            <a:r>
              <a:rPr lang="cs-CZ" dirty="0" smtClean="0"/>
              <a:t>-nu);</a:t>
            </a:r>
          </a:p>
          <a:p>
            <a:endParaRPr lang="cs-CZ" sz="1100" dirty="0" smtClean="0"/>
          </a:p>
          <a:p>
            <a:r>
              <a:rPr lang="cs-CZ" b="1" dirty="0" smtClean="0"/>
              <a:t>Hedvábná stezka</a:t>
            </a:r>
            <a:r>
              <a:rPr lang="cs-CZ" dirty="0" smtClean="0"/>
              <a:t>: luxus východu za otroky, kožešiny, jantar, vosk, med – </a:t>
            </a:r>
            <a:r>
              <a:rPr lang="cs-CZ" b="1" dirty="0" smtClean="0"/>
              <a:t>danění</a:t>
            </a:r>
            <a:r>
              <a:rPr lang="cs-CZ" dirty="0" smtClean="0"/>
              <a:t> karavan výnosnější než plundrování;</a:t>
            </a:r>
          </a:p>
          <a:p>
            <a:r>
              <a:rPr lang="cs-CZ" b="1" dirty="0" err="1" smtClean="0"/>
              <a:t>Sung</a:t>
            </a:r>
            <a:r>
              <a:rPr lang="cs-CZ" dirty="0" smtClean="0"/>
              <a:t> proti nájezdníkům (</a:t>
            </a:r>
            <a:r>
              <a:rPr lang="cs-CZ" dirty="0" err="1" smtClean="0"/>
              <a:t>Liao</a:t>
            </a:r>
            <a:r>
              <a:rPr lang="cs-CZ" dirty="0" smtClean="0"/>
              <a:t>, </a:t>
            </a:r>
            <a:r>
              <a:rPr lang="cs-CZ" dirty="0" err="1" smtClean="0"/>
              <a:t>Hsi</a:t>
            </a:r>
            <a:r>
              <a:rPr lang="cs-CZ" dirty="0" smtClean="0"/>
              <a:t> </a:t>
            </a:r>
            <a:r>
              <a:rPr lang="cs-CZ" dirty="0" err="1" smtClean="0"/>
              <a:t>Hsia</a:t>
            </a:r>
            <a:r>
              <a:rPr lang="cs-CZ" dirty="0" smtClean="0"/>
              <a:t>), přemoženi </a:t>
            </a:r>
            <a:r>
              <a:rPr lang="cs-CZ" dirty="0" err="1" smtClean="0"/>
              <a:t>Džurdženy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Temüdžin</a:t>
            </a:r>
            <a:r>
              <a:rPr lang="cs-CZ" dirty="0" smtClean="0"/>
              <a:t> 1206 </a:t>
            </a:r>
            <a:r>
              <a:rPr lang="cs-CZ" b="1" u="sng" dirty="0" smtClean="0"/>
              <a:t>Čingischán</a:t>
            </a:r>
            <a:r>
              <a:rPr lang="cs-CZ" dirty="0" smtClean="0"/>
              <a:t>: napadení Číny 1211 -&gt; Peking 1215, ovládnutí severu 1234 (genocida 35mil. z 115);</a:t>
            </a:r>
          </a:p>
          <a:p>
            <a:r>
              <a:rPr lang="cs-CZ" dirty="0" smtClean="0"/>
              <a:t>Chán zemřel 1227 – </a:t>
            </a:r>
            <a:r>
              <a:rPr lang="cs-CZ" dirty="0" err="1" smtClean="0"/>
              <a:t>Ögedaj</a:t>
            </a:r>
            <a:r>
              <a:rPr lang="cs-CZ" dirty="0" smtClean="0"/>
              <a:t> dobyl Kyjev 1240 a Maďarsko 1241, zemřel 1245;</a:t>
            </a:r>
          </a:p>
          <a:p>
            <a:r>
              <a:rPr lang="cs-CZ" dirty="0" err="1" smtClean="0"/>
              <a:t>Möngke</a:t>
            </a:r>
            <a:r>
              <a:rPr lang="cs-CZ" dirty="0" smtClean="0"/>
              <a:t> dobyl 1258 Bagdád a Damašek; (</a:t>
            </a:r>
            <a:r>
              <a:rPr lang="cs-CZ" dirty="0" err="1" smtClean="0"/>
              <a:t>Ain</a:t>
            </a:r>
            <a:r>
              <a:rPr lang="cs-CZ" dirty="0" smtClean="0"/>
              <a:t> </a:t>
            </a:r>
            <a:r>
              <a:rPr lang="cs-CZ" dirty="0" err="1" smtClean="0"/>
              <a:t>Džálút</a:t>
            </a:r>
            <a:r>
              <a:rPr lang="cs-CZ" dirty="0" smtClean="0"/>
              <a:t> 1260)</a:t>
            </a:r>
          </a:p>
          <a:p>
            <a:r>
              <a:rPr lang="cs-CZ" dirty="0" smtClean="0"/>
              <a:t>1276 odevzdali </a:t>
            </a:r>
            <a:r>
              <a:rPr lang="cs-CZ" dirty="0" err="1" smtClean="0"/>
              <a:t>Sung</a:t>
            </a:r>
            <a:r>
              <a:rPr lang="cs-CZ" dirty="0" smtClean="0"/>
              <a:t> vládu v Číně (dynastie </a:t>
            </a:r>
            <a:r>
              <a:rPr lang="cs-CZ" dirty="0" err="1" smtClean="0"/>
              <a:t>Jüan</a:t>
            </a:r>
            <a:r>
              <a:rPr lang="cs-CZ" dirty="0" smtClean="0"/>
              <a:t> 1271-1368); Korea a Japonsko (neúspěch 1281);</a:t>
            </a:r>
          </a:p>
          <a:p>
            <a:endParaRPr lang="cs-CZ" sz="1100" dirty="0" smtClean="0"/>
          </a:p>
          <a:p>
            <a:r>
              <a:rPr lang="cs-CZ" dirty="0" smtClean="0"/>
              <a:t>Volná kontrola území (kromě Číny a Persie), příklad Zlatá horda;</a:t>
            </a:r>
          </a:p>
          <a:p>
            <a:r>
              <a:rPr lang="cs-CZ" b="1" dirty="0" smtClean="0"/>
              <a:t>Pax </a:t>
            </a:r>
            <a:r>
              <a:rPr lang="cs-CZ" b="1" dirty="0" err="1" smtClean="0"/>
              <a:t>Mongolica</a:t>
            </a:r>
            <a:r>
              <a:rPr lang="cs-CZ" b="1" dirty="0" smtClean="0"/>
              <a:t> </a:t>
            </a:r>
            <a:r>
              <a:rPr lang="cs-CZ" dirty="0" smtClean="0"/>
              <a:t>– kontrola a zabezpečení obchodu přes střední Asii (Krym-Peking 8-11měsíců) – tratí Muslimové, získávají Italové;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166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79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Křesťanská expanze – Italské státy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Obrat</a:t>
            </a:r>
            <a:r>
              <a:rPr lang="cs-CZ" dirty="0" smtClean="0"/>
              <a:t> ve SZM – dobytí Córdoby 1254 a Sevilly 1248; obchod přes východní cestu, pax </a:t>
            </a:r>
            <a:r>
              <a:rPr lang="cs-CZ" dirty="0" err="1" smtClean="0"/>
              <a:t>Monglica</a:t>
            </a:r>
            <a:r>
              <a:rPr lang="cs-CZ" dirty="0" smtClean="0"/>
              <a:t>;</a:t>
            </a:r>
          </a:p>
          <a:p>
            <a:endParaRPr lang="cs-CZ" sz="1600" dirty="0" smtClean="0"/>
          </a:p>
          <a:p>
            <a:r>
              <a:rPr lang="cs-CZ" b="1" dirty="0" smtClean="0"/>
              <a:t>Itálie</a:t>
            </a:r>
            <a:r>
              <a:rPr lang="cs-CZ" dirty="0" smtClean="0"/>
              <a:t> – nejvyspělejší urbánní oblast, fragmentovaná suverenita ‚(SŘŘ, </a:t>
            </a:r>
            <a:r>
              <a:rPr lang="cs-CZ" dirty="0" err="1" smtClean="0"/>
              <a:t>Byz</a:t>
            </a:r>
            <a:r>
              <a:rPr lang="cs-CZ" dirty="0" smtClean="0"/>
              <a:t>., Papež); inovace v zemědělství a textilním průmyslu;</a:t>
            </a:r>
          </a:p>
          <a:p>
            <a:endParaRPr lang="cs-CZ" sz="1600" dirty="0" smtClean="0"/>
          </a:p>
          <a:p>
            <a:r>
              <a:rPr lang="cs-CZ" b="1" dirty="0" smtClean="0"/>
              <a:t>Dálkový obchod </a:t>
            </a:r>
            <a:r>
              <a:rPr lang="cs-CZ" dirty="0" smtClean="0"/>
              <a:t>– sofistikované praktiky východu, oslabení pozic obchodních komunit </a:t>
            </a:r>
            <a:r>
              <a:rPr lang="cs-CZ" dirty="0"/>
              <a:t>Ř</a:t>
            </a:r>
            <a:r>
              <a:rPr lang="cs-CZ" dirty="0" smtClean="0"/>
              <a:t>eků a Židů; za italskými komunitami stojí vojenská síla republik; Byzanc upadá pod tlakem Turků (+1204-1260 Latinské císařství);</a:t>
            </a:r>
          </a:p>
          <a:p>
            <a:r>
              <a:rPr lang="cs-CZ" b="1" dirty="0" smtClean="0"/>
              <a:t>Trans-alpský obchod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  <a:r>
              <a:rPr lang="cs-CZ" dirty="0" smtClean="0"/>
              <a:t>Flandry -&gt; Itálie (</a:t>
            </a:r>
            <a:r>
              <a:rPr lang="cs-CZ" dirty="0" err="1" smtClean="0"/>
              <a:t>Amalfi</a:t>
            </a:r>
            <a:r>
              <a:rPr lang="cs-CZ" dirty="0" smtClean="0"/>
              <a:t>, Bari, Pisa, Benátky, Janov) -&gt; SZM Islám a Byzanc -&gt; Asie;</a:t>
            </a:r>
          </a:p>
          <a:p>
            <a:endParaRPr lang="cs-CZ" sz="1600" dirty="0" smtClean="0"/>
          </a:p>
          <a:p>
            <a:r>
              <a:rPr lang="cs-CZ" b="1" u="sng" dirty="0" smtClean="0"/>
              <a:t>Benátky</a:t>
            </a:r>
            <a:r>
              <a:rPr lang="cs-CZ" dirty="0" smtClean="0"/>
              <a:t>: podpora </a:t>
            </a:r>
            <a:r>
              <a:rPr lang="cs-CZ" dirty="0" err="1" smtClean="0"/>
              <a:t>Byz</a:t>
            </a:r>
            <a:r>
              <a:rPr lang="cs-CZ" dirty="0" smtClean="0"/>
              <a:t>. a kruciát, privilegia od Byzance; dominance v Jadranu, specializace (</a:t>
            </a:r>
            <a:r>
              <a:rPr lang="cs-CZ" dirty="0" err="1" smtClean="0"/>
              <a:t>zprostř</a:t>
            </a:r>
            <a:r>
              <a:rPr lang="cs-CZ" dirty="0" smtClean="0"/>
              <a:t>. obchodu a dovoz potravin); zvrat 1204 – podíl na plenění Konstantinopole, přístup k Černému moři + Kréta; </a:t>
            </a:r>
            <a:r>
              <a:rPr lang="cs-CZ" b="1" i="1" dirty="0" err="1" smtClean="0"/>
              <a:t>commenda</a:t>
            </a:r>
            <a:r>
              <a:rPr lang="cs-CZ" dirty="0" smtClean="0"/>
              <a:t>, pol. instituce - dóže a velká rada, </a:t>
            </a:r>
            <a:r>
              <a:rPr lang="cs-CZ" b="1" i="1" dirty="0" smtClean="0"/>
              <a:t>La </a:t>
            </a:r>
            <a:r>
              <a:rPr lang="cs-CZ" b="1" i="1" dirty="0" err="1" smtClean="0"/>
              <a:t>serrata</a:t>
            </a:r>
            <a:r>
              <a:rPr lang="cs-CZ" b="1" i="1" dirty="0" smtClean="0"/>
              <a:t> </a:t>
            </a:r>
            <a:r>
              <a:rPr lang="cs-CZ" dirty="0" smtClean="0"/>
              <a:t>1297;</a:t>
            </a:r>
          </a:p>
          <a:p>
            <a:r>
              <a:rPr lang="cs-CZ" b="1" u="sng" dirty="0" smtClean="0"/>
              <a:t>Janov</a:t>
            </a:r>
            <a:r>
              <a:rPr lang="cs-CZ" dirty="0" smtClean="0"/>
              <a:t>: nájezdy na arabské přístavy v </a:t>
            </a:r>
            <a:r>
              <a:rPr lang="cs-CZ" dirty="0" err="1" smtClean="0"/>
              <a:t>sev</a:t>
            </a:r>
            <a:r>
              <a:rPr lang="cs-CZ" dirty="0" smtClean="0"/>
              <a:t>. Africe, spolupráce s křižáky; podpora </a:t>
            </a:r>
            <a:r>
              <a:rPr lang="cs-CZ" dirty="0" err="1" smtClean="0"/>
              <a:t>Byz.protiútoku</a:t>
            </a:r>
            <a:r>
              <a:rPr lang="cs-CZ" dirty="0" smtClean="0"/>
              <a:t> 1261 – privilegia na úkor Ben.; otevření mořských cest do Flander a Anglie;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b="1" dirty="0" smtClean="0"/>
              <a:t>Pragmatizmus</a:t>
            </a:r>
            <a:r>
              <a:rPr lang="cs-CZ" dirty="0" smtClean="0"/>
              <a:t> – obchod s muslimy, export otroků; ovládnutí SZM obchodu, poznatky od muslimů a z Asie; cukr (obchod a produkce);  </a:t>
            </a:r>
          </a:p>
        </p:txBody>
      </p:sp>
    </p:spTree>
    <p:extLst>
      <p:ext uri="{BB962C8B-B14F-4D97-AF65-F5344CB8AC3E}">
        <p14:creationId xmlns:p14="http://schemas.microsoft.com/office/powerpoint/2010/main" val="308713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Benátky-Janov OK ořez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08912" cy="5472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6316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792"/>
            <a:ext cx="5256584" cy="668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04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Proměna sociálních a ekonomických institucí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Černý mor</a:t>
            </a:r>
            <a:r>
              <a:rPr lang="cs-CZ" dirty="0" smtClean="0"/>
              <a:t>: Barma – </a:t>
            </a:r>
            <a:r>
              <a:rPr lang="cs-CZ" dirty="0" err="1" smtClean="0"/>
              <a:t>Kaffa</a:t>
            </a:r>
            <a:r>
              <a:rPr lang="cs-CZ" dirty="0" smtClean="0"/>
              <a:t> – Mesina (1348-1351) 25 mil. z 80 mil. v Evropě; dopad na Islámský svět ještě větší;</a:t>
            </a:r>
          </a:p>
          <a:p>
            <a:r>
              <a:rPr lang="cs-CZ" dirty="0" smtClean="0"/>
              <a:t>Nezasáhl dobytek a fyzický kapitál – </a:t>
            </a:r>
            <a:r>
              <a:rPr lang="cs-CZ" b="1" dirty="0" smtClean="0"/>
              <a:t>urychlení procesů </a:t>
            </a:r>
            <a:r>
              <a:rPr lang="cs-CZ" dirty="0" smtClean="0"/>
              <a:t>změny -&gt; zvýšení </a:t>
            </a:r>
            <a:r>
              <a:rPr lang="cs-CZ" b="1" dirty="0" smtClean="0"/>
              <a:t>ceny práce </a:t>
            </a:r>
            <a:r>
              <a:rPr lang="cs-CZ" dirty="0" smtClean="0"/>
              <a:t>a snížení ceny půdy; růst mezd (Edward III. 1351 – fix mezd); </a:t>
            </a:r>
            <a:r>
              <a:rPr lang="cs-CZ" b="1" dirty="0" smtClean="0"/>
              <a:t>města</a:t>
            </a:r>
            <a:r>
              <a:rPr lang="cs-CZ" dirty="0" smtClean="0"/>
              <a:t> s průmyslovou výrobou rostou;</a:t>
            </a:r>
          </a:p>
          <a:p>
            <a:endParaRPr lang="cs-CZ" sz="1400" dirty="0" smtClean="0"/>
          </a:p>
          <a:p>
            <a:r>
              <a:rPr lang="cs-CZ" b="1" dirty="0" smtClean="0"/>
              <a:t>Racionalizace zemědělství</a:t>
            </a:r>
            <a:r>
              <a:rPr lang="cs-CZ" dirty="0" smtClean="0"/>
              <a:t>, poptávka po zboží široké spotřeby; specializace ZE na průmysl a VE na produkci potravin;</a:t>
            </a:r>
          </a:p>
          <a:p>
            <a:r>
              <a:rPr lang="cs-CZ" dirty="0" smtClean="0"/>
              <a:t>Produkce zvířat na úkor obilí, </a:t>
            </a:r>
            <a:r>
              <a:rPr lang="cs-CZ" b="1" dirty="0" smtClean="0"/>
              <a:t>suroviny pro průmysl </a:t>
            </a:r>
            <a:r>
              <a:rPr lang="cs-CZ" dirty="0" smtClean="0"/>
              <a:t>(vlna); </a:t>
            </a:r>
            <a:r>
              <a:rPr lang="cs-CZ" dirty="0"/>
              <a:t>m</a:t>
            </a:r>
            <a:r>
              <a:rPr lang="cs-CZ" dirty="0" smtClean="0"/>
              <a:t>ez. </a:t>
            </a:r>
            <a:r>
              <a:rPr lang="cs-CZ" b="1" dirty="0" smtClean="0"/>
              <a:t>dělba práce </a:t>
            </a:r>
            <a:r>
              <a:rPr lang="cs-CZ" dirty="0" smtClean="0"/>
              <a:t>– Anglie produkuje vlnu, Flandry látky, dokončení ve Florencii; </a:t>
            </a:r>
            <a:r>
              <a:rPr lang="cs-CZ" i="1" dirty="0" smtClean="0"/>
              <a:t>Edward III. zdaňuje export vlny </a:t>
            </a:r>
            <a:r>
              <a:rPr lang="cs-CZ" dirty="0" smtClean="0"/>
              <a:t>(protekce);</a:t>
            </a:r>
          </a:p>
          <a:p>
            <a:r>
              <a:rPr lang="cs-CZ" dirty="0" smtClean="0"/>
              <a:t>Populace vzrostla, ale nedošlo k </a:t>
            </a:r>
            <a:r>
              <a:rPr lang="cs-CZ" b="1" dirty="0" smtClean="0"/>
              <a:t>malthusiánské pasti </a:t>
            </a:r>
            <a:r>
              <a:rPr lang="cs-CZ" dirty="0" smtClean="0"/>
              <a:t>– </a:t>
            </a:r>
            <a:r>
              <a:rPr lang="cs-CZ" b="1" dirty="0" smtClean="0"/>
              <a:t>změna</a:t>
            </a:r>
            <a:r>
              <a:rPr lang="cs-CZ" dirty="0" smtClean="0"/>
              <a:t> rodinného </a:t>
            </a:r>
            <a:r>
              <a:rPr lang="cs-CZ" b="1" dirty="0" smtClean="0"/>
              <a:t>chování</a:t>
            </a:r>
            <a:r>
              <a:rPr lang="cs-CZ" dirty="0" smtClean="0"/>
              <a:t>;</a:t>
            </a:r>
          </a:p>
          <a:p>
            <a:r>
              <a:rPr lang="cs-CZ" dirty="0" smtClean="0"/>
              <a:t>Zvětšuje se </a:t>
            </a:r>
            <a:r>
              <a:rPr lang="cs-CZ" b="1" dirty="0" smtClean="0"/>
              <a:t>rozsah trhu </a:t>
            </a:r>
            <a:r>
              <a:rPr lang="cs-CZ" dirty="0" smtClean="0"/>
              <a:t>(specializace, technologie); </a:t>
            </a:r>
            <a:r>
              <a:rPr lang="cs-CZ" b="1" dirty="0" smtClean="0"/>
              <a:t>střední stav</a:t>
            </a:r>
            <a:r>
              <a:rPr lang="cs-CZ" dirty="0" smtClean="0"/>
              <a:t> a panovník vytváří koalici </a:t>
            </a:r>
            <a:r>
              <a:rPr lang="cs-CZ" b="1" dirty="0" smtClean="0"/>
              <a:t>proti šlechtě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Východní Evropa </a:t>
            </a:r>
            <a:r>
              <a:rPr lang="cs-CZ" dirty="0" smtClean="0"/>
              <a:t>– opak – produkce potravin donucením pevně etablované šlechty – decentralizace a </a:t>
            </a:r>
            <a:r>
              <a:rPr lang="cs-CZ" b="1" dirty="0" smtClean="0"/>
              <a:t>nevolnictví </a:t>
            </a:r>
            <a:r>
              <a:rPr lang="cs-CZ" dirty="0" smtClean="0"/>
              <a:t>(1600: 3 dny nucené práce);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29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Odhad populace regionů v roce 1000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056553"/>
              </p:ext>
            </p:extLst>
          </p:nvPr>
        </p:nvGraphicFramePr>
        <p:xfrm>
          <a:off x="1763688" y="1484785"/>
          <a:ext cx="5112568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4818"/>
                <a:gridCol w="2037750"/>
              </a:tblGrid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Západní Evropa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Východní Evropa 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15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Islámský svět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Střední Asie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9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Jižní Asie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79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Jihovýchodní Asie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9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4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Východní Asie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67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(Čína 60)</a:t>
                      </a:r>
                      <a:endParaRPr lang="cs-CZ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Svět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265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3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3120\Desktop\PI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6888"/>
            <a:ext cx="87729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Západní Evropa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Nástupnické útvary po </a:t>
            </a:r>
            <a:r>
              <a:rPr lang="cs-CZ" b="1" dirty="0" smtClean="0"/>
              <a:t>Římské říši </a:t>
            </a:r>
            <a:r>
              <a:rPr lang="cs-CZ" dirty="0" smtClean="0"/>
              <a:t>+ </a:t>
            </a:r>
            <a:r>
              <a:rPr lang="cs-CZ" b="1" dirty="0" smtClean="0"/>
              <a:t>severní</a:t>
            </a:r>
            <a:r>
              <a:rPr lang="cs-CZ" dirty="0" smtClean="0"/>
              <a:t> sousedící </a:t>
            </a:r>
            <a:r>
              <a:rPr lang="cs-CZ" b="1" dirty="0" smtClean="0"/>
              <a:t>oblasti</a:t>
            </a:r>
            <a:r>
              <a:rPr lang="cs-CZ" dirty="0" smtClean="0"/>
              <a:t> + </a:t>
            </a:r>
            <a:r>
              <a:rPr lang="cs-CZ" b="1" dirty="0" smtClean="0"/>
              <a:t>katolický</a:t>
            </a:r>
            <a:r>
              <a:rPr lang="cs-CZ" dirty="0" smtClean="0"/>
              <a:t> vliv ve střední Evropě;</a:t>
            </a:r>
          </a:p>
          <a:p>
            <a:r>
              <a:rPr lang="cs-CZ" b="1" dirty="0" smtClean="0"/>
              <a:t>Charakteristika</a:t>
            </a:r>
            <a:r>
              <a:rPr lang="cs-CZ" dirty="0" smtClean="0"/>
              <a:t>: geografie, klima, doprava (moře, řeky);</a:t>
            </a:r>
          </a:p>
          <a:p>
            <a:r>
              <a:rPr lang="cs-CZ" b="1" dirty="0" smtClean="0"/>
              <a:t>Dědictví Říma </a:t>
            </a:r>
            <a:r>
              <a:rPr lang="cs-CZ" dirty="0" smtClean="0"/>
              <a:t>(republikánství vs. autokratismus; náboženství; antika + germánské kmeny + židovsko-křesťanská tradice);</a:t>
            </a:r>
          </a:p>
          <a:p>
            <a:r>
              <a:rPr lang="cs-CZ" b="1" dirty="0" smtClean="0"/>
              <a:t>Fragmentace</a:t>
            </a:r>
            <a:r>
              <a:rPr lang="cs-CZ" dirty="0" smtClean="0"/>
              <a:t> a </a:t>
            </a:r>
            <a:r>
              <a:rPr lang="cs-CZ" b="1" dirty="0" smtClean="0"/>
              <a:t>konflikt</a:t>
            </a:r>
            <a:r>
              <a:rPr lang="cs-CZ" dirty="0" smtClean="0"/>
              <a:t> (</a:t>
            </a:r>
            <a:r>
              <a:rPr lang="cs-CZ" dirty="0" err="1" smtClean="0"/>
              <a:t>náb</a:t>
            </a:r>
            <a:r>
              <a:rPr lang="cs-CZ" dirty="0" smtClean="0"/>
              <a:t>., etnický, geograf.) – </a:t>
            </a:r>
          </a:p>
          <a:p>
            <a:pPr lvl="1"/>
            <a:r>
              <a:rPr lang="cs-CZ" dirty="0" smtClean="0"/>
              <a:t>První mezi rovnými a volba;</a:t>
            </a:r>
          </a:p>
          <a:p>
            <a:pPr lvl="1"/>
            <a:r>
              <a:rPr lang="cs-CZ" dirty="0" smtClean="0"/>
              <a:t>Nemožnost dominance; 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chrana před vpádem;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1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illerinstitute.org/graphics/Art_Work/thomas_cole/the_de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2" y="404664"/>
            <a:ext cx="8810502" cy="60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0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Karolínský svět, formování států, obchod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 fontScale="62500" lnSpcReduction="20000"/>
          </a:bodyPr>
          <a:lstStyle/>
          <a:p>
            <a:r>
              <a:rPr lang="cs-CZ" b="1" u="sng" dirty="0" smtClean="0"/>
              <a:t>Řím</a:t>
            </a:r>
            <a:r>
              <a:rPr lang="cs-CZ" dirty="0" smtClean="0"/>
              <a:t> – 2000 </a:t>
            </a:r>
            <a:r>
              <a:rPr lang="cs-CZ" b="1" dirty="0" smtClean="0"/>
              <a:t>měst</a:t>
            </a:r>
            <a:r>
              <a:rPr lang="cs-CZ" dirty="0" smtClean="0"/>
              <a:t> spojených </a:t>
            </a:r>
            <a:r>
              <a:rPr lang="cs-CZ" b="1" dirty="0" smtClean="0"/>
              <a:t>silnicemi</a:t>
            </a:r>
            <a:r>
              <a:rPr lang="cs-CZ" dirty="0" smtClean="0"/>
              <a:t>, daně ze zemědělské produkce – </a:t>
            </a:r>
            <a:r>
              <a:rPr lang="cs-CZ" b="1" dirty="0" smtClean="0"/>
              <a:t>velkostatky</a:t>
            </a:r>
            <a:r>
              <a:rPr lang="cs-CZ" dirty="0" smtClean="0"/>
              <a:t> a </a:t>
            </a:r>
            <a:r>
              <a:rPr lang="cs-CZ" b="1" dirty="0" smtClean="0"/>
              <a:t>otrocká</a:t>
            </a:r>
            <a:r>
              <a:rPr lang="cs-CZ" dirty="0" smtClean="0"/>
              <a:t> </a:t>
            </a:r>
            <a:r>
              <a:rPr lang="cs-CZ" b="1" dirty="0" smtClean="0"/>
              <a:t>práce</a:t>
            </a:r>
            <a:r>
              <a:rPr lang="cs-CZ" dirty="0" smtClean="0"/>
              <a:t> + daně na obchod, velká města a dálkový obchod; </a:t>
            </a:r>
            <a:r>
              <a:rPr lang="cs-CZ" b="1" dirty="0" smtClean="0"/>
              <a:t>SZM </a:t>
            </a:r>
            <a:r>
              <a:rPr lang="cs-CZ" dirty="0" smtClean="0"/>
              <a:t>(centrum); financování </a:t>
            </a:r>
            <a:r>
              <a:rPr lang="cs-CZ" b="1" dirty="0" smtClean="0"/>
              <a:t>armády</a:t>
            </a:r>
            <a:r>
              <a:rPr lang="cs-CZ" dirty="0" smtClean="0"/>
              <a:t>; </a:t>
            </a:r>
            <a:r>
              <a:rPr lang="cs-CZ" dirty="0" err="1" smtClean="0"/>
              <a:t>Justiniánský</a:t>
            </a:r>
            <a:r>
              <a:rPr lang="cs-CZ" dirty="0" smtClean="0"/>
              <a:t> mor 542 (-25%), Řím;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b="1" u="sng" dirty="0" smtClean="0"/>
              <a:t>Francká říše </a:t>
            </a:r>
            <a:r>
              <a:rPr lang="cs-CZ" dirty="0" smtClean="0"/>
              <a:t>(481-751) – elita na </a:t>
            </a:r>
            <a:r>
              <a:rPr lang="cs-CZ" b="1" dirty="0" smtClean="0"/>
              <a:t>venkově</a:t>
            </a:r>
            <a:r>
              <a:rPr lang="cs-CZ" dirty="0" smtClean="0"/>
              <a:t>, statky a </a:t>
            </a:r>
            <a:r>
              <a:rPr lang="cs-CZ" b="1" dirty="0" smtClean="0"/>
              <a:t>opatství</a:t>
            </a:r>
            <a:r>
              <a:rPr lang="cs-CZ" dirty="0" smtClean="0"/>
              <a:t>, družiny služebníků; zmenšení rozsahu trhu a specializace, úrovně správy;</a:t>
            </a:r>
          </a:p>
          <a:p>
            <a:pPr lvl="1"/>
            <a:r>
              <a:rPr lang="cs-CZ" b="1" dirty="0" smtClean="0"/>
              <a:t>Karel Veliký </a:t>
            </a:r>
            <a:r>
              <a:rPr lang="cs-CZ" dirty="0" smtClean="0"/>
              <a:t>císařem (800), přijetí nástupnictví ŘŘ; 843 </a:t>
            </a:r>
            <a:r>
              <a:rPr lang="cs-CZ" dirty="0" err="1" smtClean="0"/>
              <a:t>Verdun</a:t>
            </a:r>
            <a:r>
              <a:rPr lang="cs-CZ" dirty="0" smtClean="0"/>
              <a:t> rozdělení;</a:t>
            </a:r>
          </a:p>
          <a:p>
            <a:pPr marL="0" indent="0">
              <a:buNone/>
            </a:pPr>
            <a:endParaRPr lang="cs-CZ" sz="1300" dirty="0" smtClean="0"/>
          </a:p>
          <a:p>
            <a:r>
              <a:rPr lang="cs-CZ" dirty="0" smtClean="0"/>
              <a:t>Nelze vládnout z </a:t>
            </a:r>
            <a:r>
              <a:rPr lang="cs-CZ" b="1" dirty="0" smtClean="0"/>
              <a:t>Cách</a:t>
            </a:r>
            <a:r>
              <a:rPr lang="cs-CZ" dirty="0" smtClean="0"/>
              <a:t> – migrace; armáda – </a:t>
            </a:r>
            <a:r>
              <a:rPr lang="cs-CZ" b="1" dirty="0" smtClean="0"/>
              <a:t>feudální jízda </a:t>
            </a:r>
            <a:r>
              <a:rPr lang="cs-CZ" dirty="0" smtClean="0"/>
              <a:t>leníků ad hoc; odpovídající </a:t>
            </a:r>
            <a:r>
              <a:rPr lang="cs-CZ" dirty="0" err="1" smtClean="0"/>
              <a:t>dencentr</a:t>
            </a:r>
            <a:r>
              <a:rPr lang="cs-CZ" dirty="0" smtClean="0"/>
              <a:t>. </a:t>
            </a:r>
            <a:r>
              <a:rPr lang="cs-CZ" dirty="0" err="1" smtClean="0"/>
              <a:t>administraivní</a:t>
            </a:r>
            <a:r>
              <a:rPr lang="cs-CZ" dirty="0" smtClean="0"/>
              <a:t> struktura; rytířský étos;</a:t>
            </a:r>
          </a:p>
          <a:p>
            <a:pPr lvl="1"/>
            <a:r>
              <a:rPr lang="cs-CZ" b="1" dirty="0" smtClean="0"/>
              <a:t>Plundrování</a:t>
            </a:r>
            <a:r>
              <a:rPr lang="cs-CZ" dirty="0" smtClean="0"/>
              <a:t> jako zdroj – příjmy a odměňování; </a:t>
            </a:r>
            <a:r>
              <a:rPr lang="cs-CZ" b="1" dirty="0" smtClean="0"/>
              <a:t>otroci</a:t>
            </a:r>
            <a:r>
              <a:rPr lang="cs-CZ" dirty="0" smtClean="0"/>
              <a:t> pro muslimy; posun hranice na východ -&gt; krize (více kořisti, centralizovanější kontrola); </a:t>
            </a:r>
            <a:r>
              <a:rPr lang="cs-CZ" b="1" dirty="0" smtClean="0"/>
              <a:t>konverze</a:t>
            </a:r>
            <a:r>
              <a:rPr lang="cs-CZ" dirty="0" smtClean="0"/>
              <a:t> Slovanů a Maďarů (cca 1000); </a:t>
            </a:r>
          </a:p>
          <a:p>
            <a:endParaRPr lang="cs-CZ" sz="1300" b="1" dirty="0" smtClean="0"/>
          </a:p>
          <a:p>
            <a:r>
              <a:rPr lang="cs-CZ" b="1" dirty="0" smtClean="0"/>
              <a:t>Ota veliký </a:t>
            </a:r>
            <a:r>
              <a:rPr lang="cs-CZ" dirty="0" smtClean="0"/>
              <a:t>(963-973) </a:t>
            </a:r>
            <a:r>
              <a:rPr lang="cs-CZ" b="1" u="sng" dirty="0" smtClean="0"/>
              <a:t>Německo</a:t>
            </a:r>
            <a:r>
              <a:rPr lang="cs-CZ" dirty="0" smtClean="0"/>
              <a:t>; Lešské pole 955 (Maďaři, císař);</a:t>
            </a:r>
          </a:p>
          <a:p>
            <a:r>
              <a:rPr lang="cs-CZ" dirty="0" smtClean="0"/>
              <a:t>Spor o </a:t>
            </a:r>
            <a:r>
              <a:rPr lang="cs-CZ" b="1" dirty="0" smtClean="0"/>
              <a:t>investituru</a:t>
            </a:r>
            <a:r>
              <a:rPr lang="cs-CZ" dirty="0" smtClean="0"/>
              <a:t>;</a:t>
            </a:r>
          </a:p>
          <a:p>
            <a:endParaRPr lang="cs-CZ" sz="1300" dirty="0" smtClean="0"/>
          </a:p>
          <a:p>
            <a:r>
              <a:rPr lang="cs-CZ" b="1" u="sng" dirty="0" smtClean="0"/>
              <a:t>Britské ostrovy </a:t>
            </a:r>
            <a:r>
              <a:rPr lang="cs-CZ" dirty="0" smtClean="0"/>
              <a:t>- legie odešly v 5st.; invaze Sasů, </a:t>
            </a:r>
            <a:r>
              <a:rPr lang="cs-CZ" dirty="0" err="1" smtClean="0"/>
              <a:t>Anglů</a:t>
            </a:r>
            <a:r>
              <a:rPr lang="cs-CZ" dirty="0" smtClean="0"/>
              <a:t> a </a:t>
            </a:r>
            <a:r>
              <a:rPr lang="cs-CZ" dirty="0" err="1" smtClean="0"/>
              <a:t>Jutů</a:t>
            </a:r>
            <a:r>
              <a:rPr lang="cs-CZ" dirty="0"/>
              <a:t> </a:t>
            </a:r>
            <a:r>
              <a:rPr lang="cs-CZ" dirty="0" smtClean="0"/>
              <a:t>(vytlačeni </a:t>
            </a:r>
            <a:r>
              <a:rPr lang="cs-CZ" dirty="0" err="1" smtClean="0"/>
              <a:t>Britoni</a:t>
            </a:r>
            <a:r>
              <a:rPr lang="cs-CZ" dirty="0" smtClean="0"/>
              <a:t>); konverze 7st.; prosperita 8st. – baltský obchod; </a:t>
            </a:r>
          </a:p>
          <a:p>
            <a:r>
              <a:rPr lang="cs-CZ" dirty="0" smtClean="0"/>
              <a:t>nájezdy na kláštery –&gt; 9st. </a:t>
            </a:r>
            <a:r>
              <a:rPr lang="cs-CZ" dirty="0"/>
              <a:t>d</a:t>
            </a:r>
            <a:r>
              <a:rPr lang="cs-CZ" dirty="0" smtClean="0"/>
              <a:t>ánská invaze </a:t>
            </a:r>
            <a:r>
              <a:rPr lang="cs-CZ" b="1" dirty="0" smtClean="0"/>
              <a:t>Alfred Veliký </a:t>
            </a:r>
            <a:r>
              <a:rPr lang="cs-CZ" dirty="0" smtClean="0"/>
              <a:t>(871-899) vytlačil (878) a unifikoval Anglii </a:t>
            </a:r>
            <a:r>
              <a:rPr lang="cs-CZ" dirty="0" smtClean="0"/>
              <a:t>(definitivně cca </a:t>
            </a:r>
            <a:r>
              <a:rPr lang="cs-CZ" dirty="0" smtClean="0"/>
              <a:t>1000); politika tributu (nárazník);</a:t>
            </a:r>
          </a:p>
          <a:p>
            <a:r>
              <a:rPr lang="cs-CZ" dirty="0" smtClean="0"/>
              <a:t>La Manche – výstup pásu měst ze severní Itálie…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139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23728"/>
              </p:ext>
            </p:extLst>
          </p:nvPr>
        </p:nvGraphicFramePr>
        <p:xfrm>
          <a:off x="611560" y="1484784"/>
          <a:ext cx="7581957" cy="4085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2398"/>
                <a:gridCol w="4119559"/>
              </a:tblGrid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Panovníci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období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Merovejské království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481–687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dominance majordomů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687–751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císař </a:t>
                      </a:r>
                      <a:r>
                        <a:rPr lang="cs-CZ" sz="2400" u="none" dirty="0">
                          <a:solidFill>
                            <a:schemeClr val="tx1"/>
                          </a:solidFill>
                          <a:effectLst/>
                        </a:rPr>
                        <a:t>Karel Veliký</a:t>
                      </a:r>
                      <a:endParaRPr lang="cs-CZ" sz="24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768–814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císař Ludvík Zbožný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814–840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císař Lothar I. 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843–855 Středofrancká říše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Ludvík II. Němec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843–876 Východofrancká říše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Karel II. Holý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843–877 Západofrancká říše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3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Východní Evropa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Rus: Vikingové</a:t>
            </a:r>
            <a:r>
              <a:rPr lang="cs-CZ" sz="2400" dirty="0" smtClean="0"/>
              <a:t> </a:t>
            </a:r>
            <a:r>
              <a:rPr lang="cs-CZ" sz="2400" dirty="0" smtClean="0"/>
              <a:t>– vojenská aristokracie, slovanští rolníci;</a:t>
            </a:r>
          </a:p>
          <a:p>
            <a:r>
              <a:rPr lang="cs-CZ" sz="2400" dirty="0" smtClean="0"/>
              <a:t>Ortodoxní křest Vladimira </a:t>
            </a:r>
            <a:r>
              <a:rPr lang="cs-CZ" sz="2400" dirty="0" smtClean="0"/>
              <a:t>988;</a:t>
            </a:r>
            <a:endParaRPr lang="cs-CZ" sz="2400" dirty="0" smtClean="0"/>
          </a:p>
          <a:p>
            <a:r>
              <a:rPr lang="cs-CZ" sz="2400" b="1" dirty="0" smtClean="0"/>
              <a:t>Bulharové</a:t>
            </a:r>
            <a:r>
              <a:rPr lang="cs-CZ" sz="2400" dirty="0" smtClean="0"/>
              <a:t> (</a:t>
            </a:r>
            <a:r>
              <a:rPr lang="cs-CZ" sz="2400" dirty="0" err="1" smtClean="0"/>
              <a:t>Krum</a:t>
            </a:r>
            <a:r>
              <a:rPr lang="cs-CZ" sz="2400" dirty="0" smtClean="0"/>
              <a:t>: 811, </a:t>
            </a:r>
            <a:r>
              <a:rPr lang="cs-CZ" sz="2400" dirty="0" err="1" smtClean="0"/>
              <a:t>Pliška</a:t>
            </a:r>
            <a:r>
              <a:rPr lang="cs-CZ" sz="2400" dirty="0" smtClean="0"/>
              <a:t>) Byzanc, konverze;</a:t>
            </a:r>
          </a:p>
          <a:p>
            <a:r>
              <a:rPr lang="cs-CZ" sz="2400" dirty="0" smtClean="0"/>
              <a:t>Asimilace do usazených populací – obecné schéma;</a:t>
            </a:r>
          </a:p>
          <a:p>
            <a:r>
              <a:rPr lang="cs-CZ" sz="2400" b="1" dirty="0" smtClean="0"/>
              <a:t>Obchodní cesty</a:t>
            </a:r>
            <a:r>
              <a:rPr lang="cs-CZ" sz="2400" dirty="0" smtClean="0"/>
              <a:t>: Balt, stanice (</a:t>
            </a:r>
            <a:r>
              <a:rPr lang="cs-CZ" sz="2400" dirty="0" err="1" smtClean="0"/>
              <a:t>Ladoga</a:t>
            </a:r>
            <a:r>
              <a:rPr lang="cs-CZ" sz="2400" dirty="0" smtClean="0"/>
              <a:t>, Novgorod, Kyjev) –&gt; řeky Dněpr a Volha –&gt; Byzanc a Islámský svět;</a:t>
            </a:r>
          </a:p>
          <a:p>
            <a:r>
              <a:rPr lang="cs-CZ" sz="2400" dirty="0" smtClean="0"/>
              <a:t>9st. Chalífát porazil Chazary – </a:t>
            </a:r>
            <a:r>
              <a:rPr lang="cs-CZ" sz="2400" b="1" dirty="0" smtClean="0"/>
              <a:t>obchod</a:t>
            </a:r>
            <a:r>
              <a:rPr lang="cs-CZ" sz="2400" dirty="0" smtClean="0"/>
              <a:t> kožešiny a otroci (</a:t>
            </a:r>
            <a:r>
              <a:rPr lang="cs-CZ" sz="2400" dirty="0" err="1" smtClean="0"/>
              <a:t>Vých.E</a:t>
            </a:r>
            <a:r>
              <a:rPr lang="cs-CZ" sz="2400" dirty="0" smtClean="0"/>
              <a:t>), otroci a zbraně (</a:t>
            </a:r>
            <a:r>
              <a:rPr lang="cs-CZ" sz="2400" dirty="0" err="1" smtClean="0"/>
              <a:t>Záp.E</a:t>
            </a:r>
            <a:r>
              <a:rPr lang="cs-CZ" sz="2400" dirty="0" smtClean="0"/>
              <a:t>) za luxus východu (hedvábí, koření a další);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72752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13069</TotalTime>
  <Words>1713</Words>
  <Application>Microsoft Office PowerPoint</Application>
  <PresentationFormat>Předvádění na obrazovce (4:3)</PresentationFormat>
  <Paragraphs>192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Od rozpadu Západořímské říše po zahájení expanze </vt:lpstr>
      <vt:lpstr>Regiony světové ekonomiky</vt:lpstr>
      <vt:lpstr> Odhad populace regionů v roce 1000 </vt:lpstr>
      <vt:lpstr>Prezentace aplikace PowerPoint</vt:lpstr>
      <vt:lpstr>Západní Evropa</vt:lpstr>
      <vt:lpstr>Prezentace aplikace PowerPoint</vt:lpstr>
      <vt:lpstr>Karolínský svět, formování států, obchod</vt:lpstr>
      <vt:lpstr>Prezentace aplikace PowerPoint</vt:lpstr>
      <vt:lpstr>Východní Evropa</vt:lpstr>
      <vt:lpstr>Prezentace aplikace PowerPoint</vt:lpstr>
      <vt:lpstr>Prezentace aplikace PowerPoint</vt:lpstr>
      <vt:lpstr>Islámský svět</vt:lpstr>
      <vt:lpstr>Prezentace aplikace PowerPoint</vt:lpstr>
      <vt:lpstr>Prezentace aplikace PowerPoint</vt:lpstr>
      <vt:lpstr>Prezentace aplikace PowerPoint</vt:lpstr>
      <vt:lpstr>Asijské ekonomiky</vt:lpstr>
      <vt:lpstr>Čína</vt:lpstr>
      <vt:lpstr>Prezentace aplikace PowerPoint</vt:lpstr>
      <vt:lpstr>Prezentace aplikace PowerPoint</vt:lpstr>
      <vt:lpstr>Vpád mongolů</vt:lpstr>
      <vt:lpstr>Křesťanská expanze – Italské státy</vt:lpstr>
      <vt:lpstr>Prezentace aplikace PowerPoint</vt:lpstr>
      <vt:lpstr>Prezentace aplikace PowerPoint</vt:lpstr>
      <vt:lpstr>Proměna sociálních a ekonomických institucí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42</cp:revision>
  <cp:lastPrinted>2017-02-15T16:18:46Z</cp:lastPrinted>
  <dcterms:created xsi:type="dcterms:W3CDTF">2013-02-25T08:36:29Z</dcterms:created>
  <dcterms:modified xsi:type="dcterms:W3CDTF">2017-02-20T12:25:57Z</dcterms:modified>
</cp:coreProperties>
</file>