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349" r:id="rId3"/>
    <p:sldId id="340" r:id="rId4"/>
    <p:sldId id="347" r:id="rId5"/>
    <p:sldId id="341" r:id="rId6"/>
    <p:sldId id="350" r:id="rId7"/>
    <p:sldId id="302" r:id="rId8"/>
    <p:sldId id="311" r:id="rId9"/>
    <p:sldId id="308" r:id="rId10"/>
    <p:sldId id="342" r:id="rId11"/>
    <p:sldId id="348" r:id="rId12"/>
    <p:sldId id="317" r:id="rId13"/>
    <p:sldId id="329" r:id="rId14"/>
    <p:sldId id="320" r:id="rId15"/>
    <p:sldId id="318" r:id="rId16"/>
    <p:sldId id="319" r:id="rId17"/>
    <p:sldId id="322" r:id="rId18"/>
    <p:sldId id="331" r:id="rId19"/>
    <p:sldId id="323" r:id="rId20"/>
    <p:sldId id="325" r:id="rId21"/>
    <p:sldId id="324" r:id="rId22"/>
    <p:sldId id="326" r:id="rId23"/>
    <p:sldId id="332" r:id="rId24"/>
    <p:sldId id="327" r:id="rId25"/>
    <p:sldId id="321" r:id="rId26"/>
    <p:sldId id="328" r:id="rId27"/>
    <p:sldId id="333" r:id="rId28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  <a:srgbClr val="F5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9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Anglo</a:t>
            </a:r>
            <a:r>
              <a:rPr lang="cs-CZ" b="1" dirty="0" smtClean="0"/>
              <a:t>-nizozemské </a:t>
            </a:r>
            <a:r>
              <a:rPr lang="cs-CZ" dirty="0" smtClean="0"/>
              <a:t>války,</a:t>
            </a:r>
            <a:r>
              <a:rPr lang="cs-CZ" b="1" dirty="0" smtClean="0"/>
              <a:t> </a:t>
            </a:r>
            <a:r>
              <a:rPr lang="cs-CZ" dirty="0" smtClean="0"/>
              <a:t>soupeření </a:t>
            </a:r>
            <a:r>
              <a:rPr lang="cs-CZ" b="1" dirty="0" smtClean="0"/>
              <a:t>Británie </a:t>
            </a:r>
            <a:r>
              <a:rPr lang="cs-CZ" dirty="0" smtClean="0"/>
              <a:t>a</a:t>
            </a:r>
            <a:r>
              <a:rPr lang="cs-CZ" b="1" dirty="0" smtClean="0"/>
              <a:t> Francie</a:t>
            </a:r>
            <a:r>
              <a:rPr lang="cs-CZ" dirty="0" smtClean="0"/>
              <a:t>,</a:t>
            </a:r>
            <a:r>
              <a:rPr lang="cs-CZ" b="1" dirty="0" smtClean="0"/>
              <a:t> Britské impérium v Asii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</a:t>
            </a:r>
            <a:r>
              <a:rPr lang="cs-CZ" b="1" dirty="0" smtClean="0"/>
              <a:t>korzárskými útoky </a:t>
            </a:r>
            <a:r>
              <a:rPr lang="cs-CZ" dirty="0" smtClean="0"/>
              <a:t>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72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5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r>
              <a:rPr lang="cs-CZ" sz="3000" b="1" dirty="0" smtClean="0"/>
              <a:t> a atlantický obchod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se 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průmyslu</a:t>
            </a:r>
            <a:r>
              <a:rPr lang="cs-CZ" dirty="0" smtClean="0"/>
              <a:t>; </a:t>
            </a:r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1800 z </a:t>
            </a:r>
            <a:r>
              <a:rPr lang="cs-CZ" b="1" dirty="0" smtClean="0"/>
              <a:t>koloniálního zboží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36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monetizace-daně,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/>
              <a:t>;</a:t>
            </a:r>
            <a:r>
              <a:rPr lang="cs-CZ" sz="1400" dirty="0" smtClean="0"/>
              <a:t>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 </a:t>
            </a:r>
            <a:r>
              <a:rPr lang="cs-CZ" sz="1400" dirty="0" smtClean="0"/>
              <a:t>– skandály a reforma;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501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2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5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1091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/>
                <a:gridCol w="1362769"/>
                <a:gridCol w="1362769"/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NED </a:t>
            </a:r>
            <a:r>
              <a:rPr lang="cs-CZ" b="1" dirty="0" smtClean="0"/>
              <a:t>Atlantik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jen dílčí úspěchy; dobyli pevnost </a:t>
            </a:r>
            <a:r>
              <a:rPr lang="cs-CZ" dirty="0" err="1" smtClean="0"/>
              <a:t>Bahia</a:t>
            </a:r>
            <a:r>
              <a:rPr lang="cs-CZ" dirty="0" smtClean="0"/>
              <a:t> (</a:t>
            </a:r>
            <a:r>
              <a:rPr lang="cs-CZ" dirty="0" err="1" smtClean="0"/>
              <a:t>Braz</a:t>
            </a:r>
            <a:r>
              <a:rPr lang="cs-CZ" dirty="0" smtClean="0"/>
              <a:t>.), </a:t>
            </a:r>
            <a:r>
              <a:rPr lang="cs-CZ" dirty="0" err="1" smtClean="0"/>
              <a:t>Recif</a:t>
            </a:r>
            <a:r>
              <a:rPr lang="cs-CZ" dirty="0" smtClean="0"/>
              <a:t> a </a:t>
            </a:r>
            <a:r>
              <a:rPr lang="cs-CZ" dirty="0" err="1" smtClean="0"/>
              <a:t>Pernambuco</a:t>
            </a:r>
            <a:r>
              <a:rPr lang="cs-CZ" dirty="0"/>
              <a:t> </a:t>
            </a:r>
            <a:r>
              <a:rPr lang="cs-CZ" dirty="0" smtClean="0"/>
              <a:t>– třtinové plantáže (1630); </a:t>
            </a:r>
          </a:p>
          <a:p>
            <a:pPr lvl="1"/>
            <a:r>
              <a:rPr lang="cs-CZ" b="1" dirty="0" smtClean="0"/>
              <a:t>1654 ztratili Brazílii</a:t>
            </a:r>
            <a:r>
              <a:rPr lang="cs-CZ" dirty="0" smtClean="0"/>
              <a:t> v důsledku povstání; WIC ztrátová, reorientace na obchod s otroky;</a:t>
            </a:r>
          </a:p>
          <a:p>
            <a:endParaRPr lang="cs-CZ" sz="1500" dirty="0" smtClean="0"/>
          </a:p>
          <a:p>
            <a:r>
              <a:rPr lang="cs-CZ" dirty="0" smtClean="0"/>
              <a:t>NED v </a:t>
            </a:r>
            <a:r>
              <a:rPr lang="cs-CZ" b="1" dirty="0" smtClean="0"/>
              <a:t>SZM</a:t>
            </a:r>
            <a:r>
              <a:rPr lang="cs-CZ" dirty="0" smtClean="0"/>
              <a:t> ukončili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benátskou dominanci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 dobití </a:t>
            </a:r>
            <a:r>
              <a:rPr lang="cs-CZ" b="1" dirty="0" smtClean="0"/>
              <a:t>Egypta Otomany 1517</a:t>
            </a:r>
            <a:r>
              <a:rPr lang="cs-CZ" dirty="0" smtClean="0"/>
              <a:t> - snaha nových vládců zajistit příjem z rent z </a:t>
            </a:r>
            <a:r>
              <a:rPr lang="cs-CZ" dirty="0" smtClean="0">
                <a:solidFill>
                  <a:srgbClr val="0070C0"/>
                </a:solidFill>
              </a:rPr>
              <a:t>koření</a:t>
            </a:r>
            <a:r>
              <a:rPr lang="cs-CZ" dirty="0" smtClean="0"/>
              <a:t> (obrana Adenu); kompromis s POR; s udržením Otomanů se udržely Benátky;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o se změnilo s </a:t>
            </a:r>
            <a:r>
              <a:rPr lang="cs-CZ" b="1" dirty="0" smtClean="0"/>
              <a:t>NED monopolem </a:t>
            </a:r>
            <a:r>
              <a:rPr lang="cs-CZ" dirty="0" smtClean="0"/>
              <a:t>– dodávky o 30-40% levnější než POR; stačilo na </a:t>
            </a:r>
            <a:r>
              <a:rPr lang="cs-CZ" b="1" dirty="0" smtClean="0"/>
              <a:t>vytlačení</a:t>
            </a:r>
            <a:r>
              <a:rPr lang="cs-CZ" dirty="0" smtClean="0"/>
              <a:t> </a:t>
            </a:r>
            <a:r>
              <a:rPr lang="cs-CZ" b="1" dirty="0" smtClean="0"/>
              <a:t>BEN</a:t>
            </a:r>
            <a:r>
              <a:rPr lang="cs-CZ" dirty="0" smtClean="0"/>
              <a:t> a </a:t>
            </a:r>
            <a:r>
              <a:rPr lang="cs-CZ" b="1" dirty="0" smtClean="0"/>
              <a:t>Levantského obchodu</a:t>
            </a:r>
            <a:r>
              <a:rPr lang="cs-CZ" dirty="0" smtClean="0"/>
              <a:t>; VOC se primárně nesnažila maximalizovat zisk, ale udržet pozici primárního dodavatele;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rána pro Benátky je </a:t>
            </a:r>
            <a:r>
              <a:rPr lang="cs-CZ" b="1" dirty="0" smtClean="0"/>
              <a:t>konkurence</a:t>
            </a:r>
            <a:r>
              <a:rPr lang="cs-CZ" dirty="0" smtClean="0"/>
              <a:t> jejich </a:t>
            </a:r>
            <a:r>
              <a:rPr lang="cs-CZ" b="1" dirty="0" smtClean="0"/>
              <a:t>exportu </a:t>
            </a:r>
            <a:r>
              <a:rPr lang="cs-CZ" b="1" dirty="0" smtClean="0">
                <a:solidFill>
                  <a:srgbClr val="0070C0"/>
                </a:solidFill>
              </a:rPr>
              <a:t>vlněných látek </a:t>
            </a:r>
            <a:r>
              <a:rPr lang="cs-CZ" dirty="0" smtClean="0"/>
              <a:t>do Egypta; italské gildy trvají na exportu drahých těžkých látek, západ (NED a ENG) dodávají levnější a lehčí zboží (masová poptávka); padělání značek a levnější dopravní náklady;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porážce u </a:t>
            </a:r>
            <a:r>
              <a:rPr lang="cs-CZ" b="1" dirty="0" err="1" smtClean="0"/>
              <a:t>Lepanta</a:t>
            </a:r>
            <a:r>
              <a:rPr lang="cs-CZ" dirty="0" smtClean="0"/>
              <a:t> </a:t>
            </a:r>
            <a:r>
              <a:rPr lang="cs-CZ" b="1" dirty="0" smtClean="0"/>
              <a:t>1571</a:t>
            </a:r>
            <a:r>
              <a:rPr lang="cs-CZ" dirty="0" smtClean="0"/>
              <a:t> byli </a:t>
            </a:r>
            <a:r>
              <a:rPr lang="cs-CZ" dirty="0" err="1" smtClean="0"/>
              <a:t>Otomani</a:t>
            </a:r>
            <a:r>
              <a:rPr lang="cs-CZ" dirty="0" smtClean="0"/>
              <a:t> ochotni spojit se s </a:t>
            </a:r>
            <a:r>
              <a:rPr lang="cs-CZ" b="1" dirty="0" smtClean="0"/>
              <a:t>protestanty</a:t>
            </a:r>
            <a:r>
              <a:rPr lang="cs-CZ" dirty="0" smtClean="0"/>
              <a:t> proti společnému nepříteli – katolickým </a:t>
            </a:r>
            <a:r>
              <a:rPr lang="cs-CZ" dirty="0"/>
              <a:t>H</a:t>
            </a:r>
            <a:r>
              <a:rPr lang="cs-CZ" dirty="0" smtClean="0"/>
              <a:t>absburkům; obchodní koncese na úkor Benátek;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Drastické </a:t>
            </a:r>
            <a:r>
              <a:rPr lang="cs-CZ" b="1" dirty="0" smtClean="0"/>
              <a:t>důsledky válek </a:t>
            </a:r>
            <a:r>
              <a:rPr lang="cs-CZ" dirty="0" smtClean="0"/>
              <a:t>mezi NED a Habsburky: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SPA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utratilo mnohem víc než získalo z </a:t>
            </a:r>
            <a:r>
              <a:rPr lang="cs-CZ" dirty="0"/>
              <a:t>N</a:t>
            </a:r>
            <a:r>
              <a:rPr lang="cs-CZ" dirty="0" smtClean="0"/>
              <a:t>ového světa (tvrdé zdanění zemědělství a </a:t>
            </a:r>
            <a:r>
              <a:rPr lang="cs-CZ" b="1" dirty="0" smtClean="0"/>
              <a:t>půjčky</a:t>
            </a:r>
            <a:r>
              <a:rPr lang="cs-CZ" dirty="0" smtClean="0"/>
              <a:t> z Itálie); </a:t>
            </a:r>
          </a:p>
          <a:p>
            <a:pPr lvl="1"/>
            <a:r>
              <a:rPr lang="cs-CZ" dirty="0" smtClean="0"/>
              <a:t>také </a:t>
            </a:r>
            <a:r>
              <a:rPr lang="cs-CZ" b="1" dirty="0" smtClean="0"/>
              <a:t>NED</a:t>
            </a:r>
            <a:r>
              <a:rPr lang="cs-CZ" dirty="0" smtClean="0"/>
              <a:t> růst státního </a:t>
            </a:r>
            <a:r>
              <a:rPr lang="cs-CZ" b="1" dirty="0" smtClean="0"/>
              <a:t>dluhu a daní</a:t>
            </a:r>
            <a:r>
              <a:rPr lang="cs-CZ" dirty="0" smtClean="0"/>
              <a:t>, ale půjčují si v Amsterodamu a úroky (s blížícím se vítězstvím) klesají;</a:t>
            </a:r>
          </a:p>
          <a:p>
            <a:r>
              <a:rPr lang="cs-CZ" dirty="0" smtClean="0"/>
              <a:t>I přes prestiž </a:t>
            </a:r>
            <a:r>
              <a:rPr lang="cs-CZ" b="1" dirty="0" smtClean="0"/>
              <a:t>obchodu s Asií </a:t>
            </a:r>
            <a:r>
              <a:rPr lang="cs-CZ" dirty="0" smtClean="0"/>
              <a:t>zřejmě nikdy nebyl tak důležitý jako </a:t>
            </a:r>
            <a:r>
              <a:rPr lang="cs-CZ" b="1" dirty="0" smtClean="0"/>
              <a:t>obchod s Baltem</a:t>
            </a:r>
            <a:r>
              <a:rPr lang="cs-CZ" dirty="0" smtClean="0"/>
              <a:t>, lov sleďů či obchod ve </a:t>
            </a:r>
            <a:r>
              <a:rPr lang="cs-CZ" b="1" dirty="0" smtClean="0"/>
              <a:t>SZM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25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/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/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Nájezdy</a:t>
            </a:r>
            <a:r>
              <a:rPr lang="cs-CZ" dirty="0" smtClean="0"/>
              <a:t> 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rozdrtí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/>
              <a:t>dobyli Čínu</a:t>
            </a:r>
            <a:r>
              <a:rPr lang="cs-CZ" dirty="0" smtClean="0"/>
              <a:t>, 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„Dynamičtí“ císaři: </a:t>
            </a:r>
          </a:p>
          <a:p>
            <a:pPr lvl="1"/>
            <a:r>
              <a:rPr lang="cs-CZ" dirty="0" smtClean="0"/>
              <a:t>zničili </a:t>
            </a:r>
            <a:r>
              <a:rPr lang="cs-CZ" b="1" dirty="0" err="1" smtClean="0"/>
              <a:t>Ojratskou</a:t>
            </a:r>
            <a:r>
              <a:rPr lang="cs-CZ" b="1" dirty="0" smtClean="0"/>
              <a:t> říši </a:t>
            </a:r>
            <a:r>
              <a:rPr lang="cs-CZ" dirty="0" smtClean="0"/>
              <a:t>a </a:t>
            </a:r>
            <a:r>
              <a:rPr lang="cs-CZ" b="1" dirty="0" smtClean="0"/>
              <a:t>západní Mongoly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náklonost</a:t>
            </a:r>
            <a:r>
              <a:rPr lang="cs-CZ" dirty="0" smtClean="0"/>
              <a:t> čínských vzdělanců, přijali </a:t>
            </a:r>
            <a:r>
              <a:rPr lang="cs-CZ" b="1" dirty="0" smtClean="0"/>
              <a:t>čínskou administrativu</a:t>
            </a:r>
            <a:r>
              <a:rPr lang="cs-CZ" dirty="0" smtClean="0"/>
              <a:t>, udrželi </a:t>
            </a:r>
            <a:r>
              <a:rPr lang="cs-CZ" b="1" dirty="0" smtClean="0"/>
              <a:t>kulturu a identitu </a:t>
            </a:r>
            <a:r>
              <a:rPr lang="cs-CZ" dirty="0" smtClean="0"/>
              <a:t>(duální vedení úřadů a zákaz sňatků);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ísto spoléhání na </a:t>
            </a:r>
            <a:r>
              <a:rPr lang="cs-CZ" b="1" dirty="0" smtClean="0"/>
              <a:t>zeď</a:t>
            </a:r>
            <a:r>
              <a:rPr lang="cs-CZ" dirty="0" smtClean="0"/>
              <a:t> zničili </a:t>
            </a:r>
            <a:r>
              <a:rPr lang="cs-CZ" b="1" dirty="0" err="1" smtClean="0"/>
              <a:t>džungarskou</a:t>
            </a:r>
            <a:r>
              <a:rPr lang="cs-CZ" b="1" dirty="0" smtClean="0"/>
              <a:t> říši </a:t>
            </a:r>
            <a:r>
              <a:rPr lang="cs-CZ" dirty="0" smtClean="0"/>
              <a:t>1757 a ovládli </a:t>
            </a:r>
            <a:r>
              <a:rPr lang="cs-CZ" b="1" dirty="0" smtClean="0"/>
              <a:t>nomádské oblasti</a:t>
            </a:r>
            <a:r>
              <a:rPr lang="cs-CZ" dirty="0" smtClean="0"/>
              <a:t>; </a:t>
            </a:r>
          </a:p>
          <a:p>
            <a:pPr lvl="1"/>
            <a:r>
              <a:rPr lang="cs-CZ" b="1" dirty="0"/>
              <a:t>t</a:t>
            </a:r>
            <a:r>
              <a:rPr lang="cs-CZ" b="1" dirty="0" smtClean="0"/>
              <a:t>ributární síť</a:t>
            </a:r>
            <a:r>
              <a:rPr lang="cs-CZ" dirty="0" smtClean="0"/>
              <a:t> států (Korea, Barma, Vietnam); </a:t>
            </a:r>
          </a:p>
          <a:p>
            <a:pPr lvl="1"/>
            <a:r>
              <a:rPr lang="cs-CZ" dirty="0" smtClean="0"/>
              <a:t>zvětšení oblasti </a:t>
            </a:r>
            <a:r>
              <a:rPr lang="cs-CZ" b="1" dirty="0" smtClean="0"/>
              <a:t>kultivace</a:t>
            </a:r>
            <a:r>
              <a:rPr lang="cs-CZ" dirty="0" smtClean="0"/>
              <a:t> – </a:t>
            </a:r>
            <a:r>
              <a:rPr lang="cs-CZ" b="1" dirty="0" smtClean="0"/>
              <a:t>růst populace </a:t>
            </a:r>
            <a:r>
              <a:rPr lang="cs-CZ" dirty="0" smtClean="0"/>
              <a:t>(1600-160mil, 1680 – 126mil, 1700-138 mil, 1710-157 mil, 1820-381mil a 1850-412mil);</a:t>
            </a:r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/>
              <a:t>vnitrozemské</a:t>
            </a:r>
            <a:r>
              <a:rPr lang="cs-CZ" dirty="0" smtClean="0"/>
              <a:t>, </a:t>
            </a:r>
            <a:r>
              <a:rPr lang="cs-CZ" b="1" dirty="0" smtClean="0"/>
              <a:t>vojenské</a:t>
            </a:r>
            <a:r>
              <a:rPr lang="cs-CZ" dirty="0" smtClean="0"/>
              <a:t>, </a:t>
            </a:r>
            <a:r>
              <a:rPr lang="cs-CZ" b="1" dirty="0" smtClean="0"/>
              <a:t>agrární</a:t>
            </a:r>
            <a:r>
              <a:rPr lang="cs-CZ" dirty="0" smtClean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1kt 1720 na 18kt 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/>
              <a:t>RUS</a:t>
            </a:r>
            <a:r>
              <a:rPr lang="cs-CZ" dirty="0" smtClean="0"/>
              <a:t> 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97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47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/>
              <a:t>USA</a:t>
            </a:r>
            <a:r>
              <a:rPr lang="cs-CZ" dirty="0" smtClean="0"/>
              <a:t> 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FRA kolonie – FRA;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(válka 1812);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/>
              <a:t>pšenice</a:t>
            </a:r>
            <a:r>
              <a:rPr lang="cs-CZ" dirty="0" smtClean="0"/>
              <a:t> </a:t>
            </a:r>
            <a:r>
              <a:rPr lang="cs-CZ" b="1" dirty="0" smtClean="0"/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 smtClean="0"/>
              <a:t>Italské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/>
              <a:t>RUS</a:t>
            </a:r>
            <a:r>
              <a:rPr lang="cs-CZ" dirty="0" smtClean="0"/>
              <a:t> neakceptují škody z přerušení obchodu, otevírají přístavy neutrálním lodím; </a:t>
            </a:r>
            <a:r>
              <a:rPr lang="cs-CZ" b="1" dirty="0" smtClean="0"/>
              <a:t>1812</a:t>
            </a:r>
            <a:r>
              <a:rPr lang="cs-CZ" dirty="0" smtClean="0"/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r>
              <a:rPr lang="cs-CZ" sz="1700" dirty="0" smtClean="0"/>
              <a:t> </a:t>
            </a:r>
          </a:p>
          <a:p>
            <a:r>
              <a:rPr lang="cs-CZ" dirty="0" smtClean="0"/>
              <a:t>Válka utrpení, ale také zásadní </a:t>
            </a:r>
            <a:r>
              <a:rPr lang="cs-CZ" b="1" dirty="0" smtClean="0"/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/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</a:t>
            </a:r>
            <a:r>
              <a:rPr lang="cs-CZ" dirty="0" err="1" smtClean="0"/>
              <a:t>předzáikonem</a:t>
            </a:r>
            <a:r>
              <a:rPr lang="cs-CZ" dirty="0" smtClean="0"/>
              <a:t>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err="1" smtClean="0"/>
              <a:t>prům.loby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70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Hospodářský a politický vývoj </a:t>
            </a:r>
            <a:r>
              <a:rPr lang="cs-CZ" sz="3200" b="1" dirty="0" smtClean="0">
                <a:solidFill>
                  <a:srgbClr val="0070C0"/>
                </a:solidFill>
              </a:rPr>
              <a:t>Francie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FRA: restaurace </a:t>
            </a:r>
            <a:r>
              <a:rPr lang="cs-CZ" b="1" dirty="0" smtClean="0"/>
              <a:t>Bourbonů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L.XVIII a Karel X. – </a:t>
            </a:r>
            <a:r>
              <a:rPr lang="cs-CZ" b="1" dirty="0" smtClean="0"/>
              <a:t>konzervativní</a:t>
            </a:r>
            <a:r>
              <a:rPr lang="cs-CZ" dirty="0" smtClean="0"/>
              <a:t>, katolická politika, snaha o </a:t>
            </a:r>
            <a:r>
              <a:rPr lang="cs-CZ" b="1" dirty="0" smtClean="0"/>
              <a:t>revizi</a:t>
            </a:r>
            <a:r>
              <a:rPr lang="cs-CZ" dirty="0" smtClean="0"/>
              <a:t> volebního práva -&gt; </a:t>
            </a:r>
            <a:r>
              <a:rPr lang="cs-CZ" b="1" dirty="0" smtClean="0"/>
              <a:t>červencová revoluce </a:t>
            </a:r>
            <a:r>
              <a:rPr lang="cs-CZ" dirty="0" smtClean="0"/>
              <a:t>1830;</a:t>
            </a:r>
          </a:p>
          <a:p>
            <a:pPr lvl="1"/>
            <a:r>
              <a:rPr lang="cs-CZ" dirty="0" smtClean="0"/>
              <a:t>nástup </a:t>
            </a:r>
            <a:r>
              <a:rPr lang="cs-CZ" b="1" dirty="0" smtClean="0"/>
              <a:t>liberálního</a:t>
            </a:r>
            <a:r>
              <a:rPr lang="cs-CZ" dirty="0" smtClean="0"/>
              <a:t> Ludvíka </a:t>
            </a:r>
            <a:r>
              <a:rPr lang="cs-CZ" b="1" dirty="0" smtClean="0"/>
              <a:t>Filipa Orleánského </a:t>
            </a:r>
            <a:r>
              <a:rPr lang="cs-CZ" dirty="0" smtClean="0"/>
              <a:t>1830-1848, reformy; </a:t>
            </a:r>
          </a:p>
          <a:p>
            <a:pPr lvl="1"/>
            <a:r>
              <a:rPr lang="cs-CZ" dirty="0" smtClean="0"/>
              <a:t>abdikace po </a:t>
            </a:r>
            <a:r>
              <a:rPr lang="cs-CZ" b="1" dirty="0" smtClean="0"/>
              <a:t>revoluci 1848</a:t>
            </a:r>
            <a:r>
              <a:rPr lang="cs-CZ" dirty="0" smtClean="0"/>
              <a:t>, volba </a:t>
            </a:r>
            <a:r>
              <a:rPr lang="cs-CZ" b="1" dirty="0" smtClean="0"/>
              <a:t>prezidenta</a:t>
            </a:r>
            <a:r>
              <a:rPr lang="cs-CZ" dirty="0" smtClean="0"/>
              <a:t> </a:t>
            </a:r>
            <a:r>
              <a:rPr lang="cs-CZ" b="1" dirty="0" smtClean="0"/>
              <a:t>Ludvíka Napoleona </a:t>
            </a:r>
            <a:r>
              <a:rPr lang="cs-CZ" dirty="0" smtClean="0"/>
              <a:t>- druhá </a:t>
            </a:r>
            <a:r>
              <a:rPr lang="cs-CZ" b="1" dirty="0" smtClean="0"/>
              <a:t>republika</a:t>
            </a:r>
            <a:r>
              <a:rPr lang="cs-CZ" dirty="0" smtClean="0"/>
              <a:t> (1848-1852); </a:t>
            </a:r>
          </a:p>
          <a:p>
            <a:pPr lvl="1"/>
            <a:r>
              <a:rPr lang="cs-CZ" dirty="0" smtClean="0"/>
              <a:t>svržena 1852 a nastolení </a:t>
            </a:r>
            <a:r>
              <a:rPr lang="cs-CZ" b="1" dirty="0" smtClean="0"/>
              <a:t>císařství</a:t>
            </a:r>
            <a:r>
              <a:rPr lang="cs-CZ" dirty="0" smtClean="0"/>
              <a:t>, do </a:t>
            </a:r>
            <a:r>
              <a:rPr lang="cs-CZ" b="1" dirty="0" smtClean="0"/>
              <a:t>války s Pruskem 1870</a:t>
            </a:r>
            <a:r>
              <a:rPr lang="cs-CZ" dirty="0" smtClean="0"/>
              <a:t>; ta vedla k </a:t>
            </a:r>
            <a:r>
              <a:rPr lang="cs-CZ" b="1" dirty="0" smtClean="0"/>
              <a:t>sjednocení</a:t>
            </a:r>
            <a:r>
              <a:rPr lang="cs-CZ" dirty="0" smtClean="0"/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, </a:t>
            </a:r>
            <a:r>
              <a:rPr lang="cs-CZ" b="1" dirty="0" smtClean="0"/>
              <a:t>Itálie</a:t>
            </a:r>
            <a:r>
              <a:rPr lang="cs-CZ" dirty="0" smtClean="0"/>
              <a:t> a svržení Napoleona III. – </a:t>
            </a:r>
            <a:r>
              <a:rPr lang="cs-CZ" b="1" dirty="0" smtClean="0"/>
              <a:t>třetí republika </a:t>
            </a:r>
            <a:r>
              <a:rPr lang="cs-CZ" dirty="0" smtClean="0"/>
              <a:t>do 1940;</a:t>
            </a:r>
          </a:p>
          <a:p>
            <a:r>
              <a:rPr lang="cs-CZ" dirty="0" smtClean="0"/>
              <a:t>Orientace na produkci s vysokým podílem </a:t>
            </a:r>
            <a:r>
              <a:rPr lang="cs-CZ" b="1" dirty="0" smtClean="0"/>
              <a:t>řemeslné práce </a:t>
            </a:r>
            <a:r>
              <a:rPr lang="cs-CZ" dirty="0" smtClean="0"/>
              <a:t>a </a:t>
            </a:r>
            <a:r>
              <a:rPr lang="cs-CZ" b="1" dirty="0" smtClean="0"/>
              <a:t>luxusní zboží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Revoluční garance </a:t>
            </a:r>
            <a:r>
              <a:rPr lang="cs-CZ" b="1" dirty="0" smtClean="0"/>
              <a:t>vlastnictví půdy </a:t>
            </a:r>
            <a:r>
              <a:rPr lang="cs-CZ" dirty="0" smtClean="0"/>
              <a:t>– neochota </a:t>
            </a:r>
            <a:r>
              <a:rPr lang="cs-CZ" b="1" dirty="0" smtClean="0"/>
              <a:t>rolníků</a:t>
            </a:r>
            <a:r>
              <a:rPr lang="cs-CZ" dirty="0" smtClean="0"/>
              <a:t> k přechodu do měst (proletariát); potravinová </a:t>
            </a:r>
            <a:r>
              <a:rPr lang="cs-CZ" b="1" dirty="0" smtClean="0"/>
              <a:t>soběstačnost</a:t>
            </a:r>
            <a:r>
              <a:rPr lang="cs-CZ" dirty="0" smtClean="0"/>
              <a:t> (vs. potřeba IT); dostatek dřeva (vs. koks);</a:t>
            </a:r>
          </a:p>
          <a:p>
            <a:r>
              <a:rPr lang="cs-CZ" dirty="0" smtClean="0"/>
              <a:t>Za císařství </a:t>
            </a:r>
            <a:r>
              <a:rPr lang="cs-CZ" b="1" dirty="0" smtClean="0"/>
              <a:t>programy</a:t>
            </a:r>
            <a:r>
              <a:rPr lang="cs-CZ" dirty="0" smtClean="0"/>
              <a:t> budování </a:t>
            </a:r>
            <a:r>
              <a:rPr lang="cs-CZ" b="1" dirty="0" smtClean="0"/>
              <a:t>cest</a:t>
            </a:r>
            <a:r>
              <a:rPr lang="cs-CZ" dirty="0" smtClean="0"/>
              <a:t>, </a:t>
            </a:r>
            <a:r>
              <a:rPr lang="cs-CZ" b="1" dirty="0" smtClean="0"/>
              <a:t>kanálů</a:t>
            </a:r>
            <a:r>
              <a:rPr lang="cs-CZ" dirty="0" smtClean="0"/>
              <a:t> a </a:t>
            </a:r>
            <a:r>
              <a:rPr lang="cs-CZ" b="1" dirty="0" smtClean="0"/>
              <a:t>železnic</a:t>
            </a:r>
            <a:r>
              <a:rPr lang="cs-CZ" dirty="0" smtClean="0"/>
              <a:t> (2,5k km v 1820 a 17,5k km v 1850), rozvoj průmyslu zpracování železa, investičního bankovnictví a inženýrských odvětví;  </a:t>
            </a:r>
          </a:p>
        </p:txBody>
      </p:sp>
    </p:spTree>
    <p:extLst>
      <p:ext uri="{BB962C8B-B14F-4D97-AF65-F5344CB8AC3E}">
        <p14:creationId xmlns:p14="http://schemas.microsoft.com/office/powerpoint/2010/main" val="69223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9833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/>
                <a:gridCol w="3986413"/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5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/>
                </a:solidFill>
              </a:rPr>
              <a:t>Německo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-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/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 </a:t>
            </a:r>
            <a:r>
              <a:rPr lang="cs-CZ" b="1" dirty="0" smtClean="0"/>
              <a:t>prusko-rakouská válka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 RAK ztrácí pozici;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/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/>
              <a:t>průmyslová</a:t>
            </a:r>
            <a:r>
              <a:rPr lang="cs-CZ" dirty="0" smtClean="0"/>
              <a:t> </a:t>
            </a:r>
            <a:r>
              <a:rPr lang="cs-CZ" b="1" dirty="0" smtClean="0"/>
              <a:t>politika</a:t>
            </a:r>
            <a:r>
              <a:rPr lang="cs-CZ" dirty="0" smtClean="0"/>
              <a:t> industrializace a protekcionismu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Švýcarsko</a:t>
            </a:r>
            <a:r>
              <a:rPr lang="cs-CZ" dirty="0" smtClean="0"/>
              <a:t> 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</a:t>
            </a:r>
            <a:r>
              <a:rPr lang="cs-CZ" dirty="0" err="1" smtClean="0"/>
              <a:t>mimoE</a:t>
            </a:r>
            <a:r>
              <a:rPr lang="cs-CZ" dirty="0" smtClean="0"/>
              <a:t>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/>
              <a:t>absolutismus</a:t>
            </a:r>
            <a:r>
              <a:rPr lang="cs-CZ" dirty="0" smtClean="0"/>
              <a:t> </a:t>
            </a:r>
            <a:r>
              <a:rPr lang="cs-CZ" b="1" dirty="0" smtClean="0"/>
              <a:t>RAK-UH</a:t>
            </a:r>
            <a:r>
              <a:rPr lang="cs-CZ" dirty="0" smtClean="0"/>
              <a:t> a </a:t>
            </a:r>
            <a:r>
              <a:rPr lang="cs-CZ" b="1" dirty="0" smtClean="0"/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konzervace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59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27456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/>
                <a:gridCol w="3796475"/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1888-1918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3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67388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236281"/>
                <a:gridCol w="15904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09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8331" cy="70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</a:t>
            </a:r>
            <a:r>
              <a:rPr lang="cs-CZ" sz="1400" b="1" dirty="0" smtClean="0"/>
              <a:t>flotila</a:t>
            </a:r>
            <a:r>
              <a:rPr lang="cs-CZ" sz="1400" dirty="0" smtClean="0"/>
              <a:t>); změna systému výhodného pro </a:t>
            </a:r>
            <a:r>
              <a:rPr lang="cs-CZ" sz="1400" b="1" dirty="0" smtClean="0"/>
              <a:t>pozemkové vlastníky</a:t>
            </a:r>
            <a:r>
              <a:rPr lang="cs-CZ" sz="1400" dirty="0" smtClean="0"/>
              <a:t>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113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887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64504"/>
              </p:ext>
            </p:extLst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/>
                <a:gridCol w="894397"/>
                <a:gridCol w="1022985"/>
                <a:gridCol w="1022985"/>
                <a:gridCol w="12087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865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72080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/>
                <a:gridCol w="2060901"/>
                <a:gridCol w="3422986"/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(Augšpurské ligy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10554</TotalTime>
  <Words>3594</Words>
  <Application>Microsoft Office PowerPoint</Application>
  <PresentationFormat>Předvádění na obrazovce (4:3)</PresentationFormat>
  <Paragraphs>408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Anglo-nizozemské války, soupeření Británie a Francie, Britské impérium v Asii </vt:lpstr>
      <vt:lpstr>Atlantický, baltský a středomořský obchod</vt:lpstr>
      <vt:lpstr>Prezentace aplikace PowerPoint</vt:lpstr>
      <vt:lpstr>Prezentace aplikace PowerPoint</vt:lpstr>
      <vt:lpstr>Anglie – politická situace</vt:lpstr>
      <vt:lpstr>Prezentace aplikace PowerPoint</vt:lpstr>
      <vt:lpstr>Anglo - nizozemské války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  <vt:lpstr>Politický vývoj ve Francii, GB a atlantický obchod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Mandžuská Čína a pozemní obchod</vt:lpstr>
      <vt:lpstr>Prezentace aplikace PowerPoint</vt:lpstr>
      <vt:lpstr>Napoleonské války a kontinentální blokáda</vt:lpstr>
      <vt:lpstr>Prezentace aplikace PowerPoint</vt:lpstr>
      <vt:lpstr>Hospodářský a politický vývoj Francie </vt:lpstr>
      <vt:lpstr>Prezentace aplikace PowerPoint</vt:lpstr>
      <vt:lpstr>Německo a další země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138</cp:revision>
  <cp:lastPrinted>2016-03-18T15:41:09Z</cp:lastPrinted>
  <dcterms:created xsi:type="dcterms:W3CDTF">2013-02-25T08:36:29Z</dcterms:created>
  <dcterms:modified xsi:type="dcterms:W3CDTF">2017-03-20T12:32:12Z</dcterms:modified>
</cp:coreProperties>
</file>