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54D5F-4733-47C9-9889-3C078125ADF9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E8667-C5B9-4D75-919D-79250B9AE40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4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E8667-C5B9-4D75-919D-79250B9AE40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EAFDEB-8A3B-4D5E-A711-EFFEF880B5FE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Marxismus a jeho varianty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Marxismus dnes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31640"/>
            <a:ext cx="8928992" cy="5409728"/>
          </a:xfrm>
        </p:spPr>
        <p:txBody>
          <a:bodyPr/>
          <a:lstStyle/>
          <a:p>
            <a:r>
              <a:rPr lang="cs-CZ" b="1" dirty="0" smtClean="0"/>
              <a:t>Justin </a:t>
            </a:r>
            <a:r>
              <a:rPr lang="cs-CZ" b="1" dirty="0" err="1" smtClean="0"/>
              <a:t>Rosenberg</a:t>
            </a:r>
            <a:endParaRPr lang="cs-CZ" b="1" dirty="0" smtClean="0"/>
          </a:p>
          <a:p>
            <a:pPr lvl="1"/>
            <a:r>
              <a:rPr lang="cs-CZ" dirty="0" smtClean="0"/>
              <a:t>Podoba mezinárodních vztahů je historicky proměnlivá a 	závislá na sociálních, především výrobních vztazích</a:t>
            </a:r>
          </a:p>
          <a:p>
            <a:endParaRPr lang="cs-CZ" b="1" dirty="0" smtClean="0"/>
          </a:p>
          <a:p>
            <a:r>
              <a:rPr lang="cs-CZ" b="1" dirty="0" err="1" smtClean="0"/>
              <a:t>Benno</a:t>
            </a:r>
            <a:r>
              <a:rPr lang="cs-CZ" b="1" dirty="0" smtClean="0"/>
              <a:t> </a:t>
            </a:r>
            <a:r>
              <a:rPr lang="cs-CZ" b="1" dirty="0" err="1" smtClean="0"/>
              <a:t>Teschke</a:t>
            </a:r>
            <a:endParaRPr lang="cs-CZ" b="1" dirty="0" smtClean="0"/>
          </a:p>
          <a:p>
            <a:pPr lvl="1"/>
            <a:r>
              <a:rPr lang="cs-CZ" dirty="0" smtClean="0"/>
              <a:t>Charakter mezinárodního systému určen vlastnickými vztahy 	ve výrobním procesu při reprodukci společnosti</a:t>
            </a:r>
          </a:p>
          <a:p>
            <a:pPr lvl="1"/>
            <a:r>
              <a:rPr lang="cs-CZ" dirty="0" smtClean="0"/>
              <a:t>Reinterpretace Vestfálské smlouvy (1648)</a:t>
            </a:r>
          </a:p>
          <a:p>
            <a:endParaRPr lang="cs-CZ" b="1" dirty="0" smtClean="0"/>
          </a:p>
          <a:p>
            <a:r>
              <a:rPr lang="cs-CZ" b="1" dirty="0" err="1" smtClean="0"/>
              <a:t>Alvin</a:t>
            </a:r>
            <a:r>
              <a:rPr lang="cs-CZ" b="1" dirty="0" smtClean="0"/>
              <a:t> a Heidi </a:t>
            </a:r>
            <a:r>
              <a:rPr lang="cs-CZ" b="1" dirty="0" err="1" smtClean="0"/>
              <a:t>Tofflerovi</a:t>
            </a:r>
            <a:endParaRPr lang="cs-CZ" b="1" dirty="0" smtClean="0"/>
          </a:p>
          <a:p>
            <a:pPr lvl="1"/>
            <a:r>
              <a:rPr lang="cs-CZ" dirty="0" smtClean="0"/>
              <a:t>Civilizace první, druhé a třetí vlny</a:t>
            </a:r>
          </a:p>
          <a:p>
            <a:pPr lvl="1"/>
            <a:r>
              <a:rPr lang="cs-CZ" dirty="0" smtClean="0"/>
              <a:t>Způsob vedení války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Vymezení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112568"/>
          </a:xfrm>
        </p:spPr>
        <p:txBody>
          <a:bodyPr>
            <a:normAutofit/>
          </a:bodyPr>
          <a:lstStyle/>
          <a:p>
            <a:r>
              <a:rPr lang="cs-CZ" dirty="0" smtClean="0"/>
              <a:t>Karel Marx (1818-1883)</a:t>
            </a:r>
          </a:p>
          <a:p>
            <a:r>
              <a:rPr lang="cs-CZ" b="1" dirty="0" smtClean="0"/>
              <a:t>Navazuje na</a:t>
            </a:r>
          </a:p>
          <a:p>
            <a:pPr lvl="1"/>
            <a:r>
              <a:rPr lang="cs-CZ" dirty="0" smtClean="0"/>
              <a:t>Klasická politická ekonomie</a:t>
            </a:r>
          </a:p>
          <a:p>
            <a:pPr lvl="1"/>
            <a:r>
              <a:rPr lang="cs-CZ" dirty="0" err="1" smtClean="0"/>
              <a:t>Hegelova</a:t>
            </a:r>
            <a:r>
              <a:rPr lang="cs-CZ" dirty="0" smtClean="0"/>
              <a:t> dialektika</a:t>
            </a:r>
          </a:p>
          <a:p>
            <a:pPr lvl="1"/>
            <a:r>
              <a:rPr lang="cs-CZ" dirty="0" smtClean="0"/>
              <a:t>Francouzský utopický socialismus</a:t>
            </a:r>
          </a:p>
          <a:p>
            <a:r>
              <a:rPr lang="cs-CZ" b="1" dirty="0" smtClean="0"/>
              <a:t>Přístup</a:t>
            </a:r>
          </a:p>
          <a:p>
            <a:pPr lvl="1"/>
            <a:r>
              <a:rPr lang="cs-CZ" dirty="0" smtClean="0"/>
              <a:t>Společnost je potřeba studovat v její totalitě</a:t>
            </a:r>
          </a:p>
          <a:p>
            <a:pPr lvl="1"/>
            <a:r>
              <a:rPr lang="cs-CZ" dirty="0" smtClean="0"/>
              <a:t>Mezinárodní vztahy jsou jedním z typů sociálních 	vztahů a jsou jimi silně ovlivněny (až determinovány)</a:t>
            </a:r>
          </a:p>
          <a:p>
            <a:r>
              <a:rPr lang="cs-CZ" b="1" dirty="0" smtClean="0"/>
              <a:t>Dialektický materialismus</a:t>
            </a:r>
          </a:p>
        </p:txBody>
      </p:sp>
      <p:pic>
        <p:nvPicPr>
          <p:cNvPr id="1026" name="Picture 2" descr="Výsledek obrázku pro mar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155" y="1916832"/>
            <a:ext cx="3431357" cy="240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Historický materialismus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/>
          </a:bodyPr>
          <a:lstStyle/>
          <a:p>
            <a:r>
              <a:rPr lang="cs-CZ" dirty="0" smtClean="0"/>
              <a:t>Společnost potřebuje zajistit podmínky pro svou 	reprodukci. Reprodukci zajišťují kolektivně na základě </a:t>
            </a:r>
            <a:r>
              <a:rPr lang="cs-CZ" b="1" dirty="0" smtClean="0"/>
              <a:t>sociálních vztahů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Základna</a:t>
            </a:r>
          </a:p>
          <a:p>
            <a:pPr lvl="1"/>
            <a:r>
              <a:rPr lang="cs-CZ" dirty="0" smtClean="0"/>
              <a:t>Výrobní síly×výrobní vztahy</a:t>
            </a:r>
          </a:p>
          <a:p>
            <a:r>
              <a:rPr lang="cs-CZ" b="1" dirty="0" smtClean="0"/>
              <a:t>Nadstavba</a:t>
            </a:r>
          </a:p>
          <a:p>
            <a:pPr lvl="1"/>
            <a:r>
              <a:rPr lang="cs-CZ" dirty="0" smtClean="0"/>
              <a:t>Kultura, společenské, politické, náboženské instituce</a:t>
            </a:r>
          </a:p>
          <a:p>
            <a:r>
              <a:rPr lang="cs-CZ" b="1" dirty="0" smtClean="0"/>
              <a:t>Výrobní způsob</a:t>
            </a:r>
          </a:p>
          <a:p>
            <a:r>
              <a:rPr lang="cs-CZ" b="1" dirty="0" smtClean="0"/>
              <a:t>Pracovní teorie hodnoty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Kapitalismus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Specifický výrobní způsob s příslušnou nadstavbou</a:t>
            </a:r>
          </a:p>
          <a:p>
            <a:r>
              <a:rPr lang="cs-CZ" b="1" dirty="0" smtClean="0"/>
              <a:t>Výrobní vztahy</a:t>
            </a:r>
          </a:p>
          <a:p>
            <a:pPr lvl="1"/>
            <a:r>
              <a:rPr lang="cs-CZ" dirty="0" smtClean="0"/>
              <a:t>Kapitalisté vlastní výrobní prostředky, kontrolují 	výrobu, soutěží mezi sebou při akumulaci kapitálu</a:t>
            </a:r>
          </a:p>
          <a:p>
            <a:pPr lvl="1"/>
            <a:r>
              <a:rPr lang="cs-CZ" dirty="0" err="1" smtClean="0"/>
              <a:t>Komodifikace</a:t>
            </a:r>
            <a:r>
              <a:rPr lang="cs-CZ" dirty="0" smtClean="0"/>
              <a:t> sociálních vztahů, včetně práce</a:t>
            </a:r>
          </a:p>
          <a:p>
            <a:r>
              <a:rPr lang="cs-CZ" b="1" dirty="0" smtClean="0"/>
              <a:t>Nadhodnota</a:t>
            </a:r>
          </a:p>
          <a:p>
            <a:r>
              <a:rPr lang="cs-CZ" b="1" dirty="0" smtClean="0"/>
              <a:t>Vnitřní rozpory systému</a:t>
            </a:r>
          </a:p>
          <a:p>
            <a:pPr lvl="1"/>
            <a:r>
              <a:rPr lang="cs-CZ" dirty="0" smtClean="0"/>
              <a:t>Kapitalisté si přivlastňují nadhodnotu ve formě zisku, 	usilují o co nejnižší mzdy</a:t>
            </a:r>
          </a:p>
          <a:p>
            <a:pPr lvl="1"/>
            <a:r>
              <a:rPr lang="cs-CZ" dirty="0" smtClean="0"/>
              <a:t>Krize z nadvýroby– tlak na snižování mezd vede k 	neschopnosti prodat produkci na trhu</a:t>
            </a:r>
          </a:p>
          <a:p>
            <a:r>
              <a:rPr lang="cs-CZ" dirty="0" smtClean="0"/>
              <a:t>Globalizace jako typický znak kapitalismu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Normativní aspekt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547664"/>
            <a:ext cx="8928992" cy="5193704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Vykořisťování</a:t>
            </a:r>
          </a:p>
          <a:p>
            <a:endParaRPr lang="cs-CZ" dirty="0" smtClean="0"/>
          </a:p>
          <a:p>
            <a:r>
              <a:rPr lang="cs-CZ" dirty="0" smtClean="0"/>
              <a:t>Odcizení</a:t>
            </a:r>
          </a:p>
          <a:p>
            <a:endParaRPr lang="cs-CZ" dirty="0" smtClean="0"/>
          </a:p>
          <a:p>
            <a:r>
              <a:rPr lang="cs-CZ" dirty="0" smtClean="0"/>
              <a:t>Emancipace</a:t>
            </a:r>
          </a:p>
          <a:p>
            <a:endParaRPr lang="cs-CZ" dirty="0" smtClean="0"/>
          </a:p>
          <a:p>
            <a:r>
              <a:rPr lang="cs-CZ" dirty="0" smtClean="0"/>
              <a:t>Třídní boj</a:t>
            </a:r>
          </a:p>
          <a:p>
            <a:pPr lvl="1"/>
            <a:r>
              <a:rPr lang="cs-CZ" dirty="0" smtClean="0"/>
              <a:t>Stát jako nástroj vykořisťovatelské třídy</a:t>
            </a:r>
          </a:p>
          <a:p>
            <a:endParaRPr lang="cs-CZ" dirty="0" smtClean="0"/>
          </a:p>
          <a:p>
            <a:r>
              <a:rPr lang="cs-CZ" dirty="0" smtClean="0"/>
              <a:t>Revoluce</a:t>
            </a:r>
          </a:p>
          <a:p>
            <a:endParaRPr lang="cs-CZ" dirty="0" smtClean="0"/>
          </a:p>
          <a:p>
            <a:r>
              <a:rPr lang="cs-CZ" dirty="0" smtClean="0"/>
              <a:t>Kapitalismus bude nahrazen beztřídní společností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216" y="2373723"/>
            <a:ext cx="2464751" cy="34867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744" y="1610995"/>
            <a:ext cx="3597176" cy="2506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2" y="260648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Problémy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03648"/>
            <a:ext cx="8928992" cy="533772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Předpovědi se nenaplnily</a:t>
            </a:r>
          </a:p>
          <a:p>
            <a:endParaRPr lang="cs-CZ" dirty="0" smtClean="0"/>
          </a:p>
          <a:p>
            <a:r>
              <a:rPr lang="cs-CZ" dirty="0" smtClean="0"/>
              <a:t>Praktické pokusy o implementaci teorie skončily 	neúspěchem</a:t>
            </a:r>
          </a:p>
          <a:p>
            <a:endParaRPr lang="cs-CZ" dirty="0" smtClean="0"/>
          </a:p>
          <a:p>
            <a:r>
              <a:rPr lang="cs-CZ" dirty="0" smtClean="0"/>
              <a:t>Problematická teorie pracovní hodnoty (transformační 	problém)</a:t>
            </a:r>
          </a:p>
          <a:p>
            <a:endParaRPr lang="cs-CZ" dirty="0" smtClean="0"/>
          </a:p>
          <a:p>
            <a:r>
              <a:rPr lang="cs-CZ" dirty="0" smtClean="0"/>
              <a:t>Nedostatečné vymezení vztahu mezi agentem a 	strukturou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778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Imperialismus a škola závislosti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03648"/>
            <a:ext cx="8856984" cy="545435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Reakce na vývoj konce 19. a začátku 20. stol.</a:t>
            </a:r>
          </a:p>
          <a:p>
            <a:endParaRPr lang="cs-CZ" b="1" dirty="0" smtClean="0"/>
          </a:p>
          <a:p>
            <a:r>
              <a:rPr lang="cs-CZ" b="1" dirty="0" smtClean="0"/>
              <a:t>Lenin</a:t>
            </a:r>
            <a:r>
              <a:rPr lang="cs-CZ" dirty="0" smtClean="0"/>
              <a:t> – Imperialismus jako nejvyšší stádium kapitalismu</a:t>
            </a:r>
          </a:p>
          <a:p>
            <a:pPr lvl="1"/>
            <a:r>
              <a:rPr lang="cs-CZ" dirty="0" smtClean="0"/>
              <a:t>Monopolní kapitalismus</a:t>
            </a:r>
          </a:p>
          <a:p>
            <a:pPr lvl="1"/>
            <a:r>
              <a:rPr lang="cs-CZ" dirty="0" smtClean="0"/>
              <a:t>Jádro a periferie</a:t>
            </a:r>
          </a:p>
          <a:p>
            <a:pPr lvl="1"/>
            <a:r>
              <a:rPr lang="cs-CZ" dirty="0" smtClean="0"/>
              <a:t>Zájmy dělníků v centru×na periferii</a:t>
            </a:r>
          </a:p>
          <a:p>
            <a:endParaRPr lang="cs-CZ" b="1" dirty="0" smtClean="0"/>
          </a:p>
          <a:p>
            <a:r>
              <a:rPr lang="cs-CZ" b="1" dirty="0" smtClean="0"/>
              <a:t>Škola závislosti</a:t>
            </a:r>
            <a:r>
              <a:rPr lang="cs-CZ" dirty="0" smtClean="0"/>
              <a:t> (60-80. léta)</a:t>
            </a:r>
          </a:p>
          <a:p>
            <a:pPr lvl="1"/>
            <a:r>
              <a:rPr lang="cs-CZ" dirty="0" smtClean="0"/>
              <a:t>Latinská Amerika (</a:t>
            </a:r>
            <a:r>
              <a:rPr lang="cs-CZ" dirty="0" err="1" smtClean="0"/>
              <a:t>Prebisch</a:t>
            </a:r>
            <a:r>
              <a:rPr lang="cs-CZ" dirty="0" smtClean="0"/>
              <a:t>, </a:t>
            </a:r>
            <a:r>
              <a:rPr lang="cs-CZ" dirty="0" err="1" smtClean="0"/>
              <a:t>Cardoso</a:t>
            </a:r>
            <a:r>
              <a:rPr lang="cs-CZ" dirty="0" smtClean="0"/>
              <a:t>, Frank)</a:t>
            </a:r>
          </a:p>
          <a:p>
            <a:pPr lvl="1"/>
            <a:r>
              <a:rPr lang="cs-CZ" dirty="0" smtClean="0"/>
              <a:t>Vykořisťování rozvojových zemí vyspělými</a:t>
            </a:r>
          </a:p>
          <a:p>
            <a:pPr lvl="1"/>
            <a:r>
              <a:rPr lang="cs-CZ" dirty="0" smtClean="0"/>
              <a:t>Směnné relace (teorie periferní ekonomiky)</a:t>
            </a:r>
          </a:p>
          <a:p>
            <a:pPr lvl="1"/>
            <a:r>
              <a:rPr lang="cs-CZ" dirty="0" smtClean="0"/>
              <a:t>Růst nerovnosti v mezinárodním prostředí</a:t>
            </a:r>
            <a:endParaRPr lang="cs-CZ" dirty="0"/>
          </a:p>
        </p:txBody>
      </p:sp>
      <p:pic>
        <p:nvPicPr>
          <p:cNvPr id="2050" name="Picture 2" descr="Výsledek obrázku pro len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44" y="3284984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889504"/>
            <a:ext cx="4876800" cy="248107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Teorie světových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Immanuel</a:t>
            </a:r>
            <a:r>
              <a:rPr lang="cs-CZ" b="1" dirty="0" smtClean="0"/>
              <a:t> </a:t>
            </a:r>
            <a:r>
              <a:rPr lang="cs-CZ" b="1" dirty="0" err="1" smtClean="0"/>
              <a:t>Wallerstein</a:t>
            </a:r>
            <a:endParaRPr lang="cs-CZ" b="1" dirty="0" smtClean="0"/>
          </a:p>
          <a:p>
            <a:r>
              <a:rPr lang="cs-CZ" dirty="0" smtClean="0"/>
              <a:t>Světový systém jako analytická úroveň (říše×ekonomika)</a:t>
            </a:r>
          </a:p>
          <a:p>
            <a:r>
              <a:rPr lang="cs-CZ" b="1" dirty="0" smtClean="0"/>
              <a:t>Prostorová dimenze</a:t>
            </a:r>
          </a:p>
          <a:p>
            <a:pPr lvl="1"/>
            <a:r>
              <a:rPr lang="cs-CZ" dirty="0" smtClean="0"/>
              <a:t>Jádro, periferie, </a:t>
            </a:r>
            <a:r>
              <a:rPr lang="cs-CZ" dirty="0" err="1" smtClean="0"/>
              <a:t>semiperiferie</a:t>
            </a:r>
            <a:endParaRPr lang="cs-CZ" dirty="0" smtClean="0"/>
          </a:p>
          <a:p>
            <a:r>
              <a:rPr lang="cs-CZ" b="1" dirty="0" smtClean="0"/>
              <a:t>Časová dimenze</a:t>
            </a:r>
          </a:p>
          <a:p>
            <a:pPr lvl="1"/>
            <a:r>
              <a:rPr lang="cs-CZ" dirty="0" smtClean="0"/>
              <a:t>Cykly, trendy, rozpory a krize</a:t>
            </a:r>
          </a:p>
          <a:p>
            <a:r>
              <a:rPr lang="cs-CZ" b="1" dirty="0" smtClean="0"/>
              <a:t>Zdroje stability</a:t>
            </a:r>
          </a:p>
          <a:p>
            <a:pPr lvl="1"/>
            <a:r>
              <a:rPr lang="cs-CZ" dirty="0" smtClean="0"/>
              <a:t>Systém států, </a:t>
            </a:r>
            <a:r>
              <a:rPr lang="cs-CZ" dirty="0" err="1" smtClean="0"/>
              <a:t>geokultura</a:t>
            </a:r>
            <a:endParaRPr lang="cs-CZ" dirty="0" smtClean="0"/>
          </a:p>
          <a:p>
            <a:r>
              <a:rPr lang="cs-CZ" b="1" dirty="0" smtClean="0"/>
              <a:t>Zdroje krize</a:t>
            </a:r>
          </a:p>
          <a:p>
            <a:pPr lvl="1"/>
            <a:r>
              <a:rPr lang="cs-CZ" dirty="0" smtClean="0"/>
              <a:t>Ekonomické, politické, </a:t>
            </a:r>
            <a:r>
              <a:rPr lang="cs-CZ" dirty="0" err="1" smtClean="0"/>
              <a:t>geokulturní</a:t>
            </a:r>
            <a:endParaRPr lang="cs-CZ" dirty="0" smtClean="0"/>
          </a:p>
          <a:p>
            <a:r>
              <a:rPr lang="cs-CZ" dirty="0" smtClean="0"/>
              <a:t>Možnosti změny systému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pPr algn="ctr"/>
            <a:r>
              <a:rPr lang="cs-CZ" b="1" dirty="0" err="1" smtClean="0"/>
              <a:t>Gramscianismus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87624"/>
            <a:ext cx="8856984" cy="5553744"/>
          </a:xfrm>
        </p:spPr>
        <p:txBody>
          <a:bodyPr>
            <a:normAutofit/>
          </a:bodyPr>
          <a:lstStyle/>
          <a:p>
            <a:r>
              <a:rPr lang="cs-CZ" b="1" dirty="0" smtClean="0"/>
              <a:t>Antonio </a:t>
            </a:r>
            <a:r>
              <a:rPr lang="cs-CZ" b="1" dirty="0" err="1" smtClean="0"/>
              <a:t>Gramsci</a:t>
            </a:r>
            <a:endParaRPr lang="cs-CZ" b="1" dirty="0" smtClean="0"/>
          </a:p>
          <a:p>
            <a:pPr lvl="1"/>
            <a:r>
              <a:rPr lang="cs-CZ" dirty="0" smtClean="0"/>
              <a:t>Reakce na vývoj po WWI</a:t>
            </a:r>
          </a:p>
          <a:p>
            <a:pPr lvl="1"/>
            <a:r>
              <a:rPr lang="cs-CZ" dirty="0" smtClean="0"/>
              <a:t>Poznání je historicky a prakticky podmíněné</a:t>
            </a:r>
          </a:p>
          <a:p>
            <a:pPr lvl="1"/>
            <a:r>
              <a:rPr lang="cs-CZ" dirty="0" smtClean="0"/>
              <a:t>Koncept kulturní hegemonie (větší role nadstavby)</a:t>
            </a:r>
          </a:p>
          <a:p>
            <a:pPr lvl="1"/>
            <a:r>
              <a:rPr lang="cs-CZ" dirty="0" smtClean="0"/>
              <a:t>Potřeba </a:t>
            </a:r>
            <a:r>
              <a:rPr lang="cs-CZ" dirty="0" err="1" smtClean="0"/>
              <a:t>protihegemonického</a:t>
            </a:r>
            <a:r>
              <a:rPr lang="cs-CZ" dirty="0" smtClean="0"/>
              <a:t> působení</a:t>
            </a:r>
          </a:p>
          <a:p>
            <a:endParaRPr lang="cs-CZ" b="1" dirty="0" smtClean="0"/>
          </a:p>
          <a:p>
            <a:r>
              <a:rPr lang="cs-CZ" b="1" dirty="0" smtClean="0"/>
              <a:t>Robert </a:t>
            </a:r>
            <a:r>
              <a:rPr lang="cs-CZ" b="1" dirty="0" err="1" smtClean="0"/>
              <a:t>Cox</a:t>
            </a:r>
            <a:endParaRPr lang="cs-CZ" b="1" dirty="0" smtClean="0"/>
          </a:p>
          <a:p>
            <a:pPr lvl="1"/>
            <a:r>
              <a:rPr lang="cs-CZ" dirty="0" smtClean="0"/>
              <a:t>Přenesení </a:t>
            </a:r>
            <a:r>
              <a:rPr lang="cs-CZ" dirty="0" err="1" smtClean="0"/>
              <a:t>Gramsciho</a:t>
            </a:r>
            <a:r>
              <a:rPr lang="cs-CZ" dirty="0" smtClean="0"/>
              <a:t> myšlenek do MV</a:t>
            </a:r>
          </a:p>
          <a:p>
            <a:pPr lvl="1"/>
            <a:r>
              <a:rPr lang="cs-CZ" dirty="0" smtClean="0"/>
              <a:t>„Teorie je vždy pro někoho a za nějakým účelem.“</a:t>
            </a:r>
          </a:p>
          <a:p>
            <a:pPr lvl="1"/>
            <a:r>
              <a:rPr lang="cs-CZ" dirty="0" smtClean="0"/>
              <a:t>Problém řešící×kritické teorie</a:t>
            </a:r>
          </a:p>
          <a:p>
            <a:pPr lvl="1"/>
            <a:r>
              <a:rPr lang="cs-CZ" dirty="0" smtClean="0"/>
              <a:t>Hegemonie jako způsob správy mezinárodního systému 	(neoliberalismus)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954</TotalTime>
  <Words>271</Words>
  <Application>Microsoft Office PowerPoint</Application>
  <PresentationFormat>Předvádění na obrazovce (4:3)</PresentationFormat>
  <Paragraphs>112</Paragraphs>
  <Slides>11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Marxismus a jeho varianty</vt:lpstr>
      <vt:lpstr>Vymezení</vt:lpstr>
      <vt:lpstr>Historický materialismus</vt:lpstr>
      <vt:lpstr>Kapitalismus</vt:lpstr>
      <vt:lpstr>Normativní aspekt</vt:lpstr>
      <vt:lpstr>Problémy</vt:lpstr>
      <vt:lpstr>Imperialismus a škola závislosti</vt:lpstr>
      <vt:lpstr>Teorie světových systémů</vt:lpstr>
      <vt:lpstr>Gramscianismus</vt:lpstr>
      <vt:lpstr>Marxismus dnes</vt:lpstr>
      <vt:lpstr>Děkuji za pozornost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Marxismus a jeho varianty</dc:title>
  <dc:creator>Tunoch</dc:creator>
  <cp:lastModifiedBy>Jakub Fučík</cp:lastModifiedBy>
  <cp:revision>105</cp:revision>
  <dcterms:created xsi:type="dcterms:W3CDTF">2012-04-10T09:13:57Z</dcterms:created>
  <dcterms:modified xsi:type="dcterms:W3CDTF">2018-04-10T13:11:15Z</dcterms:modified>
</cp:coreProperties>
</file>