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7" r:id="rId3"/>
    <p:sldId id="283" r:id="rId4"/>
    <p:sldId id="268" r:id="rId5"/>
    <p:sldId id="269" r:id="rId6"/>
    <p:sldId id="258" r:id="rId7"/>
    <p:sldId id="270" r:id="rId8"/>
    <p:sldId id="259" r:id="rId9"/>
    <p:sldId id="260" r:id="rId10"/>
    <p:sldId id="262" r:id="rId11"/>
    <p:sldId id="263" r:id="rId12"/>
    <p:sldId id="264" r:id="rId13"/>
    <p:sldId id="265" r:id="rId14"/>
    <p:sldId id="271" r:id="rId15"/>
    <p:sldId id="272" r:id="rId16"/>
    <p:sldId id="273" r:id="rId17"/>
    <p:sldId id="274" r:id="rId18"/>
    <p:sldId id="275" r:id="rId19"/>
    <p:sldId id="276" r:id="rId20"/>
    <p:sldId id="284" r:id="rId21"/>
    <p:sldId id="285" r:id="rId22"/>
    <p:sldId id="286" r:id="rId23"/>
    <p:sldId id="287" r:id="rId24"/>
    <p:sldId id="291" r:id="rId25"/>
    <p:sldId id="293" r:id="rId26"/>
    <p:sldId id="292" r:id="rId27"/>
    <p:sldId id="288" r:id="rId28"/>
    <p:sldId id="289" r:id="rId29"/>
    <p:sldId id="290" r:id="rId30"/>
  </p:sldIdLst>
  <p:sldSz cx="9144000" cy="6858000" type="screen4x3"/>
  <p:notesSz cx="6623050" cy="98107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43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1267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1268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1269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0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1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2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3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4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5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6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7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8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9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280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1281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2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3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4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5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6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7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8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9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0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1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2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3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4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5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6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7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8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299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1300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1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2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3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4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5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6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7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8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9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0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1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2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3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4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5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6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317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1318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9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0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1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2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3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4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1325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1326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2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2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2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1133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 smtClean="0"/>
              <a:t>Klepnutím lze upravit styl předlohy nadpisů.</a:t>
            </a:r>
          </a:p>
        </p:txBody>
      </p:sp>
      <p:sp>
        <p:nvSpPr>
          <p:cNvPr id="1133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Klepnutím lze upravit styl předlohy podnadpisů.</a:t>
            </a:r>
          </a:p>
        </p:txBody>
      </p:sp>
      <p:sp>
        <p:nvSpPr>
          <p:cNvPr id="11332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333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334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1A90181-366B-4B3D-A41B-A88BFFB4D0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30" grpId="0"/>
      <p:bldP spid="11331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3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3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0C98A-D510-4D9D-BD1E-E1459AD489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877"/>
      </p:ext>
    </p:extLst>
  </p:cSld>
  <p:clrMapOvr>
    <a:masterClrMapping/>
  </p:clrMapOvr>
  <p:transition spd="med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3BCBC-C10B-4D4C-8AC4-55B6412695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98730"/>
      </p:ext>
    </p:extLst>
  </p:cSld>
  <p:clrMapOvr>
    <a:masterClrMapping/>
  </p:clrMapOvr>
  <p:transition spd="med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F7F69-A837-4C45-BAF8-1D91BC6FD8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51735"/>
      </p:ext>
    </p:extLst>
  </p:cSld>
  <p:clrMapOvr>
    <a:masterClrMapping/>
  </p:clrMapOvr>
  <p:transition spd="med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5BE9B-1148-41FD-A2C9-56A4F6B9D7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92606"/>
      </p:ext>
    </p:extLst>
  </p:cSld>
  <p:clrMapOvr>
    <a:masterClrMapping/>
  </p:clrMapOvr>
  <p:transition spd="med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0A66A-5C15-47D6-B482-19F5597CF8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37794"/>
      </p:ext>
    </p:extLst>
  </p:cSld>
  <p:clrMapOvr>
    <a:masterClrMapping/>
  </p:clrMapOvr>
  <p:transition spd="med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10250-8BE2-4931-AA1C-42A421F265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01184"/>
      </p:ext>
    </p:extLst>
  </p:cSld>
  <p:clrMapOvr>
    <a:masterClrMapping/>
  </p:clrMapOvr>
  <p:transition spd="med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810BF-A5D9-4F81-9BAD-DB8551F5B8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5123"/>
      </p:ext>
    </p:extLst>
  </p:cSld>
  <p:clrMapOvr>
    <a:masterClrMapping/>
  </p:clrMapOvr>
  <p:transition spd="med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78B7C-F269-4506-90B4-2586CD69A3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37261"/>
      </p:ext>
    </p:extLst>
  </p:cSld>
  <p:clrMapOvr>
    <a:masterClrMapping/>
  </p:clrMapOvr>
  <p:transition spd="med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D9AE9-4FA7-40E0-90E5-717D207226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4314"/>
      </p:ext>
    </p:extLst>
  </p:cSld>
  <p:clrMapOvr>
    <a:masterClrMapping/>
  </p:clrMapOvr>
  <p:transition spd="med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A9C8E-D68A-480B-AFEA-06FD0ECD67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55518"/>
      </p:ext>
    </p:extLst>
  </p:cSld>
  <p:clrMapOvr>
    <a:masterClrMapping/>
  </p:clrMapOvr>
  <p:transition spd="med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245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024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257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025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0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1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5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27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027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4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294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295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6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7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8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9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00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01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302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30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30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30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306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1030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30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styly předlohy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1030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31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31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0CA97E5-0209-4490-B003-5799A616B56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7" grpId="0"/>
      <p:bldP spid="1030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30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Americká zahraniční politika ve východní Asii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Americká politika vůči Číně od konce studené války</a:t>
            </a:r>
            <a:endParaRPr lang="en-US" dirty="0"/>
          </a:p>
        </p:txBody>
      </p:sp>
    </p:spTree>
  </p:cSld>
  <p:clrMapOvr>
    <a:masterClrMapping/>
  </p:clrMapOvr>
  <p:transition spd="med">
    <p:check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Reakce Bushovy administrativy na události na náměstí </a:t>
            </a:r>
            <a:r>
              <a:rPr lang="cs-CZ" sz="3200" dirty="0" err="1"/>
              <a:t>Tchien-an-men</a:t>
            </a:r>
            <a:endParaRPr lang="cs-CZ" sz="32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400" dirty="0">
                <a:solidFill>
                  <a:srgbClr val="EAEAEA"/>
                </a:solidFill>
              </a:rPr>
              <a:t>Hned následující den (5. červen 1989) prezident Bush masakr odsoudil a oznámil uvalení některých sankcí </a:t>
            </a:r>
            <a:r>
              <a:rPr lang="cs-CZ" sz="2400" dirty="0" smtClean="0">
                <a:solidFill>
                  <a:srgbClr val="EAEAEA"/>
                </a:solidFill>
              </a:rPr>
              <a:t>na </a:t>
            </a:r>
            <a:r>
              <a:rPr lang="cs-CZ" sz="2400" dirty="0">
                <a:solidFill>
                  <a:srgbClr val="EAEAEA"/>
                </a:solidFill>
              </a:rPr>
              <a:t>Čínu.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400" dirty="0">
                <a:solidFill>
                  <a:srgbClr val="EAEAEA"/>
                </a:solidFill>
              </a:rPr>
              <a:t>Současně ale ten samý den položil základy nové americké politice vůči Číně odmítnutím hlasů volajících po zavedení tvrdších opatřeních, zejména po zavedení ekonomických sankcí.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400" dirty="0">
                <a:solidFill>
                  <a:srgbClr val="EAEAEA"/>
                </a:solidFill>
              </a:rPr>
              <a:t>Zájmem USA je naopak konstruktivní politika angažování Číny vedoucí ke kapitalismu a </a:t>
            </a:r>
            <a:r>
              <a:rPr lang="cs-CZ" sz="2400" dirty="0" smtClean="0">
                <a:solidFill>
                  <a:srgbClr val="EAEAEA"/>
                </a:solidFill>
              </a:rPr>
              <a:t>plnému </a:t>
            </a:r>
            <a:r>
              <a:rPr lang="cs-CZ" sz="2400" dirty="0">
                <a:solidFill>
                  <a:srgbClr val="EAEAEA"/>
                </a:solidFill>
              </a:rPr>
              <a:t>zapojení země do světové ekonomiky a k její postupné demokratizaci.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400" dirty="0">
                <a:solidFill>
                  <a:srgbClr val="EAEAEA"/>
                </a:solidFill>
              </a:rPr>
              <a:t>Proto administrativa nejen odmítala zavést tvrdší sankce, ale v soukromí její představitelé považovali i politiku omezených sankcí za kontraproduktivní</a:t>
            </a:r>
            <a:r>
              <a:rPr lang="cs-CZ" sz="2400" dirty="0" smtClean="0">
                <a:solidFill>
                  <a:srgbClr val="EAEAEA"/>
                </a:solidFill>
              </a:rPr>
              <a:t>.</a:t>
            </a:r>
            <a:endParaRPr lang="cs-CZ" sz="24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 spd="med">
    <p:check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Spory mezi administrativou a Kongresem ohledně nové politiky vůči Číně</a:t>
            </a:r>
            <a:endParaRPr lang="cs-CZ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200" dirty="0">
                <a:solidFill>
                  <a:srgbClr val="EAEAEA"/>
                </a:solidFill>
              </a:rPr>
              <a:t>Přes snahu Bushovy administrativy o udržení konstruktivních vztahů s Čínou prostřednictvím politiky angažování, nelze charakterizovat tehdejší americkou politiku jako konzistentní.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200" dirty="0">
                <a:solidFill>
                  <a:srgbClr val="EAEAEA"/>
                </a:solidFill>
              </a:rPr>
              <a:t>Na rozhodování Kongresu v tomto období získaly silný vliv </a:t>
            </a:r>
            <a:r>
              <a:rPr lang="cs-CZ" sz="2200" dirty="0" smtClean="0">
                <a:solidFill>
                  <a:srgbClr val="EAEAEA"/>
                </a:solidFill>
              </a:rPr>
              <a:t>zájmové </a:t>
            </a:r>
            <a:r>
              <a:rPr lang="cs-CZ" sz="2200" dirty="0">
                <a:solidFill>
                  <a:srgbClr val="EAEAEA"/>
                </a:solidFill>
              </a:rPr>
              <a:t>skupiny z různých důvodů kritické vůči komunistické Číně.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200" dirty="0">
                <a:solidFill>
                  <a:srgbClr val="EAEAEA"/>
                </a:solidFill>
              </a:rPr>
              <a:t>Silná kritika čínského režimu a jeho </a:t>
            </a:r>
            <a:r>
              <a:rPr lang="cs-CZ" sz="2200" dirty="0" smtClean="0">
                <a:solidFill>
                  <a:srgbClr val="EAEAEA"/>
                </a:solidFill>
              </a:rPr>
              <a:t>praktik </a:t>
            </a:r>
            <a:r>
              <a:rPr lang="cs-CZ" sz="2200" dirty="0">
                <a:solidFill>
                  <a:srgbClr val="EAEAEA"/>
                </a:solidFill>
              </a:rPr>
              <a:t>ze strany Kongresu.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200" dirty="0">
                <a:solidFill>
                  <a:srgbClr val="EAEAEA"/>
                </a:solidFill>
              </a:rPr>
              <a:t>Snahy části členů Kongresu o odejmutí doložky nejvyšších výhod Číně.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200" dirty="0">
                <a:solidFill>
                  <a:srgbClr val="EAEAEA"/>
                </a:solidFill>
              </a:rPr>
              <a:t>Díky opakovaným vetům prezidenta Bushe zůstala doložka nejvyšších výhod v platnosti, ale díky konfliktu s Kongresem a části široké veřejnosti se administrativě nepodařilo zformulovat dlouhodobou a konzistentní politiku vůči Číně.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endParaRPr lang="cs-CZ" sz="2200" dirty="0">
              <a:solidFill>
                <a:srgbClr val="EAEAEA"/>
              </a:solidFill>
              <a:latin typeface="Verdana"/>
            </a:endParaRPr>
          </a:p>
          <a:p>
            <a:pPr algn="just">
              <a:lnSpc>
                <a:spcPct val="80000"/>
              </a:lnSpc>
            </a:pPr>
            <a:endParaRPr lang="cs-CZ" sz="2200" dirty="0"/>
          </a:p>
        </p:txBody>
      </p:sp>
    </p:spTree>
  </p:cSld>
  <p:clrMapOvr>
    <a:masterClrMapping/>
  </p:clrMapOvr>
  <p:transition spd="med">
    <p:check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Americká politika vůči Číně za vlády B. Clintona</a:t>
            </a:r>
            <a:endParaRPr lang="cs-CZ" sz="40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400" dirty="0">
                <a:solidFill>
                  <a:srgbClr val="EAEAEA"/>
                </a:solidFill>
              </a:rPr>
              <a:t>1) Dichotomie </a:t>
            </a:r>
            <a:r>
              <a:rPr lang="cs-CZ" sz="2400" b="1" dirty="0">
                <a:solidFill>
                  <a:srgbClr val="EAEAEA"/>
                </a:solidFill>
              </a:rPr>
              <a:t>lidská práva X obchod </a:t>
            </a:r>
            <a:r>
              <a:rPr lang="cs-CZ" sz="2400" dirty="0">
                <a:solidFill>
                  <a:srgbClr val="EAEAEA"/>
                </a:solidFill>
              </a:rPr>
              <a:t>určovala americkou politiku vůči Číně jen v první polovině 90. let.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400" dirty="0">
                <a:solidFill>
                  <a:srgbClr val="EAEAEA"/>
                </a:solidFill>
              </a:rPr>
              <a:t>2) V průběhu 90. let se v USA vytvořil konsensus ohledně potřeby udržení a dalšího rozvoje úrovně ekonomických vztahů USA s Čínou.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400" dirty="0">
                <a:solidFill>
                  <a:srgbClr val="EAEAEA"/>
                </a:solidFill>
              </a:rPr>
              <a:t>3) Zatímco problematika ochrany lidských práv ztrácela na důležitosti, čím dal důležitější je otázka, zda Čína </a:t>
            </a:r>
            <a:r>
              <a:rPr lang="cs-CZ" sz="2400" dirty="0" smtClean="0">
                <a:solidFill>
                  <a:srgbClr val="EAEAEA"/>
                </a:solidFill>
              </a:rPr>
              <a:t>představuje hrozbu </a:t>
            </a:r>
            <a:r>
              <a:rPr lang="cs-CZ" sz="2400" dirty="0" err="1">
                <a:solidFill>
                  <a:srgbClr val="EAEAEA"/>
                </a:solidFill>
              </a:rPr>
              <a:t>supervelmocenskému</a:t>
            </a:r>
            <a:r>
              <a:rPr lang="cs-CZ" sz="2400" dirty="0">
                <a:solidFill>
                  <a:srgbClr val="EAEAEA"/>
                </a:solidFill>
              </a:rPr>
              <a:t> postavení USA a jejich </a:t>
            </a:r>
            <a:r>
              <a:rPr lang="cs-CZ" sz="2400" dirty="0" smtClean="0">
                <a:solidFill>
                  <a:srgbClr val="EAEAEA"/>
                </a:solidFill>
              </a:rPr>
              <a:t>regionálním či </a:t>
            </a:r>
            <a:r>
              <a:rPr lang="cs-CZ" sz="2400" dirty="0">
                <a:solidFill>
                  <a:srgbClr val="EAEAEA"/>
                </a:solidFill>
              </a:rPr>
              <a:t>globálním zájmům.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400" dirty="0" smtClean="0">
                <a:solidFill>
                  <a:srgbClr val="EAEAEA"/>
                </a:solidFill>
              </a:rPr>
              <a:t>4) Clintonova </a:t>
            </a:r>
            <a:r>
              <a:rPr lang="cs-CZ" sz="2400" dirty="0">
                <a:solidFill>
                  <a:srgbClr val="EAEAEA"/>
                </a:solidFill>
              </a:rPr>
              <a:t>administrativa posléze navázala na </a:t>
            </a:r>
            <a:r>
              <a:rPr lang="cs-CZ" sz="2400" dirty="0" smtClean="0">
                <a:solidFill>
                  <a:srgbClr val="EAEAEA"/>
                </a:solidFill>
              </a:rPr>
              <a:t>pragmatismus Bushovy </a:t>
            </a:r>
            <a:r>
              <a:rPr lang="cs-CZ" sz="2400" dirty="0">
                <a:solidFill>
                  <a:srgbClr val="EAEAEA"/>
                </a:solidFill>
              </a:rPr>
              <a:t>administrativy a přihlásila se k uplatňování politiky angažování </a:t>
            </a:r>
            <a:r>
              <a:rPr lang="cs-CZ" sz="2400" dirty="0" smtClean="0">
                <a:solidFill>
                  <a:srgbClr val="EAEAEA"/>
                </a:solidFill>
              </a:rPr>
              <a:t>vůči </a:t>
            </a:r>
            <a:r>
              <a:rPr lang="cs-CZ" sz="2400" dirty="0">
                <a:solidFill>
                  <a:srgbClr val="EAEAEA"/>
                </a:solidFill>
              </a:rPr>
              <a:t>Číně.</a:t>
            </a:r>
          </a:p>
          <a:p>
            <a:pPr algn="just">
              <a:lnSpc>
                <a:spcPct val="80000"/>
              </a:lnSpc>
            </a:pPr>
            <a:endParaRPr lang="cs-CZ" sz="2400" dirty="0"/>
          </a:p>
        </p:txBody>
      </p:sp>
    </p:spTree>
  </p:cSld>
  <p:clrMapOvr>
    <a:masterClrMapping/>
  </p:clrMapOvr>
  <p:transition spd="med">
    <p:check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Lidská práva X obchod v čínské politice Clintonovy administrativy</a:t>
            </a:r>
            <a:endParaRPr lang="cs-CZ" sz="36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 smtClean="0">
                <a:solidFill>
                  <a:srgbClr val="EAEAEA"/>
                </a:solidFill>
                <a:latin typeface="Verdana"/>
              </a:rPr>
              <a:t>Clintonova volební kampaň = slib, že </a:t>
            </a:r>
            <a:r>
              <a:rPr lang="cs-CZ" sz="1600" dirty="0">
                <a:solidFill>
                  <a:srgbClr val="EAEAEA"/>
                </a:solidFill>
                <a:latin typeface="Verdana"/>
              </a:rPr>
              <a:t>v případě vítězství učiní </a:t>
            </a:r>
            <a:r>
              <a:rPr lang="cs-CZ" sz="1600" dirty="0" smtClean="0">
                <a:solidFill>
                  <a:srgbClr val="EAEAEA"/>
                </a:solidFill>
                <a:latin typeface="Verdana"/>
              </a:rPr>
              <a:t>USA ekonomicky více </a:t>
            </a:r>
            <a:r>
              <a:rPr lang="cs-CZ" sz="1600" dirty="0">
                <a:solidFill>
                  <a:srgbClr val="EAEAEA"/>
                </a:solidFill>
                <a:latin typeface="Verdana"/>
              </a:rPr>
              <a:t>konkurenceschopnými.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 smtClean="0">
                <a:solidFill>
                  <a:srgbClr val="EAEAEA"/>
                </a:solidFill>
                <a:latin typeface="Verdana"/>
              </a:rPr>
              <a:t>V administrativě </a:t>
            </a:r>
            <a:r>
              <a:rPr lang="cs-CZ" sz="1600" dirty="0">
                <a:solidFill>
                  <a:srgbClr val="EAEAEA"/>
                </a:solidFill>
                <a:latin typeface="Verdana"/>
              </a:rPr>
              <a:t>se ocitlo množství odborníků na mezinárodní obchod, významnou roli v zahraniční politice hraje nově zřízená Národní ekonomická rada (NEC) na čele s Robertem </a:t>
            </a:r>
            <a:r>
              <a:rPr lang="cs-CZ" sz="1600" dirty="0" err="1">
                <a:solidFill>
                  <a:srgbClr val="EAEAEA"/>
                </a:solidFill>
                <a:latin typeface="Verdana"/>
              </a:rPr>
              <a:t>Rubinem</a:t>
            </a:r>
            <a:r>
              <a:rPr lang="cs-CZ" sz="1600" dirty="0">
                <a:solidFill>
                  <a:srgbClr val="EAEAEA"/>
                </a:solidFill>
                <a:latin typeface="Verdana"/>
              </a:rPr>
              <a:t>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  <a:latin typeface="Verdana"/>
              </a:rPr>
              <a:t>V tomto ohledu má být hlavním cílem americké politiky podpora liberalizace světového obchodu a usilovné lobování v cizích zemích ve snaze získat lukrativní zakázky pro americké firmy. 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  <a:latin typeface="Verdana"/>
              </a:rPr>
              <a:t>Současně ale Clinton ve své volební kampani sliboval klást větší důraz na ochranu lidských práv a sliboval razantnější postup vůči Pekingu.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  <a:latin typeface="Verdana"/>
              </a:rPr>
              <a:t>V Clintonově administrativě se o prosazení realizace tohoto cíle pokouší především ministerstvo zahraničí na čele s </a:t>
            </a:r>
            <a:r>
              <a:rPr lang="cs-CZ" sz="1600" dirty="0" err="1">
                <a:solidFill>
                  <a:srgbClr val="EAEAEA"/>
                </a:solidFill>
                <a:latin typeface="Verdana"/>
              </a:rPr>
              <a:t>Warrenem</a:t>
            </a:r>
            <a:r>
              <a:rPr lang="cs-CZ" sz="1600" dirty="0">
                <a:solidFill>
                  <a:srgbClr val="EAEAEA"/>
                </a:solidFill>
                <a:latin typeface="Verdana"/>
              </a:rPr>
              <a:t> Christopherem, které naopak prosazuje odejmutí doložky nejvyšších výhod Číně.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  <a:latin typeface="Verdana"/>
              </a:rPr>
              <a:t>Spor, který uvnitř administrativy probíhal, skončil vítězstvím stoupenců prodloužení doložky nejvyšších výhod a dalšího rozvoje obchodních a ekonomických vztahů s Čínou.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  <a:latin typeface="Verdana"/>
              </a:rPr>
              <a:t>K podobnému vývoji došlo v Kongresu, kde rozhodující hlasování Sněmovny reprezentantů v roce 1996 skončilo vítězstvím stoupenců prodloužení doložky (poměr hlasů 286:141). </a:t>
            </a:r>
            <a:endParaRPr lang="cs-CZ" sz="1600" dirty="0" smtClean="0">
              <a:solidFill>
                <a:srgbClr val="EAEAEA"/>
              </a:solidFill>
              <a:latin typeface="Verdana"/>
            </a:endParaRP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 smtClean="0">
                <a:solidFill>
                  <a:srgbClr val="EAEAEA"/>
                </a:solidFill>
                <a:latin typeface="Verdana"/>
              </a:rPr>
              <a:t>V </a:t>
            </a:r>
            <a:r>
              <a:rPr lang="cs-CZ" sz="1600" dirty="0">
                <a:solidFill>
                  <a:srgbClr val="EAEAEA"/>
                </a:solidFill>
                <a:latin typeface="Verdana"/>
              </a:rPr>
              <a:t>dalších letech už udělování doložky probíhá a Kongres neklade větší odpor ani udělení trvalé doložky nejvyšších výhod Číně (2000), ani čínskému vstupu do WTO.</a:t>
            </a:r>
          </a:p>
          <a:p>
            <a:pPr marL="0" indent="0" algn="just">
              <a:lnSpc>
                <a:spcPct val="90000"/>
              </a:lnSpc>
              <a:buNone/>
            </a:pPr>
            <a:endParaRPr lang="cs-CZ" sz="2400" dirty="0"/>
          </a:p>
        </p:txBody>
      </p:sp>
    </p:spTree>
  </p:cSld>
  <p:clrMapOvr>
    <a:masterClrMapping/>
  </p:clrMapOvr>
  <p:transition spd="med">
    <p:check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Snaha o rozvoj obchodních vztahů s Čínou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Verdana"/>
              </a:rPr>
              <a:t>Pro USA je velmi důležitou především ochrana práv duševního vlastnictví, jejichž porušování ze strany čínských subjektů přinášelo USA velké finanční ztráty.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Verdana"/>
              </a:rPr>
              <a:t>Na neochotu Číny přistoupit v roce 1994 k uzavření Dohody o ochraně autorských práv, patentů či ochranných známek administrativa reagovala uvalením cla. Čína poté ustoupila a na počátku roku 1995 dohodu podepsala.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Verdana"/>
              </a:rPr>
              <a:t>USA se také s úspěchem snažily využít čínskou snahu o vstup do WTO k vynucení si co největšího odstranění protekcionistických opatření uplatňovaných Čínou.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Verdana"/>
              </a:rPr>
              <a:t>Ke konečné americko-čínské dohodě o čínském vstupu do WTO došlo v prosinci 1999.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Verdana"/>
              </a:rPr>
              <a:t>I přes tyto úspěchy dílčí úspěchy administrativy ale v 90. letech došlo ke strmému nárůstu amerického deficitu obchodní bilance s Čínou.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8887799"/>
      </p:ext>
    </p:extLst>
  </p:cSld>
  <p:clrMapOvr>
    <a:masterClrMapping/>
  </p:clrMapOvr>
  <p:transition spd="med">
    <p:check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Čína jako potenciální bezpečnostní problém z pohledu USA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Verdana"/>
              </a:rPr>
              <a:t>V průběhu 90. let postupně roste počet amerických představitelů, kteří poukazují na možnou bezpečnostní hrozbu ze strany Číny.</a:t>
            </a:r>
          </a:p>
          <a:p>
            <a:pPr lvl="0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Verdana"/>
              </a:rPr>
              <a:t>USA negativně hodnotily zejména:</a:t>
            </a:r>
          </a:p>
          <a:p>
            <a:pPr lvl="0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b="1" i="1" dirty="0">
                <a:solidFill>
                  <a:srgbClr val="EAEAEA"/>
                </a:solidFill>
              </a:rPr>
              <a:t>1) Kritiku americké hegemonie ze strany </a:t>
            </a:r>
            <a:r>
              <a:rPr lang="cs-CZ" sz="2000" b="1" i="1" dirty="0" smtClean="0">
                <a:solidFill>
                  <a:srgbClr val="EAEAEA"/>
                </a:solidFill>
              </a:rPr>
              <a:t>Číny.</a:t>
            </a:r>
            <a:endParaRPr lang="cs-CZ" sz="2000" b="1" i="1" dirty="0">
              <a:solidFill>
                <a:srgbClr val="EAEAEA"/>
              </a:solidFill>
            </a:endParaRPr>
          </a:p>
          <a:p>
            <a:pPr lvl="0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b="1" i="1" dirty="0">
                <a:solidFill>
                  <a:srgbClr val="EAEAEA"/>
                </a:solidFill>
              </a:rPr>
              <a:t>2) Spolupráci Číny se státy považovanými za hrozbu pro světovou bezpečnost nebo nepřátelskými </a:t>
            </a:r>
            <a:r>
              <a:rPr lang="cs-CZ" sz="2000" b="1" i="1" dirty="0" smtClean="0">
                <a:solidFill>
                  <a:srgbClr val="EAEAEA"/>
                </a:solidFill>
              </a:rPr>
              <a:t>vůči USA.</a:t>
            </a:r>
          </a:p>
          <a:p>
            <a:pPr lvl="0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b="1" i="1" dirty="0" smtClean="0">
                <a:solidFill>
                  <a:srgbClr val="EAEAEA"/>
                </a:solidFill>
              </a:rPr>
              <a:t>3) Prosazování </a:t>
            </a:r>
            <a:r>
              <a:rPr lang="cs-CZ" sz="2000" b="1" i="1" dirty="0">
                <a:solidFill>
                  <a:srgbClr val="EAEAEA"/>
                </a:solidFill>
              </a:rPr>
              <a:t>teritoriálních nároků ze strany Číny prostřednictvím hrozeb použití ozbrojené síly a dopad čínských kroků na stabilitu a bezpečnost v regionu a strategickou pozici USA.</a:t>
            </a:r>
          </a:p>
          <a:p>
            <a:pPr lvl="0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b="1" i="1" dirty="0">
                <a:solidFill>
                  <a:srgbClr val="EAEAEA"/>
                </a:solidFill>
              </a:rPr>
              <a:t>4) Stále větší znepokojení začíná vzbuzovat rozsah a tempo čínské vojenské modernizace.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8321491"/>
      </p:ext>
    </p:extLst>
  </p:cSld>
  <p:clrMapOvr>
    <a:masterClrMapping/>
  </p:clrMapOvr>
  <p:transition spd="med">
    <p:check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Kritické hodnocení čínské role při šíření zbraní hromadného ničení a jejich nosičů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400" dirty="0" smtClean="0">
                <a:solidFill>
                  <a:srgbClr val="EAEAEA"/>
                </a:solidFill>
              </a:rPr>
              <a:t>V období studené válka Čína patřila ke </a:t>
            </a:r>
            <a:r>
              <a:rPr lang="cs-CZ" sz="2400" dirty="0">
                <a:solidFill>
                  <a:srgbClr val="EAEAEA"/>
                </a:solidFill>
              </a:rPr>
              <a:t>státům, které měly největší podíl na šíření zbraní hromadného ničení a jejich nosičů (v 80. letech dodávky např. do Iráku, Íránu, Alžírska či Pákistánu).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400" dirty="0">
                <a:solidFill>
                  <a:srgbClr val="EAEAEA"/>
                </a:solidFill>
              </a:rPr>
              <a:t>V 90. letech vzbuzují na straně USA největší znepokojení čínské prodeje citlivých technologií a materiálu do Íránu a do Pákistánu.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400" dirty="0">
                <a:solidFill>
                  <a:srgbClr val="EAEAEA"/>
                </a:solidFill>
              </a:rPr>
              <a:t>Spory mezi prezidentem a Kongresem o tom, jak nejlépe reagovat. Administrativa v tomto ohledu zaujala zdrženlivý postoj a k uvalení sankcí došlo v 90. letech jen v několika málo případech.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400" dirty="0">
                <a:solidFill>
                  <a:srgbClr val="EAEAEA"/>
                </a:solidFill>
              </a:rPr>
              <a:t>Kritika chování administrativy ze strany Kongresu a řady odborníků.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8921617"/>
      </p:ext>
    </p:extLst>
  </p:cSld>
  <p:clrMapOvr>
    <a:masterClrMapping/>
  </p:clrMapOvr>
  <p:transition spd="med">
    <p:check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Čínské teritoriální nároky jako hrozba americkým zájmům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800" dirty="0">
                <a:solidFill>
                  <a:srgbClr val="EAEAEA"/>
                </a:solidFill>
              </a:rPr>
              <a:t>Se znepokojením USA v 90. letech hodnotily čínské teritoriální ambice a především čínskou ochotu použít k jejich vynucení hrozby použití ozbrojené síly.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800" dirty="0">
                <a:solidFill>
                  <a:srgbClr val="EAEAEA"/>
                </a:solidFill>
              </a:rPr>
              <a:t>V květnu 1995 USA v reakci na incident u</a:t>
            </a:r>
            <a:r>
              <a:rPr lang="cs-CZ" sz="1800" dirty="0" smtClean="0">
                <a:solidFill>
                  <a:srgbClr val="EAEAEA"/>
                </a:solidFill>
              </a:rPr>
              <a:t> </a:t>
            </a:r>
            <a:r>
              <a:rPr lang="cs-CZ" sz="1800" dirty="0" err="1">
                <a:solidFill>
                  <a:srgbClr val="EAEAEA"/>
                </a:solidFill>
              </a:rPr>
              <a:t>Spratlyho</a:t>
            </a:r>
            <a:r>
              <a:rPr lang="cs-CZ" sz="1800" dirty="0">
                <a:solidFill>
                  <a:srgbClr val="EAEAEA"/>
                </a:solidFill>
              </a:rPr>
              <a:t> </a:t>
            </a:r>
            <a:r>
              <a:rPr lang="cs-CZ" sz="1800" dirty="0" smtClean="0">
                <a:solidFill>
                  <a:srgbClr val="EAEAEA"/>
                </a:solidFill>
              </a:rPr>
              <a:t>ostrovů </a:t>
            </a:r>
            <a:r>
              <a:rPr lang="cs-CZ" sz="1800" dirty="0">
                <a:solidFill>
                  <a:srgbClr val="EAEAEA"/>
                </a:solidFill>
              </a:rPr>
              <a:t>Čínu varovaly, že americké námořnictvo bude v případě potřeby bránit námořní trasy a reagovat na vojenské akce v Jihočínském moři.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800" dirty="0">
                <a:solidFill>
                  <a:srgbClr val="EAEAEA"/>
                </a:solidFill>
              </a:rPr>
              <a:t>Přes skutečnost, že Clintonova administrativa preferovala zlepšení vztahů s </a:t>
            </a:r>
            <a:r>
              <a:rPr lang="cs-CZ" sz="1800" dirty="0" smtClean="0">
                <a:solidFill>
                  <a:srgbClr val="EAEAEA"/>
                </a:solidFill>
              </a:rPr>
              <a:t>Čínou, </a:t>
            </a:r>
            <a:r>
              <a:rPr lang="cs-CZ" sz="1800" dirty="0">
                <a:solidFill>
                  <a:srgbClr val="EAEAEA"/>
                </a:solidFill>
              </a:rPr>
              <a:t>je v průběhu třetí krize v </a:t>
            </a:r>
            <a:r>
              <a:rPr lang="cs-CZ" sz="1800" dirty="0" smtClean="0">
                <a:solidFill>
                  <a:srgbClr val="EAEAEA"/>
                </a:solidFill>
              </a:rPr>
              <a:t>Tchajwanské </a:t>
            </a:r>
            <a:r>
              <a:rPr lang="cs-CZ" sz="1800" dirty="0">
                <a:solidFill>
                  <a:srgbClr val="EAEAEA"/>
                </a:solidFill>
              </a:rPr>
              <a:t>úžině nucena reagovat na výhružky a demonstraci síly, </a:t>
            </a:r>
            <a:r>
              <a:rPr lang="cs-CZ" sz="1800" dirty="0" smtClean="0">
                <a:solidFill>
                  <a:srgbClr val="EAEAEA"/>
                </a:solidFill>
              </a:rPr>
              <a:t>které </a:t>
            </a:r>
            <a:r>
              <a:rPr lang="cs-CZ" sz="1800" dirty="0">
                <a:solidFill>
                  <a:srgbClr val="EAEAEA"/>
                </a:solidFill>
              </a:rPr>
              <a:t>Čína uplatnila vůči </a:t>
            </a:r>
            <a:r>
              <a:rPr lang="cs-CZ" sz="1800" dirty="0" smtClean="0">
                <a:solidFill>
                  <a:srgbClr val="EAEAEA"/>
                </a:solidFill>
              </a:rPr>
              <a:t>Tchaj-wanu (po návštěvě tchajwanského prezidenta v USA).</a:t>
            </a:r>
            <a:endParaRPr lang="cs-CZ" sz="1800" dirty="0">
              <a:solidFill>
                <a:srgbClr val="EAEAEA"/>
              </a:solidFill>
            </a:endParaRP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800" dirty="0">
                <a:solidFill>
                  <a:srgbClr val="EAEAEA"/>
                </a:solidFill>
              </a:rPr>
              <a:t>V reakci na čínské vojenské manévry a cvičení proplula v prosinci 1995 </a:t>
            </a:r>
            <a:r>
              <a:rPr lang="cs-CZ" sz="1800" dirty="0" smtClean="0">
                <a:solidFill>
                  <a:srgbClr val="EAEAEA"/>
                </a:solidFill>
              </a:rPr>
              <a:t>Tchajwanskou </a:t>
            </a:r>
            <a:r>
              <a:rPr lang="cs-CZ" sz="1800" dirty="0">
                <a:solidFill>
                  <a:srgbClr val="EAEAEA"/>
                </a:solidFill>
              </a:rPr>
              <a:t>úžinou letadlová loď </a:t>
            </a:r>
            <a:r>
              <a:rPr lang="cs-CZ" sz="1800" dirty="0" err="1">
                <a:solidFill>
                  <a:srgbClr val="EAEAEA"/>
                </a:solidFill>
              </a:rPr>
              <a:t>Nimitz</a:t>
            </a:r>
            <a:r>
              <a:rPr lang="cs-CZ" sz="1800" dirty="0">
                <a:solidFill>
                  <a:srgbClr val="EAEAEA"/>
                </a:solidFill>
              </a:rPr>
              <a:t> s doprovodem (symbolický akt).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800" dirty="0">
                <a:solidFill>
                  <a:srgbClr val="EAEAEA"/>
                </a:solidFill>
              </a:rPr>
              <a:t>V reakci na další čínské vojenské </a:t>
            </a:r>
            <a:r>
              <a:rPr lang="cs-CZ" sz="1800" dirty="0" smtClean="0">
                <a:solidFill>
                  <a:srgbClr val="EAEAEA"/>
                </a:solidFill>
              </a:rPr>
              <a:t>cvičení, jehož cílem byla snaha ovlivnit průběh prezidentských voleb na </a:t>
            </a:r>
            <a:r>
              <a:rPr lang="cs-CZ" sz="1800" dirty="0">
                <a:solidFill>
                  <a:srgbClr val="EAEAEA"/>
                </a:solidFill>
              </a:rPr>
              <a:t>T</a:t>
            </a:r>
            <a:r>
              <a:rPr lang="cs-CZ" sz="1800" dirty="0" smtClean="0">
                <a:solidFill>
                  <a:srgbClr val="EAEAEA"/>
                </a:solidFill>
              </a:rPr>
              <a:t>chaj-wanu, </a:t>
            </a:r>
            <a:r>
              <a:rPr lang="cs-CZ" sz="1800" dirty="0">
                <a:solidFill>
                  <a:srgbClr val="EAEAEA"/>
                </a:solidFill>
              </a:rPr>
              <a:t>administrativa v březnu 1996 uskutečnila ještě významnější demonstraci americké síly ve snaze odstrašit Čínu od dalšího vystupňování krize. 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800" dirty="0">
                <a:solidFill>
                  <a:srgbClr val="EAEAEA"/>
                </a:solidFill>
              </a:rPr>
              <a:t>Administrativa deklarovala, že přímý útok proti </a:t>
            </a:r>
            <a:r>
              <a:rPr lang="cs-CZ" sz="1800" dirty="0" smtClean="0">
                <a:solidFill>
                  <a:srgbClr val="EAEAEA"/>
                </a:solidFill>
              </a:rPr>
              <a:t>Tchaj-wanu </a:t>
            </a:r>
            <a:r>
              <a:rPr lang="cs-CZ" sz="1800" dirty="0">
                <a:solidFill>
                  <a:srgbClr val="EAEAEA"/>
                </a:solidFill>
              </a:rPr>
              <a:t>nebude tolerován a může vést k americké vojenské odpovědi. Současně ale projevila určitou zdrženlivost a dala americkým lodím příkaz, aby nevplouvaly do </a:t>
            </a:r>
            <a:r>
              <a:rPr lang="cs-CZ" sz="1800" dirty="0" smtClean="0">
                <a:solidFill>
                  <a:srgbClr val="EAEAEA"/>
                </a:solidFill>
              </a:rPr>
              <a:t>Tchajwanské úžiny (pokračující uplatňování politiky </a:t>
            </a:r>
            <a:r>
              <a:rPr lang="cs-CZ" sz="1800" b="1" dirty="0" smtClean="0">
                <a:solidFill>
                  <a:srgbClr val="EAEAEA"/>
                </a:solidFill>
              </a:rPr>
              <a:t>strategické nejednoznačnosti</a:t>
            </a:r>
            <a:r>
              <a:rPr lang="cs-CZ" sz="1800" dirty="0" smtClean="0">
                <a:solidFill>
                  <a:srgbClr val="EAEAEA"/>
                </a:solidFill>
              </a:rPr>
              <a:t>).</a:t>
            </a:r>
            <a:endParaRPr lang="cs-CZ" sz="1800" dirty="0">
              <a:solidFill>
                <a:srgbClr val="EAEAEA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892299"/>
      </p:ext>
    </p:extLst>
  </p:cSld>
  <p:clrMapOvr>
    <a:masterClrMapping/>
  </p:clrMapOvr>
  <p:transition spd="med">
    <p:check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Rostoucí americké obavy z čínské vojenské modernizace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 smtClean="0">
                <a:solidFill>
                  <a:srgbClr val="EAEAEA"/>
                </a:solidFill>
                <a:cs typeface="Times New Roman" panose="02020603050405020304" pitchFamily="18" charset="0"/>
              </a:rPr>
              <a:t>Obavy vzbuzuje zejména možnost, </a:t>
            </a:r>
            <a:r>
              <a:rPr lang="cs-CZ" sz="1600" dirty="0">
                <a:solidFill>
                  <a:srgbClr val="EAEAEA"/>
                </a:solidFill>
                <a:cs typeface="Times New Roman" panose="02020603050405020304" pitchFamily="18" charset="0"/>
              </a:rPr>
              <a:t>že Čína disponující moderní armádou může být mnohem více nakloněna představě vojenského řešení svých teritoriálních </a:t>
            </a:r>
            <a:r>
              <a:rPr lang="cs-CZ" sz="1600" dirty="0" smtClean="0">
                <a:solidFill>
                  <a:srgbClr val="EAEAEA"/>
                </a:solidFill>
                <a:cs typeface="Times New Roman" panose="02020603050405020304" pitchFamily="18" charset="0"/>
              </a:rPr>
              <a:t>sporů = přímé ohrožení stability v regionu či dokonce amerických vitálních zájmů.</a:t>
            </a:r>
            <a:endParaRPr lang="cs-CZ" sz="1600" dirty="0">
              <a:solidFill>
                <a:srgbClr val="EAEAEA"/>
              </a:solidFill>
              <a:cs typeface="Times New Roman" panose="02020603050405020304" pitchFamily="18" charset="0"/>
            </a:endParaRP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 smtClean="0">
                <a:solidFill>
                  <a:srgbClr val="EAEAEA"/>
                </a:solidFill>
                <a:cs typeface="Times New Roman" panose="02020603050405020304" pitchFamily="18" charset="0"/>
              </a:rPr>
              <a:t>Je poukazováno na skutečnost, že cílem této modernizace </a:t>
            </a:r>
            <a:r>
              <a:rPr lang="cs-CZ" sz="1600" dirty="0">
                <a:solidFill>
                  <a:srgbClr val="EAEAEA"/>
                </a:solidFill>
                <a:cs typeface="Times New Roman" panose="02020603050405020304" pitchFamily="18" charset="0"/>
              </a:rPr>
              <a:t>má </a:t>
            </a:r>
            <a:r>
              <a:rPr lang="cs-CZ" sz="1600" dirty="0" smtClean="0">
                <a:solidFill>
                  <a:srgbClr val="EAEAEA"/>
                </a:solidFill>
                <a:cs typeface="Times New Roman" panose="02020603050405020304" pitchFamily="18" charset="0"/>
              </a:rPr>
              <a:t>být </a:t>
            </a:r>
            <a:r>
              <a:rPr lang="cs-CZ" sz="1600" dirty="0">
                <a:solidFill>
                  <a:srgbClr val="EAEAEA"/>
                </a:solidFill>
                <a:cs typeface="Times New Roman" panose="02020603050405020304" pitchFamily="18" charset="0"/>
              </a:rPr>
              <a:t>vytvoření ozbrojených sil schopných bojovat v lokálních konfliktech vysoké intenzity, které učiní čínské nároky na získání kontroly nad </a:t>
            </a:r>
            <a:r>
              <a:rPr lang="cs-CZ" sz="1600" dirty="0" smtClean="0">
                <a:solidFill>
                  <a:srgbClr val="EAEAEA"/>
                </a:solidFill>
                <a:cs typeface="Times New Roman" panose="02020603050405020304" pitchFamily="18" charset="0"/>
              </a:rPr>
              <a:t>Tchaj-wanem </a:t>
            </a:r>
            <a:r>
              <a:rPr lang="cs-CZ" sz="1600" dirty="0">
                <a:solidFill>
                  <a:srgbClr val="EAEAEA"/>
                </a:solidFill>
                <a:cs typeface="Times New Roman" panose="02020603050405020304" pitchFamily="18" charset="0"/>
              </a:rPr>
              <a:t>a Jihočínským mořem věrohodnými. </a:t>
            </a:r>
            <a:endParaRPr lang="cs-CZ" sz="1600" dirty="0" smtClean="0">
              <a:solidFill>
                <a:srgbClr val="EAEAEA"/>
              </a:solidFill>
              <a:cs typeface="Times New Roman" panose="02020603050405020304" pitchFamily="18" charset="0"/>
            </a:endParaRP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 smtClean="0">
                <a:solidFill>
                  <a:srgbClr val="EAEAEA"/>
                </a:solidFill>
                <a:cs typeface="Times New Roman" panose="02020603050405020304" pitchFamily="18" charset="0"/>
              </a:rPr>
              <a:t>Modernizace </a:t>
            </a:r>
            <a:r>
              <a:rPr lang="cs-CZ" sz="1600" dirty="0">
                <a:solidFill>
                  <a:srgbClr val="EAEAEA"/>
                </a:solidFill>
                <a:cs typeface="Times New Roman" panose="02020603050405020304" pitchFamily="18" charset="0"/>
              </a:rPr>
              <a:t>se soustřeďuje především na zvýšení útočných a odstrašujících vojenských kapacit Číny.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  <a:cs typeface="Times New Roman" panose="02020603050405020304" pitchFamily="18" charset="0"/>
              </a:rPr>
              <a:t>Roste tím schopnost Číny způsobit v případném konfliktu USA velké ztráty a také její převaha ve vzdušném a námořním prostoru kolem </a:t>
            </a:r>
            <a:r>
              <a:rPr lang="cs-CZ" sz="1600" dirty="0" smtClean="0">
                <a:solidFill>
                  <a:srgbClr val="EAEAEA"/>
                </a:solidFill>
                <a:cs typeface="Times New Roman" panose="02020603050405020304" pitchFamily="18" charset="0"/>
              </a:rPr>
              <a:t>Tchaj-wanu</a:t>
            </a:r>
            <a:r>
              <a:rPr lang="cs-CZ" sz="1600" dirty="0">
                <a:solidFill>
                  <a:srgbClr val="EAEAEA"/>
                </a:solidFill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  <a:cs typeface="Times New Roman" panose="02020603050405020304" pitchFamily="18" charset="0"/>
              </a:rPr>
              <a:t>Za nejproblematičtější USA považují modernizaci a zvyšování početního stavu čínských jaderných zbraní a jejich nosičů, které lze jen zčásti vysvětlit potřebou Číny nahradit zastaralé zbraně.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  <a:cs typeface="Times New Roman" panose="02020603050405020304" pitchFamily="18" charset="0"/>
              </a:rPr>
              <a:t>Zatímco arzenál ostatních tradičních velmocí </a:t>
            </a:r>
            <a:r>
              <a:rPr lang="cs-CZ" sz="1600" dirty="0" smtClean="0">
                <a:solidFill>
                  <a:srgbClr val="EAEAEA"/>
                </a:solidFill>
                <a:cs typeface="Times New Roman" panose="02020603050405020304" pitchFamily="18" charset="0"/>
              </a:rPr>
              <a:t>prošel od konce studené války redukcí, </a:t>
            </a:r>
            <a:r>
              <a:rPr lang="cs-CZ" sz="1600" dirty="0">
                <a:solidFill>
                  <a:srgbClr val="EAEAEA"/>
                </a:solidFill>
                <a:cs typeface="Times New Roman" panose="02020603050405020304" pitchFamily="18" charset="0"/>
              </a:rPr>
              <a:t>čínský jaderný arsenál podle většiny analýz </a:t>
            </a:r>
            <a:r>
              <a:rPr lang="cs-CZ" sz="1600" dirty="0" smtClean="0">
                <a:solidFill>
                  <a:srgbClr val="EAEAEA"/>
                </a:solidFill>
                <a:cs typeface="Times New Roman" panose="02020603050405020304" pitchFamily="18" charset="0"/>
              </a:rPr>
              <a:t>roste (Čína </a:t>
            </a:r>
            <a:r>
              <a:rPr lang="cs-CZ" sz="1600" dirty="0">
                <a:solidFill>
                  <a:srgbClr val="EAEAEA"/>
                </a:solidFill>
                <a:cs typeface="Times New Roman" panose="02020603050405020304" pitchFamily="18" charset="0"/>
              </a:rPr>
              <a:t>dnes může disponovat třetím největším jaderným arzenálem na </a:t>
            </a:r>
            <a:r>
              <a:rPr lang="cs-CZ" sz="1600" dirty="0" smtClean="0">
                <a:solidFill>
                  <a:srgbClr val="EAEAEA"/>
                </a:solidFill>
                <a:cs typeface="Times New Roman" panose="02020603050405020304" pitchFamily="18" charset="0"/>
              </a:rPr>
              <a:t>světě).</a:t>
            </a:r>
            <a:endParaRPr lang="cs-CZ" sz="1600" dirty="0">
              <a:solidFill>
                <a:srgbClr val="EAEAEA"/>
              </a:solidFill>
              <a:cs typeface="Times New Roman" panose="02020603050405020304" pitchFamily="18" charset="0"/>
            </a:endParaRP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  <a:cs typeface="Times New Roman" panose="02020603050405020304" pitchFamily="18" charset="0"/>
              </a:rPr>
              <a:t>Počet čínských střel krátkého doletu rozmístěných podél </a:t>
            </a:r>
            <a:r>
              <a:rPr lang="cs-CZ" sz="1600" dirty="0" smtClean="0">
                <a:solidFill>
                  <a:srgbClr val="EAEAEA"/>
                </a:solidFill>
                <a:cs typeface="Times New Roman" panose="02020603050405020304" pitchFamily="18" charset="0"/>
              </a:rPr>
              <a:t>Tchajwanské </a:t>
            </a:r>
            <a:r>
              <a:rPr lang="cs-CZ" sz="1600" dirty="0">
                <a:solidFill>
                  <a:srgbClr val="EAEAEA"/>
                </a:solidFill>
                <a:cs typeface="Times New Roman" panose="02020603050405020304" pitchFamily="18" charset="0"/>
              </a:rPr>
              <a:t>úžiny trvale a strmě </a:t>
            </a:r>
            <a:endParaRPr lang="cs-CZ" sz="1600" dirty="0" smtClean="0">
              <a:solidFill>
                <a:srgbClr val="EAEAEA"/>
              </a:solidFill>
              <a:cs typeface="Times New Roman" panose="02020603050405020304" pitchFamily="18" charset="0"/>
            </a:endParaRP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 smtClean="0">
                <a:solidFill>
                  <a:srgbClr val="EAEAEA"/>
                </a:solidFill>
                <a:cs typeface="Times New Roman" panose="02020603050405020304" pitchFamily="18" charset="0"/>
              </a:rPr>
              <a:t>Přesto </a:t>
            </a:r>
            <a:r>
              <a:rPr lang="cs-CZ" sz="1600" dirty="0">
                <a:solidFill>
                  <a:srgbClr val="EAEAEA"/>
                </a:solidFill>
                <a:cs typeface="Times New Roman" panose="02020603050405020304" pitchFamily="18" charset="0"/>
              </a:rPr>
              <a:t>v USA nepanoval v Clintonově éře ani zdaleka jednotný názor na to, jak významnou hrozbu Čína pro USA představuje.</a:t>
            </a:r>
          </a:p>
          <a:p>
            <a:pPr algn="just"/>
            <a:endParaRPr 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006880"/>
      </p:ext>
    </p:extLst>
  </p:cSld>
  <p:clrMapOvr>
    <a:masterClrMapping/>
  </p:clrMapOvr>
  <p:transition spd="med">
    <p:check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Politika angažování Clintonovy administrativy?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7638"/>
            <a:ext cx="8229600" cy="4747666"/>
          </a:xfrm>
        </p:spPr>
        <p:txBody>
          <a:bodyPr/>
          <a:lstStyle/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</a:rPr>
              <a:t>Obvykle je politika Clintonovy administrativy vůči Číně charakterizována jako politika (konstruktivního) angažování.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</a:rPr>
              <a:t>Samotná administrativa přijala v roce 1993 novou strategickou koncepci zahraniční politiky vůči Číně, jejímž cílem mělo být zastavit další zhoršování americko-čínských vztahů prostřednictvím politiky angažování.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</a:rPr>
              <a:t>Silně kritický pohled části odborníků na takového hodnocení Clintonovy </a:t>
            </a:r>
            <a:r>
              <a:rPr lang="cs-CZ" sz="1600" dirty="0" smtClean="0">
                <a:solidFill>
                  <a:srgbClr val="EAEAEA"/>
                </a:solidFill>
              </a:rPr>
              <a:t>politiky.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 smtClean="0">
                <a:solidFill>
                  <a:srgbClr val="EAEAEA"/>
                </a:solidFill>
              </a:rPr>
              <a:t>Angažování </a:t>
            </a:r>
            <a:r>
              <a:rPr lang="cs-CZ" sz="1600" dirty="0">
                <a:solidFill>
                  <a:srgbClr val="EAEAEA"/>
                </a:solidFill>
              </a:rPr>
              <a:t>Číny bylo skutečností ve smyslu vytváření a posilování široké sítě kulturních, vědeckých, obchodních a společenských vazeb spojujících obě země.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</a:rPr>
              <a:t>Je však problematické hovořit o politice angažování ve smyslu cílevědomé zahraniční politiky administrativy.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</a:rPr>
              <a:t>V případě ekonomických a obchodních vztahů s Čínou sledovala Clintonova administrativa americké ekonomické zájmy a neváhá na Číně velmi tvrdě vymáhat ústupky.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</a:rPr>
              <a:t>V politické rovině sice o politice angažování lze zejména ve 2. polovině 90. let do určité míry hovořit o politice angažování, avšak ta se omezuje především na verbální vyjádření představitelů administrativy a intenzivnější kontakty s Čínskými představiteli.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</a:rPr>
              <a:t>Vezmeme-li do úvahy, jakou politiku USA současně sledovaly vůči ostatním zemím v regionu (celkové posilování amerických aliančních vazeb, obrana </a:t>
            </a:r>
            <a:r>
              <a:rPr lang="cs-CZ" sz="1600" dirty="0" smtClean="0">
                <a:solidFill>
                  <a:srgbClr val="EAEAEA"/>
                </a:solidFill>
              </a:rPr>
              <a:t>Tchaj-wanu</a:t>
            </a:r>
            <a:r>
              <a:rPr lang="cs-CZ" sz="1600" dirty="0">
                <a:solidFill>
                  <a:srgbClr val="EAEAEA"/>
                </a:solidFill>
              </a:rPr>
              <a:t>) lze hovořit spíše o politice „</a:t>
            </a:r>
            <a:r>
              <a:rPr lang="cs-CZ" sz="1600" dirty="0" smtClean="0">
                <a:solidFill>
                  <a:srgbClr val="EAEAEA"/>
                </a:solidFill>
              </a:rPr>
              <a:t>nekonzistentního </a:t>
            </a:r>
            <a:r>
              <a:rPr lang="cs-CZ" sz="1600" dirty="0" err="1" smtClean="0">
                <a:solidFill>
                  <a:srgbClr val="EAEAEA"/>
                </a:solidFill>
              </a:rPr>
              <a:t>congagementu</a:t>
            </a:r>
            <a:r>
              <a:rPr lang="cs-CZ" sz="1600" dirty="0">
                <a:solidFill>
                  <a:srgbClr val="EAEAEA"/>
                </a:solidFill>
              </a:rPr>
              <a:t>“.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011221"/>
      </p:ext>
    </p:extLst>
  </p:cSld>
  <p:clrMapOvr>
    <a:masterClrMapping/>
  </p:clrMapOvr>
  <p:transition spd="med"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Dlouhodobé americké zájmy v regionu východní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/>
              <a:t>1) Udržení politické stability v regionu;</a:t>
            </a:r>
          </a:p>
          <a:p>
            <a:pPr eaLnBrk="1" hangingPunct="1">
              <a:defRPr/>
            </a:pPr>
            <a:r>
              <a:rPr lang="cs-CZ" sz="2800" dirty="0"/>
              <a:t>2) Zajištění přístupy na trhu v regionu;</a:t>
            </a:r>
          </a:p>
          <a:p>
            <a:pPr eaLnBrk="1" hangingPunct="1">
              <a:defRPr/>
            </a:pPr>
            <a:r>
              <a:rPr lang="cs-CZ" sz="2800" dirty="0"/>
              <a:t>3) Zajištění svobody plavby (bezpečnost klíčových námořních cest)</a:t>
            </a:r>
          </a:p>
          <a:p>
            <a:pPr eaLnBrk="1" hangingPunct="1">
              <a:defRPr/>
            </a:pPr>
            <a:r>
              <a:rPr lang="cs-CZ" sz="2800" dirty="0"/>
              <a:t>4) Zabránit tomu, aby v regionu získala dominantní postavení velmoc či skupina velmocí nepřátelských vůči USA;</a:t>
            </a:r>
          </a:p>
          <a:p>
            <a:pPr eaLnBrk="1" hangingPunct="1">
              <a:defRPr/>
            </a:pPr>
            <a:r>
              <a:rPr lang="cs-CZ" sz="2800" dirty="0"/>
              <a:t>5) Podpora demokracie v regionu;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29397389"/>
      </p:ext>
    </p:extLst>
  </p:cSld>
  <p:clrMapOvr>
    <a:masterClrMapping/>
  </p:clrMapOvr>
  <p:transition spd="med">
    <p:check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Administrativa G. W. Bushe a počáteční snaha o změnu americké politiky vůči Číně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8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nástupu George W. Bushe je Číně přidělena nižší priorita než tomu bylo za Clintona, hlavním partnerem USA ve východní Asii jsou američtí spojenci a větší pozornost než Číně je věnována i Rusku a Indii.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8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Administrativa klade důraz na to, aby sporné otázky americko-čínských vztahů byly řešeny standardní diplomatickou cestou a nikoliv vysíláním zvláštních vyslanců.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8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Administrativa v průběhu prvních dvou let sleduje méně vstřícnou politiku vůči Číně než Clintonova administrativa.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8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Neústupnost Bushovy administrativy v otázce pomoci </a:t>
            </a:r>
            <a:r>
              <a:rPr lang="cs-CZ" sz="1800" dirty="0" smtClean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Tchaj-wanu</a:t>
            </a:r>
            <a:r>
              <a:rPr lang="cs-CZ" sz="18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 smtClean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během E-3 </a:t>
            </a:r>
            <a:r>
              <a:rPr lang="cs-CZ" sz="18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incidentu v dubnu roku 2001.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8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Administrativa uvalila sankce na čínské společnosti za jejich předpokládaný podíl na šíření zbraní hromadného ničení častěji než Clintonova administrativa za osm let.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8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Americká </a:t>
            </a:r>
            <a:r>
              <a:rPr lang="cs-CZ" sz="1800" b="1" i="1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Národní bezpečnostní strategie z roku 2002 </a:t>
            </a:r>
            <a:r>
              <a:rPr lang="cs-CZ" sz="18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klade za cíl zlepšení vztahů s Čínou, ale současně bere v potaz potenciální vojenskou hrozbu, kterou by Čína mohla pro americké zájmy představovat.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37410424"/>
      </p:ext>
    </p:extLst>
  </p:cSld>
  <p:clrMapOvr>
    <a:masterClrMapping/>
  </p:clrMapOvr>
  <p:transition spd="med">
    <p:check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Posílení spolupráce mezi USA a Čínou během Bushovy administrativy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Vstřícnější a méně asertivní politika ze strany Číny a potřeba americko-čínské spolupráce během války proti terorismu vedou ke zlepšení vzájemných vztahů.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Bushova administrativa i nadále klade prioritu vztahům se svými východoasijskými spojenci, nicméně navázala s Čínou spolupráci v boji proti terorismu.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Čína je přizvána jako jeden z amerických partnerů při šestistranných jednáních o severokorejském jaderném programu a v důsledku čínských ústupků vůči USA je  vysokými představiteli administrativy charakterizována jako „přítel“.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Přes hlasy upozorňující na obrovské deficity amerického obchodu s Čínou administrativa se zdržela výraznějších protekcionistických opatření a v několika případech také usměrnila představitele </a:t>
            </a:r>
            <a:r>
              <a:rPr lang="cs-CZ" sz="2000" dirty="0" smtClean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Tchaj-wanu</a:t>
            </a:r>
            <a:r>
              <a:rPr lang="cs-CZ" sz="20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aby se zdrželi „provokativního“ chování vůči Číně.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Celkově se tak administrativě podařilo udržet velmi dobré vztahy s Čínou.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7054786"/>
      </p:ext>
    </p:extLst>
  </p:cSld>
  <p:clrMapOvr>
    <a:masterClrMapping/>
  </p:clrMapOvr>
  <p:transition spd="med">
    <p:check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Nástup Obamovy administrativy</a:t>
            </a:r>
            <a:endParaRPr lang="cs-CZ" sz="32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Verdana"/>
              </a:rPr>
              <a:t>Ve volební kampani v roce 2008 nepatřila Čína k významným tématům a poradci B. Obamy hodnotili politiku Bushovy administrativy v této oblasti poměrně kladně.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Verdana"/>
              </a:rPr>
              <a:t>Obama, podobně jako Bush v roce 2000, označoval Čínu za konkurenta USA, avšak nevolá po zásadní změně koncepce americké politiky vůči Číně.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Verdana"/>
              </a:rPr>
              <a:t>Nejlepším způsobem, jak vylepšit vzájemné vztahy, má být podpora dalšího zapojení Číny do mezinárodního systému a rozšiřování bilaterální spolupráce v otázkách společného zájmu obou zemí.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Verdana"/>
              </a:rPr>
              <a:t>Současně je ale vysloven názor, že je třeba zachovat obezřetnost ohledně procesu čínské vojenské modernizace, situace v Tchajwanské úžině a možného nezodpovědného porušování mezinárodních povinností ze strany Číny.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Verdana"/>
              </a:rPr>
              <a:t>Při zadržování Číny se více zaměřit na využívání nástrojů „soft </a:t>
            </a:r>
            <a:r>
              <a:rPr lang="cs-CZ" sz="2000" dirty="0" err="1">
                <a:solidFill>
                  <a:srgbClr val="EAEAEA"/>
                </a:solidFill>
                <a:latin typeface="Verdana"/>
              </a:rPr>
              <a:t>power</a:t>
            </a:r>
            <a:r>
              <a:rPr lang="cs-CZ" sz="2000" dirty="0">
                <a:solidFill>
                  <a:srgbClr val="EAEAEA"/>
                </a:solidFill>
                <a:latin typeface="Verdana"/>
              </a:rPr>
              <a:t>“ (např. diplomatických).</a:t>
            </a:r>
          </a:p>
          <a:p>
            <a:pPr>
              <a:lnSpc>
                <a:spcPct val="90000"/>
              </a:lnSpc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3797208"/>
      </p:ext>
    </p:extLst>
  </p:cSld>
  <p:clrMapOvr>
    <a:masterClrMapping/>
  </p:clrMapOvr>
  <p:transition spd="med">
    <p:check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Ekonomická dimenze vzájemných vztahů</a:t>
            </a:r>
            <a:endParaRPr lang="cs-CZ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Problematika amerického deficitu obchodní bilance s Čínou – jedno z témat s největším dopadem na americké voliče.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 </a:t>
            </a:r>
            <a:r>
              <a:rPr lang="cs-CZ" sz="1600" dirty="0" err="1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</a:t>
            </a:r>
            <a:r>
              <a:rPr lang="cs-CZ" sz="16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lang="cs-CZ" sz="16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Institute odhadla, že rostoucí deficit obchodní bilance zapříčinil mezi léty 1997-2006 ztrátu až 2,3 milionu pracovních míst v USA.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Rostoucí kritika Číny kvůli podhodnocení její měny (kritizovány jsou také čínská protekcionistická opatření, subvence čínského exportu a porušování autorských práv).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 z témat, kde se v souvislosti s politikou vůči Číně B. Obama vymezoval vůči Bushově politice = hrozba, že v případě pokračování čínské politiky podhodnocování měny USA sáhnou k opatřením proti čínskému obchodu.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Představitelé administrativy v několika případech veřejně vyslovili přesvědčení, že Čína i nadále hodnotu </a:t>
            </a:r>
            <a:r>
              <a:rPr lang="cs-CZ" sz="1600" dirty="0" err="1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renminbi</a:t>
            </a:r>
            <a:r>
              <a:rPr lang="cs-CZ" sz="16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podhodnocuje, avšak oficiálně země nebyla americkým ministerstvem financí označena za manipulátora </a:t>
            </a:r>
            <a:r>
              <a:rPr lang="cs-CZ" sz="1600" dirty="0" smtClean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měny. </a:t>
            </a:r>
            <a:endParaRPr lang="cs-CZ" sz="1600" dirty="0">
              <a:solidFill>
                <a:srgbClr val="EAEAE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 smtClean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Snaha </a:t>
            </a:r>
            <a:r>
              <a:rPr lang="cs-CZ" sz="16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zachování flexibility americké politiky vůči Číně v této oblasti.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600" dirty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Častější uvalování cel na dovoz zboží z Číny a podávání formálních stížností na čínské chování u WTO než v případě Bushových administrativ.</a:t>
            </a:r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34376627"/>
      </p:ext>
    </p:extLst>
  </p:cSld>
  <p:clrMapOvr>
    <a:masterClrMapping/>
  </p:clrMapOvr>
  <p:transition spd="med">
    <p:check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Vývoj amerického vývozu a dovozu v obchodu s Čínou (1986-2012)</a:t>
            </a:r>
            <a:endParaRPr lang="cs-CZ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861" y="1556792"/>
            <a:ext cx="6496277" cy="4885200"/>
          </a:xfrm>
        </p:spPr>
      </p:pic>
    </p:spTree>
    <p:extLst>
      <p:ext uri="{BB962C8B-B14F-4D97-AF65-F5344CB8AC3E}">
        <p14:creationId xmlns:p14="http://schemas.microsoft.com/office/powerpoint/2010/main" val="437345588"/>
      </p:ext>
    </p:extLst>
  </p:cSld>
  <p:clrMapOvr>
    <a:masterClrMapping/>
  </p:clrMapOvr>
  <p:transition spd="med">
    <p:check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Vývoj amerického obchodu s Čínou v letech 2007-2016</a:t>
            </a:r>
            <a:endParaRPr lang="cs-CZ" sz="36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886" y="1600200"/>
            <a:ext cx="6352228" cy="4525963"/>
          </a:xfrm>
        </p:spPr>
      </p:pic>
    </p:spTree>
    <p:extLst>
      <p:ext uri="{BB962C8B-B14F-4D97-AF65-F5344CB8AC3E}">
        <p14:creationId xmlns:p14="http://schemas.microsoft.com/office/powerpoint/2010/main" val="754608101"/>
      </p:ext>
    </p:extLst>
  </p:cSld>
  <p:clrMapOvr>
    <a:masterClrMapping/>
  </p:clrMapOvr>
  <p:transition spd="med">
    <p:check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Graf zobrazující hlavní americké zahraniční a domácí věřitele (2010)</a:t>
            </a:r>
            <a:endParaRPr lang="cs-CZ" sz="36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881" y="1600200"/>
            <a:ext cx="6246238" cy="4525963"/>
          </a:xfrm>
        </p:spPr>
      </p:pic>
    </p:spTree>
    <p:extLst>
      <p:ext uri="{BB962C8B-B14F-4D97-AF65-F5344CB8AC3E}">
        <p14:creationId xmlns:p14="http://schemas.microsoft.com/office/powerpoint/2010/main" val="3777281231"/>
      </p:ext>
    </p:extLst>
  </p:cSld>
  <p:clrMapOvr>
    <a:masterClrMapping/>
  </p:clrMapOvr>
  <p:transition spd="med">
    <p:checke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Bezpečnostní dimenze americko-čínských vztahů</a:t>
            </a:r>
            <a:endParaRPr lang="cs-CZ" sz="40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</a:rPr>
              <a:t>Přetrvávající obezřetnost vůči čínské vojenské modernizaci.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</a:rPr>
              <a:t>Období snah o spolupráci v bezpečnostní oblasti (např. vzájemné návštěvy vysokých vojenských představitelů obou zemí) jsou střídány periodami poznamenanými napětím (incidenty v jihočínském moři, rozhodnutí o prodeji zbraní Tchaj-wanu).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</a:rPr>
              <a:t>Kroky ze strany Obamovy administrativy k udržení současné mocenské rovnováhy ve východní Asii.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</a:rPr>
              <a:t>- prodej zbraní Tchaj-wanu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</a:rPr>
              <a:t>- nová bezpečnostní strategie (2011-2012) – tichomořský „pivot“ zaměřená na uklidnění situace v regionu, usměrnění čínského chování a opětovného posílení amerického postavení v regionu.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</a:rPr>
              <a:t>Hlavní prvky nové strategie: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</a:rPr>
              <a:t>1) zvýšená přítomnost amerických obranných složek v regionu;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</a:rPr>
              <a:t>2) rozvíjení diplomatických vztahů a aliancí;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</a:rPr>
              <a:t>3) podpora regionální ekonomické integrace;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endParaRPr lang="cs-CZ" sz="1800" dirty="0">
              <a:solidFill>
                <a:srgbClr val="EAEAEA"/>
              </a:solidFill>
              <a:latin typeface="Verdana"/>
            </a:endParaRPr>
          </a:p>
          <a:p>
            <a:pPr algn="just">
              <a:lnSpc>
                <a:spcPct val="80000"/>
              </a:lnSpc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00271883"/>
      </p:ext>
    </p:extLst>
  </p:cSld>
  <p:clrMapOvr>
    <a:masterClrMapping/>
  </p:clrMapOvr>
  <p:transition spd="med">
    <p:checke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Rozvoj bilaterální a multilaterální spolupráce mezi USA a Čínou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Vysoká frekvence setkávání nejvyšších představitelů USA a Číny během Obamovy administrativy;</a:t>
            </a:r>
          </a:p>
          <a:p>
            <a:r>
              <a:rPr lang="cs-CZ" sz="1800" dirty="0" smtClean="0"/>
              <a:t>Spolupráce prostřednictvím přibližně 90 bilaterálních dialogů a poradních mechanismů;</a:t>
            </a:r>
          </a:p>
          <a:p>
            <a:r>
              <a:rPr lang="cs-CZ" sz="1800" dirty="0" smtClean="0"/>
              <a:t>Bilaterální dialogy věnující se strategickým tématům jsou ale velmi omezené, přednost mají témata spadající do sféry „</a:t>
            </a:r>
            <a:r>
              <a:rPr lang="cs-CZ" sz="1800" dirty="0" err="1" smtClean="0"/>
              <a:t>low</a:t>
            </a:r>
            <a:r>
              <a:rPr lang="cs-CZ" sz="1800" dirty="0" smtClean="0"/>
              <a:t> </a:t>
            </a:r>
            <a:r>
              <a:rPr lang="cs-CZ" sz="1800" dirty="0" err="1" smtClean="0"/>
              <a:t>politics</a:t>
            </a:r>
            <a:r>
              <a:rPr lang="cs-CZ" sz="1800" dirty="0" smtClean="0"/>
              <a:t>“.</a:t>
            </a:r>
          </a:p>
          <a:p>
            <a:r>
              <a:rPr lang="cs-CZ" sz="1800" dirty="0" smtClean="0"/>
              <a:t>Mezi nejvýznamnější bilaterální fóra patří:</a:t>
            </a:r>
          </a:p>
          <a:p>
            <a:r>
              <a:rPr lang="cs-CZ" sz="1800" dirty="0" smtClean="0"/>
              <a:t>- </a:t>
            </a:r>
            <a:r>
              <a:rPr lang="cs-CZ" sz="1800" b="1" i="1" dirty="0" err="1" smtClean="0"/>
              <a:t>Strategic</a:t>
            </a:r>
            <a:r>
              <a:rPr lang="cs-CZ" sz="1800" b="1" i="1" dirty="0" smtClean="0"/>
              <a:t> and </a:t>
            </a:r>
            <a:r>
              <a:rPr lang="cs-CZ" sz="1800" b="1" i="1" dirty="0" err="1" smtClean="0"/>
              <a:t>Economic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Dialogue</a:t>
            </a:r>
            <a:r>
              <a:rPr lang="cs-CZ" sz="1800" b="1" i="1" dirty="0" smtClean="0"/>
              <a:t> </a:t>
            </a:r>
            <a:r>
              <a:rPr lang="cs-CZ" sz="1800" dirty="0" smtClean="0"/>
              <a:t>(2009); pod ním vznikl v roce 2011 </a:t>
            </a:r>
            <a:r>
              <a:rPr lang="cs-CZ" sz="1800" b="1" i="1" dirty="0" err="1" smtClean="0"/>
              <a:t>Strategic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Security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Dialogue</a:t>
            </a:r>
            <a:r>
              <a:rPr lang="cs-CZ" sz="1800" dirty="0" smtClean="0"/>
              <a:t>;</a:t>
            </a:r>
          </a:p>
          <a:p>
            <a:r>
              <a:rPr lang="cs-CZ" sz="1800" dirty="0" smtClean="0"/>
              <a:t>- </a:t>
            </a:r>
            <a:r>
              <a:rPr lang="cs-CZ" sz="1800" i="1" dirty="0" smtClean="0"/>
              <a:t>U.S. </a:t>
            </a:r>
            <a:r>
              <a:rPr lang="cs-CZ" sz="1800" i="1" dirty="0" err="1" smtClean="0"/>
              <a:t>China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Consultation</a:t>
            </a:r>
            <a:r>
              <a:rPr lang="cs-CZ" sz="1800" i="1" dirty="0" smtClean="0"/>
              <a:t> on </a:t>
            </a:r>
            <a:r>
              <a:rPr lang="cs-CZ" sz="1800" i="1" dirty="0" err="1" smtClean="0"/>
              <a:t>People</a:t>
            </a:r>
            <a:r>
              <a:rPr lang="cs-CZ" sz="1800" i="1" dirty="0" smtClean="0"/>
              <a:t>-to-</a:t>
            </a:r>
            <a:r>
              <a:rPr lang="cs-CZ" sz="1800" i="1" dirty="0" err="1" smtClean="0"/>
              <a:t>People</a:t>
            </a:r>
            <a:r>
              <a:rPr lang="cs-CZ" sz="1800" i="1" dirty="0" smtClean="0"/>
              <a:t> Exchange </a:t>
            </a:r>
            <a:r>
              <a:rPr lang="cs-CZ" sz="1800" dirty="0" smtClean="0"/>
              <a:t>(2010);</a:t>
            </a:r>
          </a:p>
          <a:p>
            <a:r>
              <a:rPr lang="cs-CZ" sz="1800" dirty="0" smtClean="0"/>
              <a:t>- </a:t>
            </a:r>
            <a:r>
              <a:rPr lang="cs-CZ" sz="1800" i="1" dirty="0" smtClean="0"/>
              <a:t>Joint </a:t>
            </a:r>
            <a:r>
              <a:rPr lang="cs-CZ" sz="1800" i="1" dirty="0" err="1" smtClean="0"/>
              <a:t>Comission</a:t>
            </a:r>
            <a:r>
              <a:rPr lang="cs-CZ" sz="1800" i="1" dirty="0" smtClean="0"/>
              <a:t> on </a:t>
            </a:r>
            <a:r>
              <a:rPr lang="cs-CZ" sz="1800" i="1" dirty="0" err="1" smtClean="0"/>
              <a:t>Commerce</a:t>
            </a:r>
            <a:r>
              <a:rPr lang="cs-CZ" sz="1800" i="1" dirty="0" smtClean="0"/>
              <a:t> and </a:t>
            </a:r>
            <a:r>
              <a:rPr lang="cs-CZ" sz="1800" i="1" dirty="0" err="1" smtClean="0"/>
              <a:t>Trade</a:t>
            </a:r>
            <a:r>
              <a:rPr lang="cs-CZ" sz="1800" dirty="0" smtClean="0"/>
              <a:t>;</a:t>
            </a:r>
          </a:p>
          <a:p>
            <a:r>
              <a:rPr lang="cs-CZ" sz="1800" dirty="0" smtClean="0"/>
              <a:t>- </a:t>
            </a:r>
            <a:r>
              <a:rPr lang="cs-CZ" sz="1800" i="1" dirty="0" smtClean="0"/>
              <a:t>Ten-</a:t>
            </a:r>
            <a:r>
              <a:rPr lang="cs-CZ" sz="1800" i="1" dirty="0" err="1" smtClean="0"/>
              <a:t>Year</a:t>
            </a:r>
            <a:r>
              <a:rPr lang="cs-CZ" sz="1800" i="1" dirty="0" smtClean="0"/>
              <a:t> Framework on </a:t>
            </a:r>
            <a:r>
              <a:rPr lang="cs-CZ" sz="1800" i="1" dirty="0" err="1" smtClean="0"/>
              <a:t>Energy</a:t>
            </a:r>
            <a:r>
              <a:rPr lang="cs-CZ" sz="1800" i="1" dirty="0" smtClean="0"/>
              <a:t> and </a:t>
            </a:r>
            <a:r>
              <a:rPr lang="cs-CZ" sz="1800" i="1" dirty="0" err="1" smtClean="0"/>
              <a:t>Environment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Cooperation</a:t>
            </a:r>
            <a:r>
              <a:rPr lang="cs-CZ" sz="1800" dirty="0" smtClean="0"/>
              <a:t>;</a:t>
            </a:r>
          </a:p>
          <a:p>
            <a:r>
              <a:rPr lang="cs-CZ" sz="1800" dirty="0" smtClean="0"/>
              <a:t>- </a:t>
            </a:r>
            <a:r>
              <a:rPr lang="cs-CZ" sz="1800" i="1" dirty="0" smtClean="0"/>
              <a:t>Joint </a:t>
            </a:r>
            <a:r>
              <a:rPr lang="cs-CZ" sz="1800" i="1" dirty="0" err="1" smtClean="0"/>
              <a:t>Committee</a:t>
            </a:r>
            <a:r>
              <a:rPr lang="cs-CZ" sz="1800" i="1" dirty="0" smtClean="0"/>
              <a:t> on </a:t>
            </a:r>
            <a:r>
              <a:rPr lang="cs-CZ" sz="1800" i="1" dirty="0" err="1" smtClean="0"/>
              <a:t>Environmental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Protection</a:t>
            </a:r>
            <a:r>
              <a:rPr lang="cs-CZ" sz="1800" dirty="0" smtClean="0"/>
              <a:t>;</a:t>
            </a:r>
          </a:p>
          <a:p>
            <a:r>
              <a:rPr lang="cs-CZ" sz="1800" dirty="0" smtClean="0"/>
              <a:t>Snaha posílit spolupráci s Čínou na půdě OSN (Irán, Severní Korea), v Asii důraz na spolupráci v rámci multilaterálních regionálních uskupení;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67565464"/>
      </p:ext>
    </p:extLst>
  </p:cSld>
  <p:clrMapOvr>
    <a:masterClrMapping/>
  </p:clrMapOvr>
  <p:transition spd="med">
    <p:checke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4963"/>
          </a:xfrm>
        </p:spPr>
        <p:txBody>
          <a:bodyPr/>
          <a:lstStyle/>
          <a:p>
            <a:r>
              <a:rPr lang="cs-CZ" sz="2800" dirty="0" smtClean="0"/>
              <a:t>Tabulka představující deset posledních amerických velvyslanců v Číně</a:t>
            </a: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737930"/>
              </p:ext>
            </p:extLst>
          </p:nvPr>
        </p:nvGraphicFramePr>
        <p:xfrm>
          <a:off x="457200" y="1484785"/>
          <a:ext cx="8229600" cy="5110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>
                  <a:extLst>
                    <a:ext uri="{9D8B030D-6E8A-4147-A177-3AD203B41FA5}">
                      <a16:colId xmlns:a16="http://schemas.microsoft.com/office/drawing/2014/main" val="264225302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1571055183"/>
                    </a:ext>
                  </a:extLst>
                </a:gridCol>
                <a:gridCol w="4258816">
                  <a:extLst>
                    <a:ext uri="{9D8B030D-6E8A-4147-A177-3AD203B41FA5}">
                      <a16:colId xmlns:a16="http://schemas.microsoft.com/office/drawing/2014/main" val="546495276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r>
                        <a:rPr lang="cs-CZ" dirty="0" smtClean="0"/>
                        <a:t>Jméno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působení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Dřívější profese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950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Terry</a:t>
                      </a:r>
                      <a:r>
                        <a:rPr lang="cs-CZ" sz="1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cs-CZ" sz="1200" b="1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Branstad</a:t>
                      </a:r>
                      <a:endParaRPr lang="cs-CZ" sz="1200" b="1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2017-současnost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Politik (dlouholetý guvernér Iowy)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690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Max </a:t>
                      </a:r>
                      <a:r>
                        <a:rPr lang="cs-CZ" sz="1200" b="1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Baucus</a:t>
                      </a:r>
                      <a:endParaRPr lang="cs-CZ" sz="1200" b="1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2014-2017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Politik (dlouholetý senátor státu Montana)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138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Gary</a:t>
                      </a:r>
                      <a:r>
                        <a:rPr lang="cs-CZ" sz="1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 Locke</a:t>
                      </a:r>
                      <a:endParaRPr lang="cs-CZ" sz="1200" b="1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2011-2014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Politik (ministr obchodu v Obamově administrativě, guvernér státu Washington)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107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Jon </a:t>
                      </a:r>
                      <a:r>
                        <a:rPr lang="cs-CZ" sz="1200" b="1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Huntsman</a:t>
                      </a:r>
                      <a:r>
                        <a:rPr lang="cs-CZ" sz="1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, Jr.</a:t>
                      </a:r>
                      <a:endParaRPr lang="cs-CZ" sz="1200" b="1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2009—2011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Politik (guvernér Utahu), diplomat (velvyslanec v Singapuru, Úřad nejvyššího obchodního představitele USA) a podnikatel (</a:t>
                      </a:r>
                      <a:r>
                        <a:rPr lang="cs-CZ" sz="1200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Huntsman</a:t>
                      </a:r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cs-CZ" sz="1200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Corporation</a:t>
                      </a:r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)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666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Clark</a:t>
                      </a:r>
                      <a:r>
                        <a:rPr lang="cs-CZ" sz="1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 T. </a:t>
                      </a:r>
                      <a:r>
                        <a:rPr lang="cs-CZ" sz="1200" b="1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Randt</a:t>
                      </a:r>
                      <a:r>
                        <a:rPr lang="cs-CZ" sz="1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, Jr.</a:t>
                      </a:r>
                      <a:endParaRPr lang="cs-CZ" sz="1200" b="1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2001-2009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Diplomat a právník (dřívější obchodní atašé USA v Číně, vedoucí čínské pobočky velké mezinárodní právní firmy)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862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Joseph </a:t>
                      </a:r>
                      <a:r>
                        <a:rPr lang="cs-CZ" sz="1200" b="1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Prueher</a:t>
                      </a:r>
                      <a:endParaRPr lang="cs-CZ" sz="1200" b="1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1999-2001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Vojenské námořnictvo USA (admirál, velitel Pacifického velitelství ozbrojených sil USA)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3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Jim </a:t>
                      </a:r>
                      <a:r>
                        <a:rPr lang="cs-CZ" sz="1200" b="1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Sasser</a:t>
                      </a:r>
                      <a:endParaRPr lang="cs-CZ" sz="1200" b="1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1996-1999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Politik (dlouholetý senátor státu Tennessee)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750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J. </a:t>
                      </a:r>
                      <a:r>
                        <a:rPr lang="cs-CZ" sz="1200" b="1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Stapleton</a:t>
                      </a:r>
                      <a:r>
                        <a:rPr lang="cs-CZ" sz="1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 Roy</a:t>
                      </a:r>
                      <a:endParaRPr lang="cs-CZ" sz="1200" b="1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1991-1995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Diplomat (specialista na SSSR a oblast východní Asie, bývalý velvyslanec USA v Singapuru)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917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James </a:t>
                      </a:r>
                      <a:r>
                        <a:rPr lang="cs-CZ" sz="1200" b="1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Lilley</a:t>
                      </a:r>
                      <a:endParaRPr lang="cs-CZ" sz="1200" b="1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1989-1991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Diplomat a agent CIA (náměstek ministra zahraničí pro oblast východní Asie, bývalý ředitel </a:t>
                      </a:r>
                      <a:r>
                        <a:rPr lang="cs-CZ" sz="1200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American</a:t>
                      </a:r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 Institute in </a:t>
                      </a:r>
                      <a:r>
                        <a:rPr lang="cs-CZ" sz="1200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Taiwan</a:t>
                      </a:r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)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374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Winston Lord</a:t>
                      </a:r>
                      <a:endParaRPr lang="cs-CZ" sz="1200" b="1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1985-1989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Diplomat (šéf odboru plánování ministerstva zahraničí USA, prezident </a:t>
                      </a:r>
                      <a:r>
                        <a:rPr lang="cs-CZ" sz="1200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Council</a:t>
                      </a:r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 on </a:t>
                      </a:r>
                      <a:r>
                        <a:rPr lang="cs-CZ" sz="1200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Foreign</a:t>
                      </a:r>
                      <a:r>
                        <a:rPr lang="cs-CZ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 Relations)</a:t>
                      </a:r>
                      <a:endParaRPr lang="cs-CZ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192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061270"/>
      </p:ext>
    </p:extLst>
  </p:cSld>
  <p:clrMapOvr>
    <a:masterClrMapping/>
  </p:clrMapOvr>
  <p:transition spd="med"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USA a Čína v období studené války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 sz="2000" dirty="0"/>
              <a:t>Na počátku studené války chtějí USA využít „čínského </a:t>
            </a:r>
            <a:r>
              <a:rPr lang="cs-CZ" altLang="cs-CZ" sz="2000" dirty="0" err="1"/>
              <a:t>titoismu</a:t>
            </a:r>
            <a:r>
              <a:rPr lang="cs-CZ" altLang="cs-CZ" sz="2000" dirty="0"/>
              <a:t>“, avšak válka v Koreji je na dlouhou dobu donutila od těchto snah upustit.</a:t>
            </a:r>
          </a:p>
          <a:p>
            <a:pPr algn="just">
              <a:lnSpc>
                <a:spcPct val="80000"/>
              </a:lnSpc>
            </a:pPr>
            <a:r>
              <a:rPr lang="cs-CZ" altLang="cs-CZ" sz="2000" dirty="0"/>
              <a:t>Čínsko-sovětská aliance funguje až do 60. let; USA v těchto letech vůči Čínské lidové republice (ČLR) aplikují strategii zadržování (</a:t>
            </a:r>
            <a:r>
              <a:rPr lang="cs-CZ" altLang="cs-CZ" sz="2000" dirty="0" err="1"/>
              <a:t>containment</a:t>
            </a:r>
            <a:r>
              <a:rPr lang="cs-CZ" altLang="cs-CZ" sz="2000" dirty="0"/>
              <a:t>). Jako legitimní vláda Číny je uznána </a:t>
            </a:r>
            <a:r>
              <a:rPr lang="cs-CZ" altLang="cs-CZ" sz="2000" dirty="0" err="1"/>
              <a:t>Čankajškova</a:t>
            </a:r>
            <a:r>
              <a:rPr lang="cs-CZ" altLang="cs-CZ" sz="2000" dirty="0"/>
              <a:t> vláda v </a:t>
            </a:r>
            <a:r>
              <a:rPr lang="cs-CZ" altLang="cs-CZ" sz="2000" dirty="0" err="1"/>
              <a:t>Taipei</a:t>
            </a:r>
            <a:r>
              <a:rPr lang="cs-CZ" altLang="cs-CZ" sz="2000" dirty="0"/>
              <a:t>.</a:t>
            </a:r>
          </a:p>
          <a:p>
            <a:pPr algn="just">
              <a:lnSpc>
                <a:spcPct val="80000"/>
              </a:lnSpc>
            </a:pPr>
            <a:r>
              <a:rPr lang="cs-CZ" altLang="cs-CZ" sz="2000" dirty="0"/>
              <a:t>Na konci 60. let se USA rozhodnout využít čínsko-sovětské roztržky. Došlo k zahájení diplomatických jednání, která v roce 1972 vedla k návštěvě </a:t>
            </a:r>
            <a:r>
              <a:rPr lang="cs-CZ" altLang="cs-CZ" sz="2000" dirty="0" err="1"/>
              <a:t>Nixona</a:t>
            </a:r>
            <a:r>
              <a:rPr lang="cs-CZ" altLang="cs-CZ" sz="2000" dirty="0"/>
              <a:t> v Číně a vydání Šanghajského komuniké.</a:t>
            </a:r>
          </a:p>
          <a:p>
            <a:pPr algn="just">
              <a:lnSpc>
                <a:spcPct val="80000"/>
              </a:lnSpc>
            </a:pPr>
            <a:r>
              <a:rPr lang="cs-CZ" altLang="cs-CZ" sz="2000" dirty="0"/>
              <a:t>Dohoda představovala nevyhlášenou alianci mezi USA a ČLR. Konec uplatňování strategie zadržování vůči Číně. </a:t>
            </a:r>
          </a:p>
          <a:p>
            <a:pPr algn="just">
              <a:lnSpc>
                <a:spcPct val="80000"/>
              </a:lnSpc>
            </a:pPr>
            <a:r>
              <a:rPr lang="cs-CZ" altLang="cs-CZ" sz="2000" dirty="0"/>
              <a:t>Od 1.ledna 1979 došlo k normalizaci americko-čínských vztahů. USA přerušily oficiální diplomatické vztahy s Čínskou republikou na </a:t>
            </a:r>
            <a:r>
              <a:rPr lang="cs-CZ" altLang="cs-CZ" sz="2000" dirty="0" err="1"/>
              <a:t>Taiwanu</a:t>
            </a:r>
            <a:r>
              <a:rPr lang="cs-CZ" altLang="cs-CZ" sz="2000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511727"/>
      </p:ext>
    </p:extLst>
  </p:cSld>
  <p:clrMapOvr>
    <a:masterClrMapping/>
  </p:clrMapOvr>
  <p:transition spd="med"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 americko-čínského strategického partnerství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cs-CZ" sz="2000" dirty="0"/>
              <a:t>K jeho zániku došlo na přelomu 80. a 90. let, v průběhu necelých tří let (1989-1991</a:t>
            </a:r>
            <a:r>
              <a:rPr lang="cs-CZ" sz="2000" dirty="0" smtClean="0"/>
              <a:t>).</a:t>
            </a:r>
            <a:endParaRPr lang="cs-CZ" sz="2000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000" dirty="0"/>
              <a:t>Existovaly 2 základní důvody konce americko-čínského strategického partnerství 1) </a:t>
            </a:r>
            <a:r>
              <a:rPr lang="cs-CZ" sz="2000" b="1" dirty="0"/>
              <a:t>Masakr na náměstí </a:t>
            </a:r>
            <a:r>
              <a:rPr lang="cs-CZ" sz="2000" b="1" dirty="0" err="1"/>
              <a:t>Tchien-an-men</a:t>
            </a:r>
            <a:r>
              <a:rPr lang="cs-CZ" sz="2000" b="1" dirty="0"/>
              <a:t> (4. červen 1989)</a:t>
            </a:r>
            <a:r>
              <a:rPr lang="cs-CZ" sz="2000" dirty="0"/>
              <a:t> a 2) </a:t>
            </a:r>
            <a:r>
              <a:rPr lang="cs-CZ" sz="2000" b="1" dirty="0"/>
              <a:t>Konec studené války a rozpad SSSR</a:t>
            </a:r>
            <a:r>
              <a:rPr lang="cs-CZ" sz="2000" dirty="0"/>
              <a:t>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000" dirty="0"/>
              <a:t>Zásadní byly dlouhodobé dopady čínského zásahu na americko-čínské vztahy.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000" i="1" dirty="0"/>
              <a:t>a) Původní široká domácí koalice, která už od </a:t>
            </a:r>
            <a:r>
              <a:rPr lang="cs-CZ" sz="2000" i="1" dirty="0" err="1"/>
              <a:t>Nixonovy</a:t>
            </a:r>
            <a:r>
              <a:rPr lang="cs-CZ" sz="2000" i="1" dirty="0"/>
              <a:t> éry podporovala americko-čínské strategické partnerství se rozštěpila.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000" i="1" dirty="0"/>
              <a:t>b) Pro čínské vedení se události v roce 1989 staly dokladem nebezpečnosti západních demokratických idejí.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000" dirty="0"/>
              <a:t>Ještě důležitější pro další vývoj americko-čínských vztahů však byl konec studené války, následný rozpad SSSR a výrazné zlepšení americko-ruských </a:t>
            </a:r>
            <a:r>
              <a:rPr lang="cs-CZ" sz="2000" dirty="0" smtClean="0"/>
              <a:t>vztahů v 90. letech.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000" dirty="0" smtClean="0"/>
              <a:t>Se </a:t>
            </a:r>
            <a:r>
              <a:rPr lang="cs-CZ" sz="2000" dirty="0"/>
              <a:t>zánikem společného nepřítele potřeba dalšího trvání strategického partnerství mezi USA a čínskou </a:t>
            </a:r>
            <a:r>
              <a:rPr lang="cs-CZ" sz="2000" b="1" dirty="0"/>
              <a:t>výrazně poklesla</a:t>
            </a:r>
            <a:r>
              <a:rPr lang="cs-CZ" sz="2000" dirty="0"/>
              <a:t> a čím dál zřetelněji se začal projevovat </a:t>
            </a:r>
            <a:r>
              <a:rPr lang="cs-CZ" sz="2000" b="1" dirty="0"/>
              <a:t>nesoulad mezi zájmy obou zemí</a:t>
            </a:r>
            <a:r>
              <a:rPr lang="cs-CZ" sz="2000" dirty="0"/>
              <a:t>.</a:t>
            </a:r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564932941"/>
      </p:ext>
    </p:extLst>
  </p:cSld>
  <p:clrMapOvr>
    <a:masterClrMapping/>
  </p:clrMapOvr>
  <p:transition spd="med"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Základní možné koncepce americké politiky vůči Číně po konci studené války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sz="2400" dirty="0"/>
              <a:t>Berou v úvahu politický charakter čínského režimu a možnosti jeho politické transformace.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400" dirty="0"/>
              <a:t>Berou v potaz, do jaké míry vzestup Číny představuje nebo bude představovat hrozbu pro USA a jejich zájmy (zejména otázka bezpečnostní hrozby ze strany Číny).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400" dirty="0"/>
              <a:t>Od konce studené války se debata o americké zahraniční a bezpečnostní politice odehrávala mezi stoupenci </a:t>
            </a:r>
            <a:r>
              <a:rPr lang="cs-CZ" sz="2400" dirty="0" smtClean="0"/>
              <a:t>politiky </a:t>
            </a:r>
            <a:r>
              <a:rPr lang="cs-CZ" sz="2400" b="1" i="1" dirty="0" smtClean="0"/>
              <a:t>„(konstruktivního) angažování Číny“ </a:t>
            </a:r>
            <a:r>
              <a:rPr lang="cs-CZ" sz="2400" dirty="0"/>
              <a:t>(</a:t>
            </a:r>
            <a:r>
              <a:rPr lang="cs-CZ" sz="2400" b="1" i="1" dirty="0" err="1"/>
              <a:t>engagement</a:t>
            </a:r>
            <a:r>
              <a:rPr lang="cs-CZ" sz="2400" dirty="0"/>
              <a:t>), stoupenci </a:t>
            </a:r>
            <a:r>
              <a:rPr lang="cs-CZ" sz="2400" dirty="0" smtClean="0"/>
              <a:t>„</a:t>
            </a:r>
            <a:r>
              <a:rPr lang="cs-CZ" sz="2400" b="1" i="1" dirty="0" smtClean="0"/>
              <a:t>strategie zadržování</a:t>
            </a:r>
            <a:r>
              <a:rPr lang="cs-CZ" sz="2400" dirty="0" smtClean="0"/>
              <a:t>“ </a:t>
            </a:r>
            <a:r>
              <a:rPr lang="cs-CZ" sz="2400" dirty="0"/>
              <a:t>(</a:t>
            </a:r>
            <a:r>
              <a:rPr lang="cs-CZ" sz="2400" b="1" i="1" dirty="0" err="1" smtClean="0"/>
              <a:t>containment</a:t>
            </a:r>
            <a:r>
              <a:rPr lang="cs-CZ" sz="2400" dirty="0" smtClean="0"/>
              <a:t>) </a:t>
            </a:r>
            <a:r>
              <a:rPr lang="cs-CZ" sz="2400" dirty="0"/>
              <a:t>a konečně těmi, kteří prosazovali určitý mix </a:t>
            </a:r>
            <a:r>
              <a:rPr lang="cs-CZ" sz="2400" dirty="0" smtClean="0"/>
              <a:t>obou strategií – „</a:t>
            </a:r>
            <a:r>
              <a:rPr lang="cs-CZ" sz="2400" b="1" i="1" dirty="0" smtClean="0"/>
              <a:t>strategické zajiš</a:t>
            </a:r>
            <a:r>
              <a:rPr lang="cs-CZ" sz="2400" b="1" i="1" dirty="0" smtClean="0"/>
              <a:t>ťování</a:t>
            </a:r>
            <a:r>
              <a:rPr lang="cs-CZ" sz="2400" dirty="0" smtClean="0"/>
              <a:t>“</a:t>
            </a:r>
            <a:r>
              <a:rPr lang="cs-CZ" sz="2400" dirty="0" smtClean="0"/>
              <a:t> („</a:t>
            </a:r>
            <a:r>
              <a:rPr lang="cs-CZ" sz="2400" b="1" i="1" dirty="0" err="1" smtClean="0"/>
              <a:t>congagement</a:t>
            </a:r>
            <a:r>
              <a:rPr lang="cs-CZ" sz="2400" dirty="0" smtClean="0"/>
              <a:t>“/“</a:t>
            </a:r>
            <a:r>
              <a:rPr lang="cs-CZ" sz="2400" b="1" i="1" dirty="0" err="1" smtClean="0"/>
              <a:t>hedging</a:t>
            </a:r>
            <a:r>
              <a:rPr lang="cs-CZ" sz="2400" dirty="0" smtClean="0"/>
              <a:t>“/“</a:t>
            </a:r>
            <a:r>
              <a:rPr lang="cs-CZ" sz="2400" b="1" i="1" dirty="0" err="1" smtClean="0"/>
              <a:t>hedged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engagement</a:t>
            </a:r>
            <a:r>
              <a:rPr lang="cs-CZ" sz="2400" dirty="0" smtClean="0"/>
              <a:t>“).</a:t>
            </a:r>
            <a:endParaRPr lang="cs-CZ" sz="2400" dirty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17953436"/>
      </p:ext>
    </p:extLst>
  </p:cSld>
  <p:clrMapOvr>
    <a:masterClrMapping/>
  </p:clrMapOvr>
  <p:transition spd="med"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Strategie zadržování (</a:t>
            </a:r>
            <a:r>
              <a:rPr lang="cs-CZ" sz="3200" dirty="0" err="1" smtClean="0"/>
              <a:t>containment</a:t>
            </a:r>
            <a:r>
              <a:rPr lang="cs-CZ" sz="3200" dirty="0" smtClean="0"/>
              <a:t>)</a:t>
            </a:r>
            <a:endParaRPr lang="cs-CZ" sz="32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800" dirty="0">
                <a:solidFill>
                  <a:srgbClr val="EAEAEA"/>
                </a:solidFill>
                <a:latin typeface="Verdana"/>
              </a:rPr>
              <a:t>Její stoupenci kladou velký </a:t>
            </a:r>
            <a:r>
              <a:rPr lang="cs-CZ" sz="1800" dirty="0" smtClean="0">
                <a:solidFill>
                  <a:srgbClr val="EAEAEA"/>
                </a:solidFill>
                <a:latin typeface="Verdana"/>
              </a:rPr>
              <a:t>důraz </a:t>
            </a:r>
            <a:r>
              <a:rPr lang="cs-CZ" sz="1800" dirty="0">
                <a:solidFill>
                  <a:srgbClr val="EAEAEA"/>
                </a:solidFill>
                <a:latin typeface="Verdana"/>
              </a:rPr>
              <a:t>na růst moci Číny. Pod dojmem tempa čínského ekonomického růstu o Číně hovoří jako o budoucí supervelmoci či regionálním hegemonovi.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800" dirty="0">
                <a:solidFill>
                  <a:srgbClr val="EAEAEA"/>
                </a:solidFill>
                <a:latin typeface="Verdana"/>
              </a:rPr>
              <a:t>Stále mocnější Čína bude v ještě větší míře usilovat o regionální a možná i globální expanzi, což učiní možný konflikt s ní z hlediska USA mnohem pravděpodobnější a současně nebezpečnější.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800" dirty="0" smtClean="0">
                <a:solidFill>
                  <a:srgbClr val="EAEAEA"/>
                </a:solidFill>
                <a:latin typeface="Verdana"/>
              </a:rPr>
              <a:t>Dvě </a:t>
            </a:r>
            <a:r>
              <a:rPr lang="cs-CZ" sz="1800" dirty="0">
                <a:solidFill>
                  <a:srgbClr val="EAEAEA"/>
                </a:solidFill>
                <a:latin typeface="Verdana"/>
              </a:rPr>
              <a:t>základní možné příčiny čínského chování: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800" dirty="0">
                <a:solidFill>
                  <a:srgbClr val="EAEAEA"/>
                </a:solidFill>
                <a:latin typeface="Verdana"/>
              </a:rPr>
              <a:t>a) </a:t>
            </a:r>
            <a:r>
              <a:rPr lang="cs-CZ" sz="1800" b="1" i="1" dirty="0">
                <a:solidFill>
                  <a:srgbClr val="EAEAEA"/>
                </a:solidFill>
                <a:latin typeface="Verdana"/>
              </a:rPr>
              <a:t>Nespokojenost Číny se současným „statusem quo“. </a:t>
            </a:r>
            <a:r>
              <a:rPr lang="cs-CZ" sz="1800" dirty="0">
                <a:solidFill>
                  <a:srgbClr val="EAEAEA"/>
                </a:solidFill>
                <a:latin typeface="Verdana"/>
              </a:rPr>
              <a:t>Čína se bude pokoušet o maximalizaci své moci a to i za použití vojenských prostředků.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800" dirty="0">
                <a:solidFill>
                  <a:srgbClr val="EAEAEA"/>
                </a:solidFill>
                <a:latin typeface="Verdana"/>
              </a:rPr>
              <a:t>b) </a:t>
            </a:r>
            <a:r>
              <a:rPr lang="cs-CZ" sz="1800" b="1" i="1" dirty="0">
                <a:solidFill>
                  <a:srgbClr val="EAEAEA"/>
                </a:solidFill>
                <a:latin typeface="Verdana"/>
              </a:rPr>
              <a:t>Čínský nacionalismus</a:t>
            </a:r>
            <a:r>
              <a:rPr lang="cs-CZ" sz="1800" dirty="0">
                <a:solidFill>
                  <a:srgbClr val="EAEAEA"/>
                </a:solidFill>
                <a:latin typeface="Verdana"/>
              </a:rPr>
              <a:t>, který bude komunistický režim používat jako náhradní zdroj své legitimity.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800" dirty="0">
                <a:solidFill>
                  <a:srgbClr val="EAEAEA"/>
                </a:solidFill>
                <a:latin typeface="Verdana"/>
              </a:rPr>
              <a:t>Cílem politiky zadržování by mělo být zabránění dalšímu růstu čínské moci a odstrašování Číny, aby se nepokoušela soupeřit s USA.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1800" dirty="0">
                <a:solidFill>
                  <a:srgbClr val="EAEAEA"/>
                </a:solidFill>
                <a:latin typeface="Verdana"/>
              </a:rPr>
              <a:t>Důsledné uplatňování strategie zadržování vyžaduje podřídit tomuto cíli všechny aspekty americko-čínských vztahů</a:t>
            </a:r>
            <a:r>
              <a:rPr lang="cs-CZ" sz="1800" dirty="0" smtClean="0">
                <a:solidFill>
                  <a:srgbClr val="EAEAEA"/>
                </a:solidFill>
                <a:latin typeface="Verdana"/>
              </a:rPr>
              <a:t>.</a:t>
            </a:r>
            <a:endParaRPr lang="cs-CZ" sz="1800" dirty="0">
              <a:solidFill>
                <a:srgbClr val="EAEAEA"/>
              </a:solidFill>
              <a:latin typeface="Verdana"/>
            </a:endParaRPr>
          </a:p>
        </p:txBody>
      </p:sp>
    </p:spTree>
  </p:cSld>
  <p:clrMapOvr>
    <a:masterClrMapping/>
  </p:clrMapOvr>
  <p:transition spd="med"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angažování (</a:t>
            </a:r>
            <a:r>
              <a:rPr lang="cs-CZ" dirty="0" err="1" smtClean="0"/>
              <a:t>engagement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cs-CZ" sz="2400" dirty="0"/>
              <a:t>Její stoupenci předpokládají, že se Čína supervelmocí v blízké budoucnosti ani zdaleka nestane.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400" dirty="0"/>
              <a:t>Se zapojením Číny do světové ekonomiky, s růstem vzájemné spolupráce </a:t>
            </a:r>
            <a:r>
              <a:rPr lang="cs-CZ" sz="2400" dirty="0" smtClean="0"/>
              <a:t>a </a:t>
            </a:r>
            <a:r>
              <a:rPr lang="cs-CZ" sz="2400" dirty="0"/>
              <a:t>interdependence se Čína stává odpovědnějším aktérem mezinárodních vztahů.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400" dirty="0"/>
              <a:t>Čína praktikuje pragmatickou politiku zaměřenou na dosažení ekonomického růstu a vnitřní </a:t>
            </a:r>
            <a:r>
              <a:rPr lang="cs-CZ" sz="2400" dirty="0" smtClean="0"/>
              <a:t>stability, posilování </a:t>
            </a:r>
            <a:r>
              <a:rPr lang="cs-CZ" sz="2400" dirty="0"/>
              <a:t>mezinárodní spolupráce a při použití vojenské síly vykazuje relativní zdrženlivost.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400" dirty="0"/>
              <a:t>I kdyby se tak Čína stala supervelmocí je expanzivní politika z její strany málo pravděpodobná.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400" dirty="0"/>
              <a:t>Konstruktivní politika zvyšuje šance na politickou transformaci Číny a současně přináší USA značné ekonomické a politické zisky.</a:t>
            </a:r>
          </a:p>
          <a:p>
            <a:pPr algn="just"/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140785552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Congagement</a:t>
            </a:r>
            <a:endParaRPr lang="cs-CZ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Verdana"/>
              </a:rPr>
              <a:t>Tento termín se objevuje ve studii (</a:t>
            </a:r>
            <a:r>
              <a:rPr lang="cs-CZ" sz="2000" i="1" dirty="0" err="1">
                <a:solidFill>
                  <a:srgbClr val="EAEAEA"/>
                </a:solidFill>
                <a:latin typeface="Verdana"/>
              </a:rPr>
              <a:t>Congage</a:t>
            </a:r>
            <a:r>
              <a:rPr lang="cs-CZ" sz="2000" i="1" dirty="0">
                <a:solidFill>
                  <a:srgbClr val="EAEAEA"/>
                </a:solidFill>
                <a:latin typeface="Verdana"/>
              </a:rPr>
              <a:t> </a:t>
            </a:r>
            <a:r>
              <a:rPr lang="cs-CZ" sz="2000" i="1" dirty="0" err="1">
                <a:solidFill>
                  <a:srgbClr val="EAEAEA"/>
                </a:solidFill>
                <a:latin typeface="Verdana"/>
              </a:rPr>
              <a:t>China</a:t>
            </a:r>
            <a:r>
              <a:rPr lang="cs-CZ" sz="2000" dirty="0">
                <a:solidFill>
                  <a:srgbClr val="EAEAEA"/>
                </a:solidFill>
                <a:latin typeface="Verdana"/>
              </a:rPr>
              <a:t>, 1999) </a:t>
            </a:r>
            <a:r>
              <a:rPr lang="cs-CZ" sz="2000" dirty="0" err="1">
                <a:solidFill>
                  <a:srgbClr val="EAEAEA"/>
                </a:solidFill>
                <a:latin typeface="Verdana"/>
              </a:rPr>
              <a:t>RANDu</a:t>
            </a:r>
            <a:r>
              <a:rPr lang="cs-CZ" sz="2000" dirty="0">
                <a:solidFill>
                  <a:srgbClr val="EAEAEA"/>
                </a:solidFill>
                <a:latin typeface="Verdana"/>
              </a:rPr>
              <a:t>, jejímž autorem je </a:t>
            </a:r>
            <a:r>
              <a:rPr lang="cs-CZ" sz="2000" dirty="0" err="1">
                <a:solidFill>
                  <a:srgbClr val="EAEAEA"/>
                </a:solidFill>
                <a:latin typeface="Verdana"/>
              </a:rPr>
              <a:t>Zalmay</a:t>
            </a:r>
            <a:r>
              <a:rPr lang="cs-CZ" sz="2000" dirty="0">
                <a:solidFill>
                  <a:srgbClr val="EAEAEA"/>
                </a:solidFill>
                <a:latin typeface="Verdana"/>
              </a:rPr>
              <a:t> </a:t>
            </a:r>
            <a:r>
              <a:rPr lang="cs-CZ" sz="2000" dirty="0" err="1">
                <a:solidFill>
                  <a:srgbClr val="EAEAEA"/>
                </a:solidFill>
                <a:latin typeface="Verdana"/>
              </a:rPr>
              <a:t>Khalilzad</a:t>
            </a:r>
            <a:r>
              <a:rPr lang="cs-CZ" sz="2000" dirty="0">
                <a:solidFill>
                  <a:srgbClr val="EAEAEA"/>
                </a:solidFill>
                <a:latin typeface="Verdana"/>
              </a:rPr>
              <a:t>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Verdana"/>
              </a:rPr>
              <a:t>Dle </a:t>
            </a:r>
            <a:r>
              <a:rPr lang="cs-CZ" sz="2000" dirty="0" err="1">
                <a:solidFill>
                  <a:srgbClr val="EAEAEA"/>
                </a:solidFill>
                <a:latin typeface="Verdana"/>
              </a:rPr>
              <a:t>Khalilzada</a:t>
            </a:r>
            <a:r>
              <a:rPr lang="cs-CZ" sz="2000" dirty="0">
                <a:solidFill>
                  <a:srgbClr val="EAEAEA"/>
                </a:solidFill>
                <a:latin typeface="Verdana"/>
              </a:rPr>
              <a:t> je zapotřebí určitý mix strategií zadržování a angažování, který bude i nadále usilovat o plné začlenění Číny do mezinárodního systému a současně se bude připravovat na možný střet s Čínou, přičemž se má snažit odradit čínské vůdce od soupeření s USA.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Verdana"/>
              </a:rPr>
              <a:t>Stoupenci </a:t>
            </a:r>
            <a:r>
              <a:rPr lang="cs-CZ" sz="2000" dirty="0" err="1">
                <a:solidFill>
                  <a:srgbClr val="EAEAEA"/>
                </a:solidFill>
                <a:latin typeface="Verdana"/>
              </a:rPr>
              <a:t>congagementu</a:t>
            </a:r>
            <a:r>
              <a:rPr lang="cs-CZ" sz="2000" dirty="0">
                <a:solidFill>
                  <a:srgbClr val="EAEAEA"/>
                </a:solidFill>
                <a:latin typeface="Verdana"/>
              </a:rPr>
              <a:t> vycházejí z představy, že ani čistá strategie zadržování, ani čistá strategie angažování příliš dobře neslouží americkým zájmům.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Verdana"/>
              </a:rPr>
              <a:t>Strategie zadržování je příliš deterministická, předem akceptuje negativní scénáře vývoje, které ale nejsou nevyhnutelné a naopak přehlíží možnosti pozitivního vývoje.</a:t>
            </a:r>
          </a:p>
          <a:p>
            <a:pPr lvl="0" algn="just">
              <a:lnSpc>
                <a:spcPct val="80000"/>
              </a:lnSpc>
              <a:buClr>
                <a:srgbClr val="EEC85E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lang="cs-CZ" sz="2000" dirty="0">
                <a:solidFill>
                  <a:srgbClr val="EAEAEA"/>
                </a:solidFill>
                <a:latin typeface="Verdana"/>
              </a:rPr>
              <a:t>Naopak strategie angažování nenabízí odpověď, co dělat pokud se Čína stane hrozbou i navzdory uplatňování strategie angažování.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sz="2000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Aktéři americké zahraniční politiky vůči Číně</a:t>
            </a:r>
            <a:endParaRPr lang="cs-CZ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cs-CZ" sz="2400" dirty="0"/>
              <a:t>Tradičně hraje nejdůležitější roli politika administrativy, i když zejména v první polovině 90. let není její pozice zdaleka tak dominantní jako v jiných oblastech.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400" dirty="0"/>
              <a:t>V rámci administrativ (především Clintonových) probíhají spory o politice </a:t>
            </a:r>
            <a:r>
              <a:rPr lang="cs-CZ" sz="2400" dirty="0" smtClean="0"/>
              <a:t>vůči Číně.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400" dirty="0" smtClean="0"/>
              <a:t>Velmi </a:t>
            </a:r>
            <a:r>
              <a:rPr lang="cs-CZ" sz="2400" dirty="0"/>
              <a:t>aktivně se v politice vůči Číně angažuje americký Kongres. Zejména v první polovině 90. let velmi silná kritika oficiální politiky administrativ.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400" dirty="0"/>
              <a:t>Americkou politiku vůči Číně se intenzivně snaží ovlivnit nejrůznější zájmové skupiny („čínská lobby“, američtí exportéři, obchodní komory, finanční zájmy X organizace zabývající se monitorováním dodržování lidských práv, organizace zaměřené na podporu nezávislosti Tibetu či </a:t>
            </a:r>
            <a:r>
              <a:rPr lang="cs-CZ" sz="2400" dirty="0" err="1"/>
              <a:t>Taiwanu</a:t>
            </a:r>
            <a:r>
              <a:rPr lang="cs-CZ" sz="2400" dirty="0"/>
              <a:t>, odborové svazy, aj.).</a:t>
            </a:r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</p:cSld>
  <p:clrMapOvr>
    <a:masterClrMapping/>
  </p:clrMapOvr>
  <p:transition spd="med">
    <p:checker/>
  </p:transition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1589</TotalTime>
  <Words>3520</Words>
  <Application>Microsoft Office PowerPoint</Application>
  <PresentationFormat>Předvádění na obrazovce (4:3)</PresentationFormat>
  <Paragraphs>204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Times New Roman</vt:lpstr>
      <vt:lpstr>Verdana</vt:lpstr>
      <vt:lpstr>Wingdings</vt:lpstr>
      <vt:lpstr>Kruhy na vodě</vt:lpstr>
      <vt:lpstr>Americká zahraniční politika ve východní Asii</vt:lpstr>
      <vt:lpstr>Dlouhodobé americké zájmy v regionu východní Asie</vt:lpstr>
      <vt:lpstr>USA a Čína v období studené války</vt:lpstr>
      <vt:lpstr>Konec americko-čínského strategického partnerství</vt:lpstr>
      <vt:lpstr>Základní možné koncepce americké politiky vůči Číně po konci studené války</vt:lpstr>
      <vt:lpstr>Strategie zadržování (containment)</vt:lpstr>
      <vt:lpstr>Strategie angažování (engagement)</vt:lpstr>
      <vt:lpstr>Congagement</vt:lpstr>
      <vt:lpstr>Aktéři americké zahraniční politiky vůči Číně</vt:lpstr>
      <vt:lpstr>Reakce Bushovy administrativy na události na náměstí Tchien-an-men</vt:lpstr>
      <vt:lpstr>Spory mezi administrativou a Kongresem ohledně nové politiky vůči Číně</vt:lpstr>
      <vt:lpstr>Americká politika vůči Číně za vlády B. Clintona</vt:lpstr>
      <vt:lpstr>Lidská práva X obchod v čínské politice Clintonovy administrativy</vt:lpstr>
      <vt:lpstr>Snaha o rozvoj obchodních vztahů s Čínou</vt:lpstr>
      <vt:lpstr>Čína jako potenciální bezpečnostní problém z pohledu USA</vt:lpstr>
      <vt:lpstr>Kritické hodnocení čínské role při šíření zbraní hromadného ničení a jejich nosičů</vt:lpstr>
      <vt:lpstr>Čínské teritoriální nároky jako hrozba americkým zájmům</vt:lpstr>
      <vt:lpstr>Rostoucí americké obavy z čínské vojenské modernizace</vt:lpstr>
      <vt:lpstr>Politika angažování Clintonovy administrativy?</vt:lpstr>
      <vt:lpstr>Administrativa G. W. Bushe a počáteční snaha o změnu americké politiky vůči Číně</vt:lpstr>
      <vt:lpstr>Posílení spolupráce mezi USA a Čínou během Bushovy administrativy</vt:lpstr>
      <vt:lpstr>Nástup Obamovy administrativy</vt:lpstr>
      <vt:lpstr>Ekonomická dimenze vzájemných vztahů</vt:lpstr>
      <vt:lpstr>Vývoj amerického vývozu a dovozu v obchodu s Čínou (1986-2012)</vt:lpstr>
      <vt:lpstr>Vývoj amerického obchodu s Čínou v letech 2007-2016</vt:lpstr>
      <vt:lpstr>Graf zobrazující hlavní americké zahraniční a domácí věřitele (2010)</vt:lpstr>
      <vt:lpstr>Bezpečnostní dimenze americko-čínských vztahů</vt:lpstr>
      <vt:lpstr>Rozvoj bilaterální a multilaterální spolupráce mezi USA a Čínou</vt:lpstr>
      <vt:lpstr>Tabulka představující deset posledních amerických velvyslanců v Číně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Zahraniční politika administrativy G. Bushe st.</dc:title>
  <dc:creator>Petr Suchý</dc:creator>
  <cp:lastModifiedBy>Petr Vilímek</cp:lastModifiedBy>
  <cp:revision>104</cp:revision>
  <dcterms:created xsi:type="dcterms:W3CDTF">2005-04-25T12:17:40Z</dcterms:created>
  <dcterms:modified xsi:type="dcterms:W3CDTF">2018-03-13T14:54:38Z</dcterms:modified>
</cp:coreProperties>
</file>