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52"/>
  </p:normalViewPr>
  <p:slideViewPr>
    <p:cSldViewPr snapToGrid="0" snapToObjects="1">
      <p:cViewPr>
        <p:scale>
          <a:sx n="90" d="100"/>
          <a:sy n="90" d="100"/>
        </p:scale>
        <p:origin x="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72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7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2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2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5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4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0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77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3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2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0338-A924-6A4C-B961-EEF3DD92E66B}" type="datetimeFigureOut">
              <a:rPr lang="en-US" smtClean="0"/>
              <a:t>5/9/18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9433-00A0-CE40-B879-6557A094F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0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Heuristiky a zkreslení úsudku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POL203 10. 5. 2018</a:t>
            </a:r>
          </a:p>
        </p:txBody>
      </p:sp>
    </p:spTree>
    <p:extLst>
      <p:ext uri="{BB962C8B-B14F-4D97-AF65-F5344CB8AC3E}">
        <p14:creationId xmlns:p14="http://schemas.microsoft.com/office/powerpoint/2010/main" val="284458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325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Helvetica" pitchFamily="2" charset="0"/>
              </a:rPr>
              <a:t>Zákon malých čísel (přecenění výsledku)</a:t>
            </a:r>
          </a:p>
          <a:p>
            <a:endParaRPr lang="cs-CZ" sz="2800" dirty="0">
              <a:latin typeface="Helvetica" pitchFamily="2" charset="0"/>
            </a:endParaRPr>
          </a:p>
          <a:p>
            <a:r>
              <a:rPr lang="cs-CZ" sz="2800" dirty="0">
                <a:latin typeface="Helvetica" pitchFamily="2" charset="0"/>
              </a:rPr>
              <a:t>Nepochopení náhodnosti </a:t>
            </a:r>
          </a:p>
          <a:p>
            <a:r>
              <a:rPr lang="cs-CZ" sz="2800" dirty="0">
                <a:latin typeface="Helvetica" pitchFamily="2" charset="0"/>
              </a:rPr>
              <a:t>3 sekvence hodu mincí:</a:t>
            </a:r>
          </a:p>
          <a:p>
            <a:pPr lvl="1"/>
            <a:r>
              <a:rPr lang="cs-CZ" dirty="0">
                <a:latin typeface="Helvetica" pitchFamily="2" charset="0"/>
              </a:rPr>
              <a:t>P-O-P-O-O-P větší pravděpodobnost než </a:t>
            </a:r>
          </a:p>
          <a:p>
            <a:pPr lvl="1"/>
            <a:r>
              <a:rPr lang="cs-CZ" dirty="0">
                <a:latin typeface="Helvetica" pitchFamily="2" charset="0"/>
              </a:rPr>
              <a:t>P-P-P-O-O-O nebo</a:t>
            </a:r>
          </a:p>
          <a:p>
            <a:pPr lvl="1"/>
            <a:r>
              <a:rPr lang="cs-CZ" dirty="0">
                <a:latin typeface="Helvetica" pitchFamily="2" charset="0"/>
              </a:rPr>
              <a:t>P-P-P-P-O-P?</a:t>
            </a:r>
          </a:p>
          <a:p>
            <a:r>
              <a:rPr lang="cs-CZ" sz="2800" dirty="0">
                <a:latin typeface="Helvetica" pitchFamily="2" charset="0"/>
              </a:rPr>
              <a:t>lidé mají pocit, že náhodné jsou jevy, když splňují jejich </a:t>
            </a:r>
            <a:r>
              <a:rPr lang="cs-CZ" sz="2800" i="1" u="sng" dirty="0">
                <a:latin typeface="Helvetica" pitchFamily="2" charset="0"/>
              </a:rPr>
              <a:t>představu o náhodnosti</a:t>
            </a:r>
            <a:r>
              <a:rPr lang="cs-CZ" sz="2800" dirty="0">
                <a:latin typeface="Helvetica" pitchFamily="2" charset="0"/>
              </a:rPr>
              <a:t>. 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108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839"/>
            <a:ext cx="8229600" cy="5263801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Helvetica" pitchFamily="2" charset="0"/>
              </a:rPr>
              <a:t>Necitlivost k předvídatelnosti: </a:t>
            </a:r>
          </a:p>
          <a:p>
            <a:pPr lvl="1"/>
            <a:r>
              <a:rPr lang="cs-CZ" dirty="0">
                <a:latin typeface="Helvetica" pitchFamily="2" charset="0"/>
              </a:rPr>
              <a:t>Predikce výsledků výsledků na základě podobnosti/reprezentativnosti</a:t>
            </a:r>
          </a:p>
          <a:p>
            <a:pPr lvl="1"/>
            <a:r>
              <a:rPr lang="cs-CZ" dirty="0">
                <a:latin typeface="Helvetica" pitchFamily="2" charset="0"/>
              </a:rPr>
              <a:t>Predikce budoucích profitů firmy, na základě toho, jestli se hodnotiteli firma líbí</a:t>
            </a:r>
          </a:p>
          <a:p>
            <a:r>
              <a:rPr lang="cs-CZ" dirty="0">
                <a:latin typeface="Helvetica" pitchFamily="2" charset="0"/>
              </a:rPr>
              <a:t>Substituce</a:t>
            </a:r>
          </a:p>
          <a:p>
            <a:r>
              <a:rPr lang="cs-CZ" dirty="0">
                <a:latin typeface="Helvetica" pitchFamily="2" charset="0"/>
              </a:rPr>
              <a:t>Experiment s hodnocením učitelů s predikcí do budoucna.</a:t>
            </a:r>
          </a:p>
          <a:p>
            <a:r>
              <a:rPr lang="cs-CZ" dirty="0">
                <a:latin typeface="Helvetica" pitchFamily="2" charset="0"/>
              </a:rPr>
              <a:t>Iluze platnosti: důvěra ve vlastní predikci závisí na stupni podobnosti. Bez ohledu na další faktory. Nepřiměřená sebedůvěra. </a:t>
            </a: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74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Nepochopení </a:t>
            </a:r>
            <a:r>
              <a:rPr lang="cs-CZ" i="1" u="sng" dirty="0">
                <a:latin typeface="Helvetica" pitchFamily="2" charset="0"/>
              </a:rPr>
              <a:t>regrese k průměru</a:t>
            </a:r>
            <a:r>
              <a:rPr lang="cs-CZ" dirty="0">
                <a:latin typeface="Helvetica" pitchFamily="2" charset="0"/>
              </a:rPr>
              <a:t>: Mají-li proměnné X a </a:t>
            </a:r>
            <a:r>
              <a:rPr lang="cs-CZ" dirty="0" err="1">
                <a:latin typeface="Helvetica" pitchFamily="2" charset="0"/>
              </a:rPr>
              <a:t>Y</a:t>
            </a:r>
            <a:r>
              <a:rPr lang="cs-CZ" dirty="0">
                <a:latin typeface="Helvetica" pitchFamily="2" charset="0"/>
              </a:rPr>
              <a:t> stejnou distribuci a vybrané případy mají průměr X deviantní od celkového průměru X o </a:t>
            </a:r>
            <a:r>
              <a:rPr lang="cs-CZ" i="1" dirty="0">
                <a:latin typeface="Helvetica" pitchFamily="2" charset="0"/>
              </a:rPr>
              <a:t>k</a:t>
            </a:r>
            <a:r>
              <a:rPr lang="cs-CZ" dirty="0">
                <a:latin typeface="Helvetica" pitchFamily="2" charset="0"/>
              </a:rPr>
              <a:t> jednotek, průměr jejich </a:t>
            </a:r>
            <a:r>
              <a:rPr lang="cs-CZ" dirty="0" err="1">
                <a:latin typeface="Helvetica" pitchFamily="2" charset="0"/>
              </a:rPr>
              <a:t>Y</a:t>
            </a:r>
            <a:r>
              <a:rPr lang="cs-CZ" dirty="0">
                <a:latin typeface="Helvetica" pitchFamily="2" charset="0"/>
              </a:rPr>
              <a:t> bude deviantní méně než </a:t>
            </a:r>
            <a:r>
              <a:rPr lang="cs-CZ" i="1" dirty="0">
                <a:latin typeface="Helvetica" pitchFamily="2" charset="0"/>
              </a:rPr>
              <a:t>k</a:t>
            </a:r>
            <a:r>
              <a:rPr lang="cs-CZ" dirty="0">
                <a:latin typeface="Helvetica" pitchFamily="2" charset="0"/>
              </a:rPr>
              <a:t> jednotek.</a:t>
            </a:r>
          </a:p>
          <a:p>
            <a:r>
              <a:rPr lang="cs-CZ" dirty="0">
                <a:latin typeface="Helvetica" pitchFamily="2" charset="0"/>
              </a:rPr>
              <a:t>Tendence vytvářet kauzální vztahy tam, kde nejsou. </a:t>
            </a:r>
          </a:p>
        </p:txBody>
      </p:sp>
    </p:spTree>
    <p:extLst>
      <p:ext uri="{BB962C8B-B14F-4D97-AF65-F5344CB8AC3E}">
        <p14:creationId xmlns:p14="http://schemas.microsoft.com/office/powerpoint/2010/main" val="3948520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Dostupnost (</a:t>
            </a:r>
            <a:r>
              <a:rPr lang="cs-CZ" dirty="0" err="1">
                <a:latin typeface="Helvetica" pitchFamily="2" charset="0"/>
              </a:rPr>
              <a:t>Availability</a:t>
            </a:r>
            <a:r>
              <a:rPr lang="cs-CZ" dirty="0">
                <a:latin typeface="Helvetica" pitchFamily="2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62"/>
            <a:ext cx="8229600" cy="4969423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Helvetica" pitchFamily="2" charset="0"/>
              </a:rPr>
              <a:t>Frekvence jevů a pravděpodobnost na základě dostupnosti v paměti</a:t>
            </a:r>
          </a:p>
          <a:p>
            <a:r>
              <a:rPr lang="cs-CZ" dirty="0">
                <a:latin typeface="Helvetica" pitchFamily="2" charset="0"/>
              </a:rPr>
              <a:t>Vysoké riziko infarktu u lidí středního věku – odvozováno od nějakého případu v našem okolí</a:t>
            </a:r>
          </a:p>
          <a:p>
            <a:r>
              <a:rPr lang="cs-CZ" dirty="0">
                <a:latin typeface="Helvetica" pitchFamily="2" charset="0"/>
              </a:rPr>
              <a:t>Zkreslení množstvím případů: když velikost dané třídy posuzujeme podle množství dostupných případů.</a:t>
            </a:r>
          </a:p>
          <a:p>
            <a:pPr lvl="1"/>
            <a:r>
              <a:rPr lang="cs-CZ" dirty="0">
                <a:latin typeface="Helvetica" pitchFamily="2" charset="0"/>
              </a:rPr>
              <a:t>Jezdíte často na kole? Vzpomeňte si na 6 (12) příkladů, kdy jste byli na kole. </a:t>
            </a:r>
          </a:p>
          <a:p>
            <a:r>
              <a:rPr lang="cs-CZ" dirty="0">
                <a:latin typeface="Helvetica" pitchFamily="2" charset="0"/>
              </a:rPr>
              <a:t>Palčivost: vidět hořící dům vs. přečíst si článek o nebezpečí požáru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032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Dostupnost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Kaskáda dostupnosti: </a:t>
            </a:r>
            <a:r>
              <a:rPr lang="cs-CZ" dirty="0" err="1">
                <a:latin typeface="Helvetica" pitchFamily="2" charset="0"/>
              </a:rPr>
              <a:t>sebeposilující</a:t>
            </a:r>
            <a:r>
              <a:rPr lang="cs-CZ" dirty="0">
                <a:latin typeface="Helvetica" pitchFamily="2" charset="0"/>
              </a:rPr>
              <a:t> efekt dostupnosti některých jevů </a:t>
            </a:r>
          </a:p>
          <a:p>
            <a:r>
              <a:rPr lang="cs-CZ" dirty="0">
                <a:latin typeface="Helvetica" pitchFamily="2" charset="0"/>
              </a:rPr>
              <a:t>Od jedné mediální zprávy k masové panice</a:t>
            </a:r>
          </a:p>
        </p:txBody>
      </p:sp>
    </p:spTree>
    <p:extLst>
      <p:ext uri="{BB962C8B-B14F-4D97-AF65-F5344CB8AC3E}">
        <p14:creationId xmlns:p14="http://schemas.microsoft.com/office/powerpoint/2010/main" val="39945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Dostupnost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121"/>
            <a:ext cx="8229600" cy="5587879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Zkreslení v důsledku nastavení efektivity vyhledávání</a:t>
            </a:r>
          </a:p>
          <a:p>
            <a:pPr marL="342900" lvl="1" indent="-342900">
              <a:buFont typeface="Arial"/>
              <a:buChar char="•"/>
            </a:pPr>
            <a:r>
              <a:rPr lang="cs-CZ" dirty="0">
                <a:latin typeface="Helvetica" pitchFamily="2" charset="0"/>
              </a:rPr>
              <a:t>Test: Jsou častější slova, která začínají na </a:t>
            </a:r>
            <a:r>
              <a:rPr lang="cs-CZ" dirty="0" err="1">
                <a:latin typeface="Helvetica" pitchFamily="2" charset="0"/>
              </a:rPr>
              <a:t>R</a:t>
            </a:r>
            <a:r>
              <a:rPr lang="cs-CZ" dirty="0">
                <a:latin typeface="Helvetica" pitchFamily="2" charset="0"/>
              </a:rPr>
              <a:t> nebo slova, která mají </a:t>
            </a:r>
            <a:r>
              <a:rPr lang="cs-CZ" dirty="0" err="1">
                <a:latin typeface="Helvetica" pitchFamily="2" charset="0"/>
              </a:rPr>
              <a:t>R</a:t>
            </a:r>
            <a:r>
              <a:rPr lang="cs-CZ" dirty="0">
                <a:latin typeface="Helvetica" pitchFamily="2" charset="0"/>
              </a:rPr>
              <a:t> na třetím místě?</a:t>
            </a:r>
          </a:p>
          <a:p>
            <a:r>
              <a:rPr lang="cs-CZ" dirty="0">
                <a:latin typeface="Helvetica" pitchFamily="2" charset="0"/>
              </a:rPr>
              <a:t>Zkreslení představitelností: Posuzujeme pravděpodobnost podle toho, která se nám představuje nejsnáze. </a:t>
            </a:r>
          </a:p>
          <a:p>
            <a:pPr marL="457200" lvl="1" indent="0">
              <a:buNone/>
            </a:pPr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90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3" y="274638"/>
            <a:ext cx="9043987" cy="1143000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Helvetica" pitchFamily="2" charset="0"/>
              </a:rPr>
              <a:t>Ukotvení</a:t>
            </a:r>
            <a:r>
              <a:rPr lang="en-US" dirty="0">
                <a:latin typeface="Helvetica" pitchFamily="2" charset="0"/>
              </a:rPr>
              <a:t> (Anchoring and adjustment)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212"/>
            <a:ext cx="8229600" cy="4929187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Helvetica" pitchFamily="2" charset="0"/>
              </a:rPr>
              <a:t>Úsudek zatížen kotvou, referenčním bodem</a:t>
            </a:r>
          </a:p>
          <a:p>
            <a:r>
              <a:rPr lang="cs-CZ" sz="2800" dirty="0">
                <a:latin typeface="Helvetica" pitchFamily="2" charset="0"/>
              </a:rPr>
              <a:t>Vědomé i nevědomé procesy!</a:t>
            </a:r>
          </a:p>
          <a:p>
            <a:r>
              <a:rPr lang="cs-CZ" sz="2800" dirty="0">
                <a:latin typeface="Helvetica" pitchFamily="2" charset="0"/>
              </a:rPr>
              <a:t>Experiment s kolem štěstí a odhadem počtu Afrických států v OSN</a:t>
            </a:r>
          </a:p>
          <a:p>
            <a:r>
              <a:rPr lang="cs-CZ" sz="2800" dirty="0">
                <a:latin typeface="Helvetica" pitchFamily="2" charset="0"/>
              </a:rPr>
              <a:t>Kotvu využívá Systém 2: vědomé přizpůsobování úsudku na základě kotvy</a:t>
            </a:r>
          </a:p>
          <a:p>
            <a:r>
              <a:rPr lang="cs-CZ" sz="2800" dirty="0">
                <a:latin typeface="Helvetica" pitchFamily="2" charset="0"/>
              </a:rPr>
              <a:t>Ale i Systém 1: v důsledku </a:t>
            </a:r>
            <a:r>
              <a:rPr lang="cs-CZ" sz="2800" dirty="0" err="1">
                <a:latin typeface="Helvetica" pitchFamily="2" charset="0"/>
              </a:rPr>
              <a:t>primingu</a:t>
            </a:r>
            <a:r>
              <a:rPr lang="cs-CZ" sz="2800" dirty="0">
                <a:latin typeface="Helvetica" pitchFamily="2" charset="0"/>
              </a:rPr>
              <a:t>.</a:t>
            </a:r>
          </a:p>
          <a:p>
            <a:r>
              <a:rPr lang="cs-CZ" sz="2800" dirty="0" err="1">
                <a:latin typeface="Helvetica" pitchFamily="2" charset="0"/>
              </a:rPr>
              <a:t>Priming</a:t>
            </a:r>
            <a:r>
              <a:rPr lang="cs-CZ" sz="2800" dirty="0">
                <a:latin typeface="Helvetica" pitchFamily="2" charset="0"/>
              </a:rPr>
              <a:t>: myšlení a chování (nevědomě) ovlivněno stimuly zdánlivě nesouvisejícími. Automatické asociativní reakce. </a:t>
            </a:r>
          </a:p>
          <a:p>
            <a:endParaRPr lang="cs-CZ" sz="28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86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Ukotvení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56321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Helvetica" pitchFamily="2" charset="0"/>
              </a:rPr>
              <a:t>Podléhají tomu všichni, ať již vědomě nebo nevědomě</a:t>
            </a:r>
          </a:p>
          <a:p>
            <a:r>
              <a:rPr lang="cs-CZ" sz="2800" dirty="0">
                <a:latin typeface="Helvetica" pitchFamily="2" charset="0"/>
              </a:rPr>
              <a:t>Odhad ceny reality realitními makléři ovlivněn kotvou, ačkoliv si to neuvědomují</a:t>
            </a:r>
          </a:p>
          <a:p>
            <a:pPr marL="0" indent="0">
              <a:buNone/>
            </a:pPr>
            <a:endParaRPr lang="cs-CZ" sz="2800" dirty="0">
              <a:latin typeface="Helvetica" pitchFamily="2" charset="0"/>
            </a:endParaRPr>
          </a:p>
          <a:p>
            <a:r>
              <a:rPr lang="cs-CZ" sz="2800" dirty="0">
                <a:latin typeface="Helvetica" pitchFamily="2" charset="0"/>
              </a:rPr>
              <a:t>Některé kotvy jsou zcela nahodilé</a:t>
            </a:r>
          </a:p>
        </p:txBody>
      </p:sp>
    </p:spTree>
    <p:extLst>
      <p:ext uri="{BB962C8B-B14F-4D97-AF65-F5344CB8AC3E}">
        <p14:creationId xmlns:p14="http://schemas.microsoft.com/office/powerpoint/2010/main" val="3510887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34"/>
            <a:ext cx="8229600" cy="811830"/>
          </a:xfrm>
        </p:spPr>
        <p:txBody>
          <a:bodyPr/>
          <a:lstStyle/>
          <a:p>
            <a:r>
              <a:rPr lang="en-US" dirty="0">
                <a:latin typeface="Helvetica" pitchFamily="2" charset="0"/>
              </a:rPr>
              <a:t>Fast and Frugal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864"/>
            <a:ext cx="8229600" cy="5702110"/>
          </a:xfrm>
        </p:spPr>
        <p:txBody>
          <a:bodyPr>
            <a:noAutofit/>
          </a:bodyPr>
          <a:lstStyle/>
          <a:p>
            <a:r>
              <a:rPr lang="cs-CZ" sz="2300" b="1" dirty="0" err="1"/>
              <a:t>Gigerenzer</a:t>
            </a:r>
            <a:r>
              <a:rPr lang="cs-CZ" sz="2300" b="1" dirty="0"/>
              <a:t> a </a:t>
            </a:r>
            <a:r>
              <a:rPr lang="cs-CZ" sz="2300" b="1" dirty="0" err="1"/>
              <a:t>Todd</a:t>
            </a:r>
            <a:endParaRPr lang="cs-CZ" sz="2300" b="1" dirty="0"/>
          </a:p>
          <a:p>
            <a:r>
              <a:rPr lang="cs-CZ" sz="2300" dirty="0"/>
              <a:t>Opozice vůči K&amp;T</a:t>
            </a:r>
          </a:p>
          <a:p>
            <a:r>
              <a:rPr lang="cs-CZ" sz="2300" dirty="0"/>
              <a:t>Popis procesů v rámci úsudku</a:t>
            </a:r>
          </a:p>
          <a:p>
            <a:r>
              <a:rPr lang="cs-CZ" sz="2300" dirty="0"/>
              <a:t>Heuristiky nejsou zkreslením</a:t>
            </a:r>
          </a:p>
          <a:p>
            <a:r>
              <a:rPr lang="cs-CZ" sz="2300" dirty="0"/>
              <a:t>Strategie dostatečné k efektivnímu rozhodnutí</a:t>
            </a:r>
          </a:p>
          <a:p>
            <a:r>
              <a:rPr lang="cs-CZ" sz="2300" dirty="0"/>
              <a:t>Vychází ze Simona, odmítání normativních standardů RCT</a:t>
            </a:r>
          </a:p>
          <a:p>
            <a:pPr lvl="1"/>
            <a:r>
              <a:rPr lang="cs-CZ" sz="2000" dirty="0" err="1"/>
              <a:t>Decision</a:t>
            </a:r>
            <a:r>
              <a:rPr lang="cs-CZ" sz="2000" dirty="0"/>
              <a:t>-maker nedělá “racionální” rozhodnutí, ale </a:t>
            </a:r>
            <a:r>
              <a:rPr lang="cs-CZ" sz="2000" b="1" dirty="0"/>
              <a:t>“dostatečně dobré”</a:t>
            </a:r>
            <a:r>
              <a:rPr lang="cs-CZ" sz="2000" dirty="0"/>
              <a:t> rozhodnutí</a:t>
            </a:r>
          </a:p>
          <a:p>
            <a:pPr lvl="1"/>
            <a:r>
              <a:rPr lang="cs-CZ" sz="2000" dirty="0" err="1"/>
              <a:t>Satisficing</a:t>
            </a:r>
            <a:r>
              <a:rPr lang="cs-CZ" sz="2000" dirty="0"/>
              <a:t> (uspokojování) (Herbert A. Simon): jednoduché kognitivní procesy. Cílem je nalezení alternativy, která je uspokojivá v požadovaných kritériích bez porovnávání alternativ navzájem</a:t>
            </a:r>
          </a:p>
          <a:p>
            <a:pPr lvl="1"/>
            <a:r>
              <a:rPr lang="cs-CZ" sz="2000" dirty="0" err="1"/>
              <a:t>Satisficing</a:t>
            </a:r>
            <a:r>
              <a:rPr lang="cs-CZ" sz="2000" dirty="0"/>
              <a:t> ignoruje některé alternativy, není zaručeno, že bude vybrána ta nejlepší. Určující je pořadí alternativ, které jsou posuzovány</a:t>
            </a:r>
          </a:p>
        </p:txBody>
      </p:sp>
    </p:spTree>
    <p:extLst>
      <p:ext uri="{BB962C8B-B14F-4D97-AF65-F5344CB8AC3E}">
        <p14:creationId xmlns:p14="http://schemas.microsoft.com/office/powerpoint/2010/main" val="1978127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Fast and Frugal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027"/>
            <a:ext cx="8229600" cy="5460211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Rychlé a úsporné řešení</a:t>
            </a:r>
          </a:p>
          <a:p>
            <a:r>
              <a:rPr lang="cs-CZ" dirty="0">
                <a:latin typeface="Helvetica" pitchFamily="2" charset="0"/>
              </a:rPr>
              <a:t>Vysoká efektivita</a:t>
            </a:r>
          </a:p>
          <a:p>
            <a:r>
              <a:rPr lang="cs-CZ" dirty="0">
                <a:latin typeface="Helvetica" pitchFamily="2" charset="0"/>
              </a:rPr>
              <a:t>Interakce mezi limity organismu a prostředím</a:t>
            </a:r>
          </a:p>
          <a:p>
            <a:r>
              <a:rPr lang="cs-CZ" dirty="0">
                <a:latin typeface="Helvetica" pitchFamily="2" charset="0"/>
              </a:rPr>
              <a:t>Heuristiky nepotřebují takové úsilí, adaptují se podle podmínek prostředí</a:t>
            </a:r>
          </a:p>
          <a:p>
            <a:r>
              <a:rPr lang="cs-CZ" dirty="0">
                <a:latin typeface="Helvetica" pitchFamily="2" charset="0"/>
              </a:rPr>
              <a:t>Celá řada “zjednodušujících pravidel” (rule </a:t>
            </a:r>
            <a:r>
              <a:rPr lang="cs-CZ" dirty="0" err="1">
                <a:latin typeface="Helvetica" pitchFamily="2" charset="0"/>
              </a:rPr>
              <a:t>of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thumb</a:t>
            </a:r>
            <a:r>
              <a:rPr lang="cs-CZ" dirty="0">
                <a:latin typeface="Helvetica" pitchFamily="2" charset="0"/>
              </a:rPr>
              <a:t>)</a:t>
            </a:r>
          </a:p>
          <a:p>
            <a:r>
              <a:rPr lang="cs-CZ" dirty="0">
                <a:latin typeface="Helvetica" pitchFamily="2" charset="0"/>
              </a:rPr>
              <a:t>Rozhodovací algoritmus v podmínkách omezeného času, znalosti, výpočetní kapacity</a:t>
            </a: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93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Opakování z minula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7274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Automatické a kontrolované myšlení</a:t>
            </a:r>
          </a:p>
          <a:p>
            <a:r>
              <a:rPr lang="cs-CZ" dirty="0">
                <a:latin typeface="Helvetica" pitchFamily="2" charset="0"/>
              </a:rPr>
              <a:t>Systém 1 dělá chyby v úsudku</a:t>
            </a:r>
          </a:p>
          <a:p>
            <a:r>
              <a:rPr lang="cs-CZ" dirty="0">
                <a:latin typeface="Helvetica" pitchFamily="2" charset="0"/>
              </a:rPr>
              <a:t>Systém 1 a Systém 2 často spolupracují</a:t>
            </a:r>
          </a:p>
          <a:p>
            <a:r>
              <a:rPr lang="cs-CZ" dirty="0">
                <a:latin typeface="Helvetica" pitchFamily="2" charset="0"/>
              </a:rPr>
              <a:t>Systém 2 často nepřekoná chyby v úsudku S1</a:t>
            </a:r>
          </a:p>
          <a:p>
            <a:r>
              <a:rPr lang="cs-CZ" dirty="0">
                <a:latin typeface="Helvetica" pitchFamily="2" charset="0"/>
              </a:rPr>
              <a:t>Komplexní problémy nejsou v silách omezené racionality</a:t>
            </a:r>
          </a:p>
          <a:p>
            <a:r>
              <a:rPr lang="cs-CZ" dirty="0">
                <a:latin typeface="Helvetica" pitchFamily="2" charset="0"/>
              </a:rPr>
              <a:t>Rozklad, zjednodušení</a:t>
            </a:r>
          </a:p>
          <a:p>
            <a:r>
              <a:rPr lang="cs-CZ" dirty="0">
                <a:latin typeface="Helvetica" pitchFamily="2" charset="0"/>
              </a:rPr>
              <a:t>Substituce</a:t>
            </a:r>
          </a:p>
        </p:txBody>
      </p:sp>
    </p:spTree>
    <p:extLst>
      <p:ext uri="{BB962C8B-B14F-4D97-AF65-F5344CB8AC3E}">
        <p14:creationId xmlns:p14="http://schemas.microsoft.com/office/powerpoint/2010/main" val="2185327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1671"/>
          </a:xfrm>
        </p:spPr>
        <p:txBody>
          <a:bodyPr/>
          <a:lstStyle/>
          <a:p>
            <a:r>
              <a:rPr lang="en-US" dirty="0" err="1">
                <a:latin typeface="Helvetica" pitchFamily="2" charset="0"/>
              </a:rPr>
              <a:t>Heuristika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rekognice</a:t>
            </a:r>
            <a:r>
              <a:rPr lang="en-US" dirty="0">
                <a:latin typeface="Helvetica" pitchFamily="2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309"/>
            <a:ext cx="8229600" cy="5247365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RH = schopnost rozpoznat vhodné podněty (</a:t>
            </a:r>
            <a:r>
              <a:rPr lang="cs-CZ" dirty="0" err="1">
                <a:latin typeface="Helvetica" pitchFamily="2" charset="0"/>
              </a:rPr>
              <a:t>cue</a:t>
            </a:r>
            <a:r>
              <a:rPr lang="cs-CZ" dirty="0">
                <a:latin typeface="Helvetica" pitchFamily="2" charset="0"/>
              </a:rPr>
              <a:t>) související s daným problémem</a:t>
            </a:r>
          </a:p>
          <a:p>
            <a:r>
              <a:rPr lang="cs-CZ" dirty="0">
                <a:latin typeface="Helvetica" pitchFamily="2" charset="0"/>
              </a:rPr>
              <a:t>Podněty z vlastní zkušenosti</a:t>
            </a:r>
          </a:p>
          <a:p>
            <a:r>
              <a:rPr lang="cs-CZ" dirty="0">
                <a:latin typeface="Helvetica" pitchFamily="2" charset="0"/>
              </a:rPr>
              <a:t>Rychlá aplikace na daný problém</a:t>
            </a:r>
          </a:p>
          <a:p>
            <a:r>
              <a:rPr lang="cs-CZ" dirty="0" err="1">
                <a:latin typeface="Helvetica" pitchFamily="2" charset="0"/>
              </a:rPr>
              <a:t>Goldstein</a:t>
            </a:r>
            <a:r>
              <a:rPr lang="cs-CZ" dirty="0">
                <a:latin typeface="Helvetica" pitchFamily="2" charset="0"/>
              </a:rPr>
              <a:t> a </a:t>
            </a:r>
            <a:r>
              <a:rPr lang="cs-CZ" dirty="0" err="1">
                <a:latin typeface="Helvetica" pitchFamily="2" charset="0"/>
              </a:rPr>
              <a:t>Gigerenzer</a:t>
            </a:r>
            <a:r>
              <a:rPr lang="cs-CZ" dirty="0">
                <a:latin typeface="Helvetica" pitchFamily="2" charset="0"/>
              </a:rPr>
              <a:t>: rozpoznávání cizích měst (je větší Kolín nebo Hamburg? Je větší San Diego nebo San Antonio?)</a:t>
            </a:r>
          </a:p>
        </p:txBody>
      </p:sp>
    </p:spTree>
    <p:extLst>
      <p:ext uri="{BB962C8B-B14F-4D97-AF65-F5344CB8AC3E}">
        <p14:creationId xmlns:p14="http://schemas.microsoft.com/office/powerpoint/2010/main" val="61298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Recognition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475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Samotné rozpoznání cíleného předmětu v naší paměti je prediktorem cílených proměnných (velikost populace města)</a:t>
            </a:r>
          </a:p>
          <a:p>
            <a:r>
              <a:rPr lang="cs-CZ" dirty="0">
                <a:latin typeface="Helvetica" pitchFamily="2" charset="0"/>
              </a:rPr>
              <a:t>Je-li rozpoznán pouze jeden objekt, je vybrán ten</a:t>
            </a:r>
          </a:p>
          <a:p>
            <a:r>
              <a:rPr lang="cs-CZ" dirty="0">
                <a:latin typeface="Helvetica" pitchFamily="2" charset="0"/>
              </a:rPr>
              <a:t>Rychlá rozhodnutí</a:t>
            </a:r>
          </a:p>
          <a:p>
            <a:r>
              <a:rPr lang="cs-CZ" dirty="0" err="1">
                <a:latin typeface="Helvetica" pitchFamily="2" charset="0"/>
              </a:rPr>
              <a:t>Rekognice</a:t>
            </a:r>
            <a:r>
              <a:rPr lang="cs-CZ" dirty="0">
                <a:latin typeface="Helvetica" pitchFamily="2" charset="0"/>
              </a:rPr>
              <a:t> vykazuje systematičnost</a:t>
            </a:r>
          </a:p>
        </p:txBody>
      </p:sp>
    </p:spTree>
    <p:extLst>
      <p:ext uri="{BB962C8B-B14F-4D97-AF65-F5344CB8AC3E}">
        <p14:creationId xmlns:p14="http://schemas.microsoft.com/office/powerpoint/2010/main" val="1111185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Take The Best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97450"/>
          </a:xfrm>
        </p:spPr>
        <p:txBody>
          <a:bodyPr>
            <a:noAutofit/>
          </a:bodyPr>
          <a:lstStyle/>
          <a:p>
            <a:r>
              <a:rPr lang="cs-CZ" sz="2400" dirty="0">
                <a:latin typeface="Helvetica" pitchFamily="2" charset="0"/>
              </a:rPr>
              <a:t>Není- </a:t>
            </a:r>
            <a:r>
              <a:rPr lang="cs-CZ" sz="2400" dirty="0" err="1">
                <a:latin typeface="Helvetica" pitchFamily="2" charset="0"/>
              </a:rPr>
              <a:t>li</a:t>
            </a:r>
            <a:r>
              <a:rPr lang="cs-CZ" sz="2400" dirty="0">
                <a:latin typeface="Helvetica" pitchFamily="2" charset="0"/>
              </a:rPr>
              <a:t> RH vhodná, Rozpoznáme obě alternativy</a:t>
            </a:r>
          </a:p>
          <a:p>
            <a:r>
              <a:rPr lang="cs-CZ" sz="2400" dirty="0">
                <a:latin typeface="Helvetica" pitchFamily="2" charset="0"/>
              </a:rPr>
              <a:t>Posuzujeme související podněty</a:t>
            </a:r>
          </a:p>
          <a:p>
            <a:r>
              <a:rPr lang="cs-CZ" sz="2400" dirty="0">
                <a:latin typeface="Helvetica" pitchFamily="2" charset="0"/>
              </a:rPr>
              <a:t>Je-li rozpoznáno více objektů, hledá se podnět, který by je rozlišil.</a:t>
            </a:r>
          </a:p>
          <a:p>
            <a:r>
              <a:rPr lang="cs-CZ" sz="2400" dirty="0">
                <a:latin typeface="Helvetica" pitchFamily="2" charset="0"/>
              </a:rPr>
              <a:t>Jakmile nalezneme nějaký </a:t>
            </a:r>
            <a:r>
              <a:rPr lang="cs-CZ" sz="2400" u="sng" dirty="0">
                <a:latin typeface="Helvetica" pitchFamily="2" charset="0"/>
              </a:rPr>
              <a:t>podnět, který se liší </a:t>
            </a:r>
            <a:r>
              <a:rPr lang="cs-CZ" sz="2400" dirty="0">
                <a:latin typeface="Helvetica" pitchFamily="2" charset="0"/>
              </a:rPr>
              <a:t>mezi dvěma posuzovanými objekty, vybereme objekt, který má pozitivní hodnotu podnětu. </a:t>
            </a:r>
          </a:p>
          <a:p>
            <a:r>
              <a:rPr lang="cs-CZ" sz="2400" dirty="0">
                <a:latin typeface="Helvetica" pitchFamily="2" charset="0"/>
              </a:rPr>
              <a:t>Pokud neznáme žádný objekt, výběr je náhodný. </a:t>
            </a:r>
          </a:p>
          <a:p>
            <a:r>
              <a:rPr lang="cs-CZ" sz="2400" u="sng" dirty="0">
                <a:latin typeface="Helvetica" pitchFamily="2" charset="0"/>
              </a:rPr>
              <a:t>Nevyžaduje integraci více informací</a:t>
            </a:r>
          </a:p>
          <a:p>
            <a:r>
              <a:rPr lang="cs-CZ" sz="2400" dirty="0">
                <a:latin typeface="Helvetica" pitchFamily="2" charset="0"/>
              </a:rPr>
              <a:t>Hledání informací končí, jakmile najdeme rozlišující podnět</a:t>
            </a:r>
          </a:p>
          <a:p>
            <a:r>
              <a:rPr lang="cs-CZ" sz="2400" dirty="0">
                <a:latin typeface="Helvetica" pitchFamily="2" charset="0"/>
              </a:rPr>
              <a:t>Množství informací se liší (napříč objekty, mezi lidmi)</a:t>
            </a:r>
          </a:p>
        </p:txBody>
      </p:sp>
    </p:spTree>
    <p:extLst>
      <p:ext uri="{BB962C8B-B14F-4D97-AF65-F5344CB8AC3E}">
        <p14:creationId xmlns:p14="http://schemas.microsoft.com/office/powerpoint/2010/main" val="645553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Take The Last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310"/>
            <a:ext cx="8229600" cy="4829854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Algoritmus generující vysoký počet správných inferencí v podmínkách nízké znalosti</a:t>
            </a:r>
          </a:p>
          <a:p>
            <a:r>
              <a:rPr lang="cs-CZ" dirty="0">
                <a:latin typeface="Helvetica" pitchFamily="2" charset="0"/>
              </a:rPr>
              <a:t>Používá nejprve podnět, který byl použit v minulém případě</a:t>
            </a:r>
          </a:p>
          <a:p>
            <a:r>
              <a:rPr lang="cs-CZ" dirty="0">
                <a:latin typeface="Helvetica" pitchFamily="2" charset="0"/>
              </a:rPr>
              <a:t>Pokud to není diskriminující podnět, použije ten, který byl úspěšný v předchozím případě atd..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930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Minimalist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Nevyžaduje informaci, ani pořadí podnětů, ani rozlišující podněty</a:t>
            </a:r>
          </a:p>
          <a:p>
            <a:r>
              <a:rPr lang="cs-CZ" dirty="0">
                <a:latin typeface="Helvetica" pitchFamily="2" charset="0"/>
              </a:rPr>
              <a:t>Náhodný výběr</a:t>
            </a:r>
          </a:p>
          <a:p>
            <a:r>
              <a:rPr lang="cs-CZ" dirty="0">
                <a:latin typeface="Helvetica" pitchFamily="2" charset="0"/>
              </a:rPr>
              <a:t>Cílem je ještě výraznější snížení požadavku na informace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17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Armstrong &amp; </a:t>
            </a:r>
            <a:r>
              <a:rPr lang="en-US" dirty="0" err="1">
                <a:latin typeface="Helvetica" pitchFamily="2" charset="0"/>
              </a:rPr>
              <a:t>Graefe</a:t>
            </a:r>
            <a:r>
              <a:rPr lang="en-US" dirty="0">
                <a:latin typeface="Helvetica" pitchFamily="2" charset="0"/>
              </a:rPr>
              <a:t> 2010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933"/>
            <a:ext cx="8229600" cy="525070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Na základě TTB vytvořili model pro předpověď volebního výsledku v US prezidentských volbách</a:t>
            </a:r>
          </a:p>
          <a:p>
            <a:r>
              <a:rPr lang="cs-CZ" b="1" dirty="0"/>
              <a:t>Single-</a:t>
            </a:r>
            <a:r>
              <a:rPr lang="cs-CZ" b="1" dirty="0" err="1"/>
              <a:t>issue</a:t>
            </a:r>
            <a:r>
              <a:rPr lang="cs-CZ" b="1" dirty="0"/>
              <a:t> heuristika</a:t>
            </a:r>
          </a:p>
          <a:p>
            <a:r>
              <a:rPr lang="cs-CZ" dirty="0"/>
              <a:t>Data z průzkumu (vnímání důležitosti témat, názor na schopnosti kandidátů je řešit)</a:t>
            </a:r>
          </a:p>
          <a:p>
            <a:r>
              <a:rPr lang="cs-CZ" dirty="0"/>
              <a:t>Systém dvou kandidátů, přítomnost silného tématu kampaně</a:t>
            </a:r>
          </a:p>
          <a:p>
            <a:r>
              <a:rPr lang="cs-CZ" dirty="0"/>
              <a:t>Pokud kandidát vnímán tak, že dokáže řešit inflaci, je považován za schopného řešit celou ekonomickou situaci</a:t>
            </a:r>
          </a:p>
          <a:p>
            <a:r>
              <a:rPr lang="cs-CZ" dirty="0"/>
              <a:t>Model založen na TTB dokázal predikovat výsledek voleb</a:t>
            </a:r>
          </a:p>
        </p:txBody>
      </p:sp>
    </p:spTree>
    <p:extLst>
      <p:ext uri="{BB962C8B-B14F-4D97-AF65-F5344CB8AC3E}">
        <p14:creationId xmlns:p14="http://schemas.microsoft.com/office/powerpoint/2010/main" val="622376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elvetica" pitchFamily="2" charset="0"/>
              </a:rPr>
              <a:t>Heuristiky a </a:t>
            </a:r>
            <a:r>
              <a:rPr lang="en-US" dirty="0" err="1">
                <a:latin typeface="Helvetica" pitchFamily="2" charset="0"/>
              </a:rPr>
              <a:t>volební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rozhodování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140"/>
            <a:ext cx="8229600" cy="550986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Helvetica" pitchFamily="2" charset="0"/>
              </a:rPr>
              <a:t>Je pro správné fungování demokracie potřebné mít dobře informované a angažované občany?</a:t>
            </a:r>
          </a:p>
          <a:p>
            <a:r>
              <a:rPr lang="cs-CZ" dirty="0" err="1">
                <a:latin typeface="Helvetica" pitchFamily="2" charset="0"/>
              </a:rPr>
              <a:t>Bereson</a:t>
            </a:r>
            <a:r>
              <a:rPr lang="cs-CZ" dirty="0">
                <a:latin typeface="Helvetica" pitchFamily="2" charset="0"/>
              </a:rPr>
              <a:t>, </a:t>
            </a:r>
            <a:r>
              <a:rPr lang="cs-CZ" dirty="0" err="1">
                <a:latin typeface="Helvetica" pitchFamily="2" charset="0"/>
              </a:rPr>
              <a:t>Lazarsfeld</a:t>
            </a:r>
            <a:r>
              <a:rPr lang="cs-CZ" dirty="0">
                <a:latin typeface="Helvetica" pitchFamily="2" charset="0"/>
              </a:rPr>
              <a:t>, </a:t>
            </a:r>
            <a:r>
              <a:rPr lang="cs-CZ" dirty="0" err="1">
                <a:latin typeface="Helvetica" pitchFamily="2" charset="0"/>
              </a:rPr>
              <a:t>McPhee</a:t>
            </a:r>
            <a:r>
              <a:rPr lang="cs-CZ" dirty="0">
                <a:latin typeface="Helvetica" pitchFamily="2" charset="0"/>
              </a:rPr>
              <a:t> 1954:</a:t>
            </a:r>
          </a:p>
          <a:p>
            <a:pPr marL="742950" lvl="2" indent="-342900"/>
            <a:r>
              <a:rPr lang="cs-CZ" dirty="0">
                <a:latin typeface="Helvetica" pitchFamily="2" charset="0"/>
              </a:rPr>
              <a:t>Občan v demokracii by měl být dobře informován o politických záležitostech. Předpokládá se, že zná politická témata, jejich historii, relevantní fakta, navrhované alternativy, postoje relevantních stran a pravděpodobné důsledky. Těchto standardů volič nedosahuje.</a:t>
            </a:r>
          </a:p>
          <a:p>
            <a:r>
              <a:rPr lang="cs-CZ" dirty="0">
                <a:latin typeface="Helvetica" pitchFamily="2" charset="0"/>
              </a:rPr>
              <a:t>Skepticismus: minimální úroveň politické znalosti, pozornosti politickým tématům, minimální úroveň chápání abstraktních politických konceptů, minimální stabilita pol. preferencí (</a:t>
            </a:r>
            <a:r>
              <a:rPr lang="cs-CZ" dirty="0" err="1">
                <a:latin typeface="Helvetica" pitchFamily="2" charset="0"/>
              </a:rPr>
              <a:t>Sniderman</a:t>
            </a:r>
            <a:r>
              <a:rPr lang="cs-CZ" dirty="0">
                <a:latin typeface="Helvetica" pitchFamily="2" charset="0"/>
              </a:rPr>
              <a:t> 1993)</a:t>
            </a:r>
          </a:p>
        </p:txBody>
      </p:sp>
    </p:spTree>
    <p:extLst>
      <p:ext uri="{BB962C8B-B14F-4D97-AF65-F5344CB8AC3E}">
        <p14:creationId xmlns:p14="http://schemas.microsoft.com/office/powerpoint/2010/main" val="30588749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538321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Od 90. let změna pohledu: </a:t>
            </a:r>
            <a:r>
              <a:rPr lang="cs-CZ" dirty="0" err="1"/>
              <a:t>Voters</a:t>
            </a:r>
            <a:r>
              <a:rPr lang="cs-CZ" dirty="0"/>
              <a:t> are not </a:t>
            </a:r>
            <a:r>
              <a:rPr lang="cs-CZ" dirty="0" err="1"/>
              <a:t>fools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Samuel </a:t>
            </a:r>
            <a:r>
              <a:rPr lang="cs-CZ" dirty="0" err="1"/>
              <a:t>Popkin</a:t>
            </a:r>
            <a:r>
              <a:rPr lang="cs-CZ" dirty="0"/>
              <a:t> (</a:t>
            </a:r>
            <a:r>
              <a:rPr lang="cs-CZ" dirty="0" err="1"/>
              <a:t>Reasoning</a:t>
            </a:r>
            <a:r>
              <a:rPr lang="cs-CZ" dirty="0"/>
              <a:t> </a:t>
            </a:r>
            <a:r>
              <a:rPr lang="cs-CZ" dirty="0" err="1"/>
              <a:t>Voter</a:t>
            </a:r>
            <a:r>
              <a:rPr lang="cs-CZ" dirty="0"/>
              <a:t> 1991):  </a:t>
            </a:r>
          </a:p>
          <a:p>
            <a:pPr lvl="1"/>
            <a:r>
              <a:rPr lang="cs-CZ" dirty="0"/>
              <a:t>voliči mohou dělat správná rozhodnutí pomocí </a:t>
            </a:r>
            <a:r>
              <a:rPr lang="cs-CZ" dirty="0" err="1"/>
              <a:t>inutitivní</a:t>
            </a:r>
            <a:r>
              <a:rPr lang="cs-CZ" dirty="0"/>
              <a:t> racionality/racionality s nízkou úrovní informace. Využívají informace z každodenního života, médií a kampaní a komunikace s ostatními</a:t>
            </a:r>
          </a:p>
          <a:p>
            <a:pPr lvl="1"/>
            <a:r>
              <a:rPr lang="cs-CZ" dirty="0"/>
              <a:t>Heuristika podobnosti (se stereotypem dobrého politika), osobní odhady jaký by byl kandidát XY prezident</a:t>
            </a:r>
          </a:p>
          <a:p>
            <a:pPr lvl="1"/>
            <a:r>
              <a:rPr lang="cs-CZ" dirty="0"/>
              <a:t>Důraz na osobní informace při tvorbě </a:t>
            </a:r>
            <a:r>
              <a:rPr lang="cs-CZ" dirty="0" err="1"/>
              <a:t>příbehů</a:t>
            </a:r>
            <a:r>
              <a:rPr lang="cs-CZ" dirty="0"/>
              <a:t> o kandidátech</a:t>
            </a:r>
          </a:p>
          <a:p>
            <a:pPr lvl="1"/>
            <a:r>
              <a:rPr lang="cs-CZ" dirty="0"/>
              <a:t>Zaměření na jednu charakteristiku (jedno téma, jednu vlastnost)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409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S. </a:t>
            </a:r>
            <a:r>
              <a:rPr lang="en-US" dirty="0" err="1">
                <a:latin typeface="Helvetica" pitchFamily="2" charset="0"/>
              </a:rPr>
              <a:t>Popkin</a:t>
            </a:r>
            <a:r>
              <a:rPr lang="en-US" dirty="0">
                <a:latin typeface="Helvetica" pitchFamily="2" charset="0"/>
              </a:rPr>
              <a:t> 1991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Helvetica" pitchFamily="2" charset="0"/>
              </a:rPr>
              <a:t>1) názory ostatních</a:t>
            </a:r>
          </a:p>
          <a:p>
            <a:r>
              <a:rPr lang="cs-CZ" dirty="0">
                <a:latin typeface="Helvetica" pitchFamily="2" charset="0"/>
              </a:rPr>
              <a:t>2) stranická heuristika</a:t>
            </a:r>
          </a:p>
          <a:p>
            <a:r>
              <a:rPr lang="cs-CZ" dirty="0">
                <a:latin typeface="Helvetica" pitchFamily="2" charset="0"/>
              </a:rPr>
              <a:t>3) demografické charakteristiky kandidáta</a:t>
            </a:r>
          </a:p>
          <a:p>
            <a:r>
              <a:rPr lang="cs-CZ" dirty="0">
                <a:latin typeface="Helvetica" pitchFamily="2" charset="0"/>
              </a:rPr>
              <a:t>4) chování během kampaně</a:t>
            </a:r>
          </a:p>
          <a:p>
            <a:r>
              <a:rPr lang="cs-CZ" dirty="0">
                <a:latin typeface="Helvetica" pitchFamily="2" charset="0"/>
              </a:rPr>
              <a:t>5) hodnocení osobnosti </a:t>
            </a:r>
          </a:p>
          <a:p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Ne systematický sběr informací, second-</a:t>
            </a:r>
            <a:r>
              <a:rPr lang="cs-CZ" dirty="0" err="1">
                <a:latin typeface="Helvetica" pitchFamily="2" charset="0"/>
              </a:rPr>
              <a:t>best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substitutes</a:t>
            </a:r>
            <a:r>
              <a:rPr lang="cs-CZ" dirty="0">
                <a:latin typeface="Helvetica" pitchFamily="2" charset="0"/>
              </a:rPr>
              <a:t> </a:t>
            </a:r>
          </a:p>
          <a:p>
            <a:r>
              <a:rPr lang="cs-CZ" dirty="0">
                <a:latin typeface="Helvetica" pitchFamily="2" charset="0"/>
              </a:rPr>
              <a:t>Limity i pro komunikaci ze strany politiků</a:t>
            </a:r>
          </a:p>
        </p:txBody>
      </p:sp>
    </p:spTree>
    <p:extLst>
      <p:ext uri="{BB962C8B-B14F-4D97-AF65-F5344CB8AC3E}">
        <p14:creationId xmlns:p14="http://schemas.microsoft.com/office/powerpoint/2010/main" val="22762116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 a volební 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7028"/>
            <a:ext cx="8229600" cy="4869136"/>
          </a:xfrm>
        </p:spPr>
        <p:txBody>
          <a:bodyPr/>
          <a:lstStyle/>
          <a:p>
            <a:r>
              <a:rPr lang="cs-CZ" dirty="0" err="1">
                <a:latin typeface="Helvetica" pitchFamily="2" charset="0"/>
              </a:rPr>
              <a:t>Sniderman</a:t>
            </a:r>
            <a:r>
              <a:rPr lang="cs-CZ" dirty="0">
                <a:latin typeface="Helvetica" pitchFamily="2" charset="0"/>
              </a:rPr>
              <a:t>, Brody, </a:t>
            </a:r>
            <a:r>
              <a:rPr lang="cs-CZ" dirty="0" err="1">
                <a:latin typeface="Helvetica" pitchFamily="2" charset="0"/>
              </a:rPr>
              <a:t>Tetlock</a:t>
            </a:r>
            <a:r>
              <a:rPr lang="cs-CZ" dirty="0">
                <a:latin typeface="Helvetica" pitchFamily="2" charset="0"/>
              </a:rPr>
              <a:t> 1991: </a:t>
            </a:r>
            <a:r>
              <a:rPr lang="cs-CZ" i="1" dirty="0" err="1">
                <a:latin typeface="Helvetica" pitchFamily="2" charset="0"/>
              </a:rPr>
              <a:t>likability</a:t>
            </a:r>
            <a:r>
              <a:rPr lang="cs-CZ" i="1" dirty="0">
                <a:latin typeface="Helvetica" pitchFamily="2" charset="0"/>
              </a:rPr>
              <a:t> </a:t>
            </a:r>
            <a:r>
              <a:rPr lang="cs-CZ" i="1" dirty="0" err="1">
                <a:latin typeface="Helvetica" pitchFamily="2" charset="0"/>
              </a:rPr>
              <a:t>heuristics</a:t>
            </a:r>
            <a:endParaRPr lang="cs-CZ" i="1" dirty="0">
              <a:latin typeface="Helvetica" pitchFamily="2" charset="0"/>
            </a:endParaRPr>
          </a:p>
          <a:p>
            <a:pPr lvl="1"/>
            <a:r>
              <a:rPr lang="cs-CZ" dirty="0">
                <a:latin typeface="Helvetica" pitchFamily="2" charset="0"/>
              </a:rPr>
              <a:t>Voliči uvažují o politických tématech tak, že si zjednodušují komplexní úkony a spoléhají se na vzájemnou interakci afektivních a kognitivních reakcí.</a:t>
            </a:r>
          </a:p>
          <a:p>
            <a:pPr lvl="1"/>
            <a:r>
              <a:rPr lang="cs-CZ" dirty="0">
                <a:latin typeface="Helvetica" pitchFamily="2" charset="0"/>
              </a:rPr>
              <a:t>Voliči identifikují věci, které mají a které nemají rádi.</a:t>
            </a:r>
          </a:p>
          <a:p>
            <a:pPr lvl="1"/>
            <a:r>
              <a:rPr lang="cs-CZ" dirty="0">
                <a:latin typeface="Helvetica" pitchFamily="2" charset="0"/>
              </a:rPr>
              <a:t>Heuristika na bázi </a:t>
            </a:r>
            <a:r>
              <a:rPr lang="cs-CZ" dirty="0" err="1">
                <a:latin typeface="Helvetica" pitchFamily="2" charset="0"/>
              </a:rPr>
              <a:t>endorsement</a:t>
            </a:r>
            <a:endParaRPr lang="cs-CZ" dirty="0">
              <a:latin typeface="Helvetica" pitchFamily="2" charset="0"/>
            </a:endParaRPr>
          </a:p>
          <a:p>
            <a:pPr lvl="1"/>
            <a:r>
              <a:rPr lang="cs-CZ" dirty="0">
                <a:latin typeface="Helvetica" pitchFamily="2" charset="0"/>
              </a:rPr>
              <a:t>Potřebná určitá znalost.</a:t>
            </a:r>
          </a:p>
          <a:p>
            <a:pPr lvl="1"/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51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Heuristika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3088"/>
            <a:ext cx="8229600" cy="4800600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Slovo řeckého původu: </a:t>
            </a:r>
            <a:r>
              <a:rPr lang="cs-CZ" i="1" dirty="0">
                <a:latin typeface="Helvetica" pitchFamily="2" charset="0"/>
              </a:rPr>
              <a:t>objevit, zjistit</a:t>
            </a:r>
          </a:p>
          <a:p>
            <a:r>
              <a:rPr lang="cs-CZ" dirty="0">
                <a:latin typeface="Helvetica" pitchFamily="2" charset="0"/>
              </a:rPr>
              <a:t>Kognitivní, mentální zkratka</a:t>
            </a:r>
          </a:p>
          <a:p>
            <a:r>
              <a:rPr lang="cs-CZ" dirty="0">
                <a:latin typeface="Helvetica" pitchFamily="2" charset="0"/>
              </a:rPr>
              <a:t>Rozhodovací strategie </a:t>
            </a:r>
          </a:p>
          <a:p>
            <a:r>
              <a:rPr lang="cs-CZ" dirty="0">
                <a:latin typeface="Helvetica" pitchFamily="2" charset="0"/>
              </a:rPr>
              <a:t>Udržuje požadavky na zpracování informací v mezích</a:t>
            </a:r>
          </a:p>
          <a:p>
            <a:r>
              <a:rPr lang="cs-CZ" dirty="0">
                <a:latin typeface="Helvetica" pitchFamily="2" charset="0"/>
              </a:rPr>
              <a:t>Zjednodušující pravidla </a:t>
            </a:r>
          </a:p>
          <a:p>
            <a:r>
              <a:rPr lang="cs-CZ" dirty="0">
                <a:latin typeface="Helvetica" pitchFamily="2" charset="0"/>
              </a:rPr>
              <a:t>Redukce potřeby vyhledávat všechny relevantní informace (předpoklad RCT)</a:t>
            </a:r>
          </a:p>
        </p:txBody>
      </p:sp>
    </p:spTree>
    <p:extLst>
      <p:ext uri="{BB962C8B-B14F-4D97-AF65-F5344CB8AC3E}">
        <p14:creationId xmlns:p14="http://schemas.microsoft.com/office/powerpoint/2010/main" val="397833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Heuristiky</a:t>
            </a:r>
            <a:r>
              <a:rPr lang="en-US" dirty="0"/>
              <a:t> v </a:t>
            </a:r>
            <a:r>
              <a:rPr lang="en-US" dirty="0" err="1"/>
              <a:t>referendu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2287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pitchFamily="2" charset="0"/>
              </a:rPr>
              <a:t>Arthur </a:t>
            </a:r>
            <a:r>
              <a:rPr lang="cs-CZ" dirty="0" err="1">
                <a:latin typeface="Helvetica" pitchFamily="2" charset="0"/>
              </a:rPr>
              <a:t>Lupia</a:t>
            </a:r>
            <a:r>
              <a:rPr lang="cs-CZ" dirty="0">
                <a:latin typeface="Helvetica" pitchFamily="2" charset="0"/>
              </a:rPr>
              <a:t> 1994</a:t>
            </a:r>
          </a:p>
          <a:p>
            <a:r>
              <a:rPr lang="cs-CZ" dirty="0">
                <a:latin typeface="Helvetica" pitchFamily="2" charset="0"/>
              </a:rPr>
              <a:t>Exit </a:t>
            </a:r>
            <a:r>
              <a:rPr lang="cs-CZ" dirty="0" err="1">
                <a:latin typeface="Helvetica" pitchFamily="2" charset="0"/>
              </a:rPr>
              <a:t>poll</a:t>
            </a:r>
            <a:r>
              <a:rPr lang="cs-CZ" dirty="0">
                <a:latin typeface="Helvetica" pitchFamily="2" charset="0"/>
              </a:rPr>
              <a:t> v rámci referenda v Kalifornii</a:t>
            </a:r>
          </a:p>
          <a:p>
            <a:r>
              <a:rPr lang="cs-CZ" dirty="0">
                <a:latin typeface="Helvetica" pitchFamily="2" charset="0"/>
              </a:rPr>
              <a:t>heuristika jako významný mechanismus rozhodování</a:t>
            </a:r>
          </a:p>
          <a:p>
            <a:r>
              <a:rPr lang="cs-CZ" dirty="0">
                <a:latin typeface="Helvetica" pitchFamily="2" charset="0"/>
              </a:rPr>
              <a:t>Porovnává chování dobře informovaných a relativně neinformovaných voličů</a:t>
            </a:r>
          </a:p>
          <a:p>
            <a:r>
              <a:rPr lang="cs-CZ" dirty="0">
                <a:latin typeface="Helvetica" pitchFamily="2" charset="0"/>
              </a:rPr>
              <a:t>Neinformovaní voliči se znalostí pozice pojišťoven volili jako, kdyby byli dobře informovaní</a:t>
            </a:r>
          </a:p>
        </p:txBody>
      </p:sp>
    </p:spTree>
    <p:extLst>
      <p:ext uri="{BB962C8B-B14F-4D97-AF65-F5344CB8AC3E}">
        <p14:creationId xmlns:p14="http://schemas.microsoft.com/office/powerpoint/2010/main" val="14810799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Efektivita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heuristiky</a:t>
            </a:r>
            <a:r>
              <a:rPr lang="en-US" dirty="0">
                <a:latin typeface="Helvetica" pitchFamily="2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Helvetica" pitchFamily="2" charset="0"/>
              </a:rPr>
              <a:t>Heuristiky mohou generovat </a:t>
            </a:r>
            <a:r>
              <a:rPr lang="cs-CZ" dirty="0" err="1">
                <a:latin typeface="Helvetica" pitchFamily="2" charset="0"/>
              </a:rPr>
              <a:t>suboptimální</a:t>
            </a:r>
            <a:r>
              <a:rPr lang="cs-CZ" dirty="0">
                <a:latin typeface="Helvetica" pitchFamily="2" charset="0"/>
              </a:rPr>
              <a:t> výsledky</a:t>
            </a:r>
          </a:p>
          <a:p>
            <a:r>
              <a:rPr lang="cs-CZ" dirty="0">
                <a:latin typeface="Helvetica" pitchFamily="2" charset="0"/>
              </a:rPr>
              <a:t>Ve skutečnosti neřeší problém informačního deficitu</a:t>
            </a:r>
          </a:p>
          <a:p>
            <a:r>
              <a:rPr lang="cs-CZ" dirty="0" err="1">
                <a:latin typeface="Helvetica" pitchFamily="2" charset="0"/>
              </a:rPr>
              <a:t>Larry</a:t>
            </a:r>
            <a:r>
              <a:rPr lang="cs-CZ" dirty="0">
                <a:latin typeface="Helvetica" pitchFamily="2" charset="0"/>
              </a:rPr>
              <a:t> M. </a:t>
            </a:r>
            <a:r>
              <a:rPr lang="cs-CZ" dirty="0" err="1">
                <a:latin typeface="Helvetica" pitchFamily="2" charset="0"/>
              </a:rPr>
              <a:t>Bartels</a:t>
            </a:r>
            <a:r>
              <a:rPr lang="cs-CZ" dirty="0">
                <a:latin typeface="Helvetica" pitchFamily="2" charset="0"/>
              </a:rPr>
              <a:t> 1996: kvantitativní studie na základě dat z ANES</a:t>
            </a:r>
          </a:p>
          <a:p>
            <a:pPr lvl="1"/>
            <a:r>
              <a:rPr lang="cs-CZ" dirty="0">
                <a:latin typeface="Helvetica" pitchFamily="2" charset="0"/>
              </a:rPr>
              <a:t>Do jaké míry volí neinformovaní voliči, jako kdyby byli informovaní?</a:t>
            </a:r>
          </a:p>
          <a:p>
            <a:pPr lvl="1"/>
            <a:r>
              <a:rPr lang="cs-CZ" dirty="0">
                <a:latin typeface="Helvetica" pitchFamily="2" charset="0"/>
              </a:rPr>
              <a:t>Statistická simulace </a:t>
            </a:r>
          </a:p>
          <a:p>
            <a:pPr lvl="1"/>
            <a:r>
              <a:rPr lang="cs-CZ" dirty="0">
                <a:latin typeface="Helvetica" pitchFamily="2" charset="0"/>
              </a:rPr>
              <a:t>Neinformovaní voliči volí jinak, než by volili, kdyby byli informovaní</a:t>
            </a:r>
          </a:p>
          <a:p>
            <a:pPr lvl="1"/>
            <a:r>
              <a:rPr lang="cs-CZ" dirty="0">
                <a:latin typeface="Helvetica" pitchFamily="2" charset="0"/>
              </a:rPr>
              <a:t>Vliv některých demografických proměnných (pohlaví, víra atd.)</a:t>
            </a:r>
          </a:p>
          <a:p>
            <a:pPr lvl="1"/>
            <a:r>
              <a:rPr lang="cs-CZ" dirty="0">
                <a:latin typeface="Helvetica" pitchFamily="2" charset="0"/>
              </a:rPr>
              <a:t>Odchylky volebních výsledků na agregované úrovni, neinformovaní voliči mají tendenci volit demokraty a současné držitele úřadů). Tzn. jednotlivé chyby v úsudku voličů se navzájem nevynulují.</a:t>
            </a:r>
          </a:p>
          <a:p>
            <a:pPr lvl="1"/>
            <a:endParaRPr lang="cs-CZ" dirty="0">
              <a:latin typeface="Helvetica" pitchFamily="2" charset="0"/>
            </a:endParaRPr>
          </a:p>
          <a:p>
            <a:pPr lvl="1"/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059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Efektivita</a:t>
            </a:r>
            <a:r>
              <a:rPr lang="en-US" dirty="0"/>
              <a:t> </a:t>
            </a:r>
            <a:r>
              <a:rPr lang="en-US" dirty="0" err="1"/>
              <a:t>heuristiky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9404"/>
            <a:ext cx="8229600" cy="4816760"/>
          </a:xfrm>
        </p:spPr>
        <p:txBody>
          <a:bodyPr/>
          <a:lstStyle/>
          <a:p>
            <a:r>
              <a:rPr lang="cs-CZ" dirty="0" err="1">
                <a:latin typeface="Helvetica" pitchFamily="2" charset="0"/>
              </a:rPr>
              <a:t>Lau</a:t>
            </a:r>
            <a:r>
              <a:rPr lang="cs-CZ" dirty="0">
                <a:latin typeface="Helvetica" pitchFamily="2" charset="0"/>
              </a:rPr>
              <a:t> &amp; </a:t>
            </a:r>
            <a:r>
              <a:rPr lang="cs-CZ" dirty="0" err="1">
                <a:latin typeface="Helvetica" pitchFamily="2" charset="0"/>
              </a:rPr>
              <a:t>Redlawsk</a:t>
            </a:r>
            <a:r>
              <a:rPr lang="cs-CZ" dirty="0">
                <a:latin typeface="Helvetica" pitchFamily="2" charset="0"/>
              </a:rPr>
              <a:t>: experimentální studie</a:t>
            </a:r>
          </a:p>
          <a:p>
            <a:r>
              <a:rPr lang="cs-CZ" dirty="0">
                <a:latin typeface="Helvetica" pitchFamily="2" charset="0"/>
              </a:rPr>
              <a:t>Kdo používá heuristiky?</a:t>
            </a:r>
          </a:p>
          <a:p>
            <a:r>
              <a:rPr lang="cs-CZ" dirty="0">
                <a:latin typeface="Helvetica" pitchFamily="2" charset="0"/>
              </a:rPr>
              <a:t>Jaké </a:t>
            </a:r>
            <a:r>
              <a:rPr lang="cs-CZ" dirty="0" err="1">
                <a:latin typeface="Helvetica" pitchFamily="2" charset="0"/>
              </a:rPr>
              <a:t>heurisitky</a:t>
            </a:r>
            <a:r>
              <a:rPr lang="cs-CZ" dirty="0">
                <a:latin typeface="Helvetica" pitchFamily="2" charset="0"/>
              </a:rPr>
              <a:t>?</a:t>
            </a:r>
          </a:p>
          <a:p>
            <a:r>
              <a:rPr lang="cs-CZ" dirty="0">
                <a:latin typeface="Helvetica" pitchFamily="2" charset="0"/>
              </a:rPr>
              <a:t>Strana</a:t>
            </a:r>
          </a:p>
          <a:p>
            <a:r>
              <a:rPr lang="cs-CZ" dirty="0">
                <a:latin typeface="Helvetica" pitchFamily="2" charset="0"/>
              </a:rPr>
              <a:t>Ideologie</a:t>
            </a:r>
          </a:p>
          <a:p>
            <a:r>
              <a:rPr lang="cs-CZ" dirty="0" err="1">
                <a:latin typeface="Helvetica" pitchFamily="2" charset="0"/>
              </a:rPr>
              <a:t>Endorsement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Životaschopnost</a:t>
            </a:r>
          </a:p>
          <a:p>
            <a:r>
              <a:rPr lang="cs-CZ" dirty="0">
                <a:latin typeface="Helvetica" pitchFamily="2" charset="0"/>
              </a:rPr>
              <a:t>Image/vzhled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Kahneman</a:t>
            </a:r>
            <a:r>
              <a:rPr lang="en-US" dirty="0">
                <a:latin typeface="Helvetica" pitchFamily="2" charset="0"/>
              </a:rPr>
              <a:t> a </a:t>
            </a:r>
            <a:r>
              <a:rPr lang="en-US" dirty="0" err="1">
                <a:latin typeface="Helvetica" pitchFamily="2" charset="0"/>
              </a:rPr>
              <a:t>Tversky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9911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pitchFamily="2" charset="0"/>
              </a:rPr>
              <a:t>Program výzkumu heuristik a zkreslení</a:t>
            </a:r>
          </a:p>
          <a:p>
            <a:r>
              <a:rPr lang="cs-CZ" dirty="0">
                <a:latin typeface="Helvetica" pitchFamily="2" charset="0"/>
              </a:rPr>
              <a:t>Intuitivní uvažování zkresluje úsudek</a:t>
            </a:r>
          </a:p>
          <a:p>
            <a:r>
              <a:rPr lang="cs-CZ" dirty="0">
                <a:latin typeface="Helvetica" pitchFamily="2" charset="0"/>
              </a:rPr>
              <a:t>Heuristiky </a:t>
            </a:r>
            <a:r>
              <a:rPr lang="cs-CZ" i="1" u="sng" dirty="0">
                <a:latin typeface="Helvetica" pitchFamily="2" charset="0"/>
              </a:rPr>
              <a:t>jako odchylky od racionálního uvažování</a:t>
            </a:r>
          </a:p>
          <a:p>
            <a:r>
              <a:rPr lang="cs-CZ" dirty="0">
                <a:latin typeface="Helvetica" pitchFamily="2" charset="0"/>
              </a:rPr>
              <a:t>Chyby v úsudku</a:t>
            </a:r>
          </a:p>
          <a:p>
            <a:r>
              <a:rPr lang="cs-CZ" dirty="0">
                <a:latin typeface="Helvetica" pitchFamily="2" charset="0"/>
              </a:rPr>
              <a:t>Projevy S1</a:t>
            </a:r>
          </a:p>
          <a:p>
            <a:r>
              <a:rPr lang="cs-CZ" dirty="0">
                <a:latin typeface="Helvetica" pitchFamily="2" charset="0"/>
              </a:rPr>
              <a:t>Výzkum heuristiky v odhadování pravděpodobnosti pomocí jednoduchých experimentů</a:t>
            </a:r>
          </a:p>
        </p:txBody>
      </p:sp>
    </p:spTree>
    <p:extLst>
      <p:ext uri="{BB962C8B-B14F-4D97-AF65-F5344CB8AC3E}">
        <p14:creationId xmlns:p14="http://schemas.microsoft.com/office/powerpoint/2010/main" val="391553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Kahneman</a:t>
            </a:r>
            <a:r>
              <a:rPr lang="en-US" dirty="0">
                <a:latin typeface="Helvetica" pitchFamily="2" charset="0"/>
              </a:rPr>
              <a:t> a </a:t>
            </a:r>
            <a:r>
              <a:rPr lang="en-US" dirty="0" err="1">
                <a:latin typeface="Helvetica" pitchFamily="2" charset="0"/>
              </a:rPr>
              <a:t>Tversky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4550"/>
            <a:ext cx="8229600" cy="4011613"/>
          </a:xfrm>
        </p:spPr>
        <p:txBody>
          <a:bodyPr/>
          <a:lstStyle/>
          <a:p>
            <a:r>
              <a:rPr lang="cs-CZ" sz="3100" dirty="0">
                <a:latin typeface="Helvetica" pitchFamily="2" charset="0"/>
              </a:rPr>
              <a:t>Podobnost s odhadem vzdálenosti:</a:t>
            </a:r>
          </a:p>
          <a:p>
            <a:pPr lvl="1"/>
            <a:r>
              <a:rPr lang="cs-CZ" sz="2700" dirty="0">
                <a:latin typeface="Helvetica" pitchFamily="2" charset="0"/>
              </a:rPr>
              <a:t>Snížená viditelnost = přecenění vzdálenosti</a:t>
            </a:r>
          </a:p>
          <a:p>
            <a:pPr lvl="1"/>
            <a:r>
              <a:rPr lang="cs-CZ" sz="2700" dirty="0">
                <a:latin typeface="Helvetica" pitchFamily="2" charset="0"/>
              </a:rPr>
              <a:t>Vysoká viditelnost = podcenění vzdálenosti</a:t>
            </a:r>
          </a:p>
          <a:p>
            <a:r>
              <a:rPr lang="cs-CZ" sz="3100" dirty="0">
                <a:latin typeface="Helvetica" pitchFamily="2" charset="0"/>
              </a:rPr>
              <a:t>Jasnost a přesnost obrazu</a:t>
            </a:r>
          </a:p>
          <a:p>
            <a:r>
              <a:rPr lang="cs-CZ" sz="3100" dirty="0">
                <a:latin typeface="Helvetica" pitchFamily="2" charset="0"/>
              </a:rPr>
              <a:t>Operace na základě informace s nízkou validitou pro daný úkon</a:t>
            </a:r>
          </a:p>
          <a:p>
            <a:r>
              <a:rPr lang="cs-CZ" u="sng" dirty="0">
                <a:latin typeface="Helvetica" pitchFamily="2" charset="0"/>
              </a:rPr>
              <a:t>Systematické </a:t>
            </a:r>
            <a:r>
              <a:rPr lang="cs-CZ" dirty="0">
                <a:latin typeface="Helvetica" pitchFamily="2" charset="0"/>
              </a:rPr>
              <a:t>chyby v úsudku</a:t>
            </a:r>
          </a:p>
        </p:txBody>
      </p:sp>
    </p:spTree>
    <p:extLst>
      <p:ext uri="{BB962C8B-B14F-4D97-AF65-F5344CB8AC3E}">
        <p14:creationId xmlns:p14="http://schemas.microsoft.com/office/powerpoint/2010/main" val="304285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Podobnost (</a:t>
            </a:r>
            <a:r>
              <a:rPr lang="cs-CZ" dirty="0" err="1"/>
              <a:t>Representativeness</a:t>
            </a:r>
            <a:r>
              <a:rPr lang="cs-CZ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1713"/>
            <a:ext cx="8229600" cy="4371975"/>
          </a:xfrm>
        </p:spPr>
        <p:txBody>
          <a:bodyPr>
            <a:normAutofit/>
          </a:bodyPr>
          <a:lstStyle/>
          <a:p>
            <a:r>
              <a:rPr lang="cs-CZ" sz="2800" i="1" dirty="0" err="1">
                <a:latin typeface="Helvetica" pitchFamily="2" charset="0"/>
              </a:rPr>
              <a:t>Steve</a:t>
            </a:r>
            <a:r>
              <a:rPr lang="cs-CZ" sz="2800" i="1" dirty="0">
                <a:latin typeface="Helvetica" pitchFamily="2" charset="0"/>
              </a:rPr>
              <a:t> je velmi plachý a uzavřený člověk, snaží se být vždy nápomocný druhým, ale mám velmi malý aktivní zájem o ostatní lidi a reálný svět kolem sebe obecně. Je to pořádkumilovná duše s potřebou řádu a struktury a s vášní pro detail. </a:t>
            </a:r>
          </a:p>
          <a:p>
            <a:pPr marL="0" indent="0">
              <a:buNone/>
            </a:pPr>
            <a:endParaRPr lang="cs-CZ" sz="2800" i="1" dirty="0">
              <a:latin typeface="Helvetica" pitchFamily="2" charset="0"/>
            </a:endParaRPr>
          </a:p>
          <a:p>
            <a:r>
              <a:rPr lang="cs-CZ" sz="2800" dirty="0">
                <a:latin typeface="Helvetica" pitchFamily="2" charset="0"/>
              </a:rPr>
              <a:t>Jaká je pravděpodobnost, že má </a:t>
            </a:r>
            <a:r>
              <a:rPr lang="cs-CZ" sz="2800" dirty="0" err="1">
                <a:latin typeface="Helvetica" pitchFamily="2" charset="0"/>
              </a:rPr>
              <a:t>Steve</a:t>
            </a:r>
            <a:r>
              <a:rPr lang="cs-CZ" sz="2800" dirty="0">
                <a:latin typeface="Helvetica" pitchFamily="2" charset="0"/>
              </a:rPr>
              <a:t> jedno z těchto povolání?</a:t>
            </a:r>
          </a:p>
          <a:p>
            <a:pPr lvl="1"/>
            <a:r>
              <a:rPr lang="cs-CZ" sz="2400" i="1" dirty="0">
                <a:latin typeface="Helvetica" pitchFamily="2" charset="0"/>
              </a:rPr>
              <a:t>Farmář, obchodník, pilot dopravního </a:t>
            </a:r>
            <a:r>
              <a:rPr lang="en-US" sz="2400" i="1" dirty="0" err="1"/>
              <a:t>letadla</a:t>
            </a:r>
            <a:r>
              <a:rPr lang="en-US" sz="2400" i="1" dirty="0"/>
              <a:t>, </a:t>
            </a:r>
            <a:r>
              <a:rPr lang="en-US" sz="2400" i="1" dirty="0" err="1"/>
              <a:t>knihovník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34840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Helvetica" pitchFamily="2" charset="0"/>
              </a:rPr>
              <a:t>Podobnost (</a:t>
            </a:r>
            <a:r>
              <a:rPr lang="cs-CZ" dirty="0" err="1">
                <a:latin typeface="Helvetica" pitchFamily="2" charset="0"/>
              </a:rPr>
              <a:t>Representativeness</a:t>
            </a:r>
            <a:r>
              <a:rPr lang="en-US" dirty="0">
                <a:latin typeface="Helvetica" pitchFamily="2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4550"/>
            <a:ext cx="8229600" cy="4419373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Jaká je pravděpodobnost že jev A náleží do kategorie B? </a:t>
            </a:r>
          </a:p>
          <a:p>
            <a:r>
              <a:rPr lang="cs-CZ" dirty="0">
                <a:latin typeface="Helvetica" pitchFamily="2" charset="0"/>
              </a:rPr>
              <a:t>Pravděpodobnost, že jev A vzniká z B, nebo že B vytváří A?</a:t>
            </a:r>
          </a:p>
          <a:p>
            <a:r>
              <a:rPr lang="cs-CZ" dirty="0">
                <a:latin typeface="Helvetica" pitchFamily="2" charset="0"/>
              </a:rPr>
              <a:t>Heuristika je podobnost mezi jevem A a B</a:t>
            </a:r>
          </a:p>
          <a:p>
            <a:r>
              <a:rPr lang="cs-CZ" dirty="0">
                <a:latin typeface="Helvetica" pitchFamily="2" charset="0"/>
              </a:rPr>
              <a:t>Pokud se A významně podobá B, usuzujeme, že A vyplývá z B s vysokou pravděpodobností (a naopak). </a:t>
            </a:r>
          </a:p>
        </p:txBody>
      </p:sp>
    </p:spTree>
    <p:extLst>
      <p:ext uri="{BB962C8B-B14F-4D97-AF65-F5344CB8AC3E}">
        <p14:creationId xmlns:p14="http://schemas.microsoft.com/office/powerpoint/2010/main" val="1649192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Podobnost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Předpoklad, že </a:t>
            </a:r>
            <a:r>
              <a:rPr lang="cs-CZ" dirty="0" err="1">
                <a:latin typeface="Helvetica" pitchFamily="2" charset="0"/>
              </a:rPr>
              <a:t>Steve</a:t>
            </a:r>
            <a:r>
              <a:rPr lang="cs-CZ" dirty="0">
                <a:latin typeface="Helvetica" pitchFamily="2" charset="0"/>
              </a:rPr>
              <a:t> je knihovní = stereotyp knihovníka</a:t>
            </a:r>
          </a:p>
          <a:p>
            <a:r>
              <a:rPr lang="cs-CZ" dirty="0">
                <a:latin typeface="Helvetica" pitchFamily="2" charset="0"/>
              </a:rPr>
              <a:t>Necitlivost k </a:t>
            </a:r>
            <a:r>
              <a:rPr lang="cs-CZ" i="1" u="sng" dirty="0">
                <a:latin typeface="Helvetica" pitchFamily="2" charset="0"/>
              </a:rPr>
              <a:t>základnímu poměru</a:t>
            </a:r>
            <a:r>
              <a:rPr lang="cs-CZ" dirty="0">
                <a:latin typeface="Helvetica" pitchFamily="2" charset="0"/>
              </a:rPr>
              <a:t>. Lidé odpovídají hůře, když mají špatné důkazy, než když nemají žádné důkazy.</a:t>
            </a:r>
          </a:p>
          <a:p>
            <a:r>
              <a:rPr lang="cs-CZ" dirty="0">
                <a:latin typeface="Helvetica" pitchFamily="2" charset="0"/>
              </a:rPr>
              <a:t>Necitlivost k velikosti vzorku. </a:t>
            </a:r>
          </a:p>
          <a:p>
            <a:pPr lvl="1"/>
            <a:r>
              <a:rPr lang="cs-CZ" dirty="0">
                <a:latin typeface="Helvetica" pitchFamily="2" charset="0"/>
              </a:rPr>
              <a:t>Př.  Jaká je průměrná výška ve vzorku 10 mužů? 100? 1000 mužů?</a:t>
            </a:r>
          </a:p>
          <a:p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3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i="1" dirty="0">
                <a:latin typeface="Helvetica" pitchFamily="2" charset="0"/>
              </a:rPr>
              <a:t>V jednom městě jsou dvě porodnice. Ve větší se narodí 45 dětí každý den. V menší se narodí 15 dětí každý den. Celkem 50 % všech narozených dětí jsou chlapci. Obě nemocnice po dobu jednoho roku zaznamenávaly dny, byl poměr chlapců větší než 60 %. Která nemocnice naměřila více takových dní?</a:t>
            </a:r>
          </a:p>
          <a:p>
            <a:pPr marL="0" indent="0">
              <a:buNone/>
            </a:pPr>
            <a:endParaRPr lang="cs-CZ" i="1" dirty="0">
              <a:latin typeface="Helvetica" pitchFamily="2" charset="0"/>
            </a:endParaRPr>
          </a:p>
          <a:p>
            <a:pPr lvl="1"/>
            <a:r>
              <a:rPr lang="cs-CZ" dirty="0">
                <a:latin typeface="Helvetica" pitchFamily="2" charset="0"/>
              </a:rPr>
              <a:t>Větší nemocnice</a:t>
            </a:r>
          </a:p>
          <a:p>
            <a:pPr lvl="1"/>
            <a:r>
              <a:rPr lang="cs-CZ" dirty="0">
                <a:latin typeface="Helvetica" pitchFamily="2" charset="0"/>
              </a:rPr>
              <a:t>Menší nemocnice</a:t>
            </a:r>
          </a:p>
          <a:p>
            <a:pPr lvl="1"/>
            <a:r>
              <a:rPr lang="cs-CZ" dirty="0">
                <a:latin typeface="Helvetica" pitchFamily="2" charset="0"/>
              </a:rPr>
              <a:t>Obě cca stejně (rozdíl do 5 % )</a:t>
            </a:r>
          </a:p>
        </p:txBody>
      </p:sp>
    </p:spTree>
    <p:extLst>
      <p:ext uri="{BB962C8B-B14F-4D97-AF65-F5344CB8AC3E}">
        <p14:creationId xmlns:p14="http://schemas.microsoft.com/office/powerpoint/2010/main" val="1564882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1627</Words>
  <Application>Microsoft Macintosh PowerPoint</Application>
  <PresentationFormat>Předvádění na obrazovce (4:3)</PresentationFormat>
  <Paragraphs>200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Helvetica</vt:lpstr>
      <vt:lpstr>Office Theme</vt:lpstr>
      <vt:lpstr>Heuristiky a zkreslení úsudku</vt:lpstr>
      <vt:lpstr>Opakování z minula</vt:lpstr>
      <vt:lpstr>Heuristika</vt:lpstr>
      <vt:lpstr>Kahneman a Tversky</vt:lpstr>
      <vt:lpstr>Kahneman a Tversky</vt:lpstr>
      <vt:lpstr>Podobnost (Representativeness)</vt:lpstr>
      <vt:lpstr>Podobnost (Representativeness)</vt:lpstr>
      <vt:lpstr>Podobnost</vt:lpstr>
      <vt:lpstr>Příklad:</vt:lpstr>
      <vt:lpstr>Podobnost</vt:lpstr>
      <vt:lpstr>Podobnost</vt:lpstr>
      <vt:lpstr>Podobnost</vt:lpstr>
      <vt:lpstr>Dostupnost (Availability)</vt:lpstr>
      <vt:lpstr>Dostupnost</vt:lpstr>
      <vt:lpstr>Dostupnost</vt:lpstr>
      <vt:lpstr>Ukotvení (Anchoring and adjustment)</vt:lpstr>
      <vt:lpstr>Ukotvení</vt:lpstr>
      <vt:lpstr>Fast and Frugal Heuristics</vt:lpstr>
      <vt:lpstr>Fast and Frugal</vt:lpstr>
      <vt:lpstr>Heuristika rekognice </vt:lpstr>
      <vt:lpstr>Recognition</vt:lpstr>
      <vt:lpstr>Take The Best Heuristics</vt:lpstr>
      <vt:lpstr>Take The Last</vt:lpstr>
      <vt:lpstr>Minimalist Algorithm</vt:lpstr>
      <vt:lpstr>Armstrong &amp; Graefe 2010</vt:lpstr>
      <vt:lpstr>Heuristiky a volební rozhodování</vt:lpstr>
      <vt:lpstr>Prezentace aplikace PowerPoint</vt:lpstr>
      <vt:lpstr>S. Popkin 1991</vt:lpstr>
      <vt:lpstr>Heuristiky a volební rozhodování</vt:lpstr>
      <vt:lpstr>Heuristiky v referendu</vt:lpstr>
      <vt:lpstr>Efektivita heuristiky?</vt:lpstr>
      <vt:lpstr>Efektivita heuristiky?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Heuristiky a framing</dc:title>
  <dc:creator>Lenka Hrbková</dc:creator>
  <cp:lastModifiedBy>Uživatel Microsoft Office</cp:lastModifiedBy>
  <cp:revision>49</cp:revision>
  <dcterms:created xsi:type="dcterms:W3CDTF">2014-04-14T09:09:14Z</dcterms:created>
  <dcterms:modified xsi:type="dcterms:W3CDTF">2018-05-09T15:39:20Z</dcterms:modified>
</cp:coreProperties>
</file>