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514FD2-15F9-4A3B-88DC-1495A5E32F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5.4.2018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4C4C2D3B-279D-47D7-9F0D-85401F8E795A}" type="datetimeFigureOut">
              <a:rPr lang="cs-CZ" smtClean="0"/>
              <a:pPr/>
              <a:t>5.4.2018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 algn="ctr">
              <a:buFontTx/>
              <a:buNone/>
            </a:pPr>
            <a:r>
              <a:rPr lang="cs-CZ" sz="3600" b="1" dirty="0"/>
              <a:t>Teorie her a </a:t>
            </a:r>
            <a:r>
              <a:rPr lang="cs-CZ" sz="3600" b="1" dirty="0" smtClean="0"/>
              <a:t>politika</a:t>
            </a:r>
          </a:p>
          <a:p>
            <a:pPr algn="ctr">
              <a:buFontTx/>
              <a:buNone/>
            </a:pPr>
            <a:endParaRPr lang="cs-CZ" sz="3600" b="1" dirty="0"/>
          </a:p>
          <a:p>
            <a:pPr algn="ctr">
              <a:buFontTx/>
              <a:buNone/>
            </a:pPr>
            <a:r>
              <a:rPr lang="cs-CZ" sz="3600" b="1" dirty="0" smtClean="0"/>
              <a:t>POL 203 </a:t>
            </a:r>
            <a:r>
              <a:rPr lang="cs-CZ" sz="3600" b="1" dirty="0" smtClean="0"/>
              <a:t>5.4</a:t>
            </a:r>
            <a:r>
              <a:rPr lang="cs-CZ" sz="3600" b="1" dirty="0" smtClean="0"/>
              <a:t>. </a:t>
            </a:r>
            <a:r>
              <a:rPr lang="cs-CZ" sz="3600" b="1" dirty="0" smtClean="0"/>
              <a:t>2018</a:t>
            </a:r>
            <a:endParaRPr lang="cs-CZ" sz="3600" b="1" dirty="0"/>
          </a:p>
          <a:p>
            <a:pPr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Deadlock a Důvěra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Deadlock</a:t>
            </a:r>
            <a:r>
              <a:rPr lang="cs-CZ" sz="2800" dirty="0"/>
              <a:t> je stabilní hrou, v níž nejlepší výsledek přináší </a:t>
            </a:r>
            <a:r>
              <a:rPr lang="cs-CZ" sz="2800" dirty="0" err="1"/>
              <a:t>temptation</a:t>
            </a:r>
            <a:r>
              <a:rPr lang="cs-CZ" sz="2800" dirty="0"/>
              <a:t>, druhým nejlepším výsledkem ale na rozdíl od vězňova dilematu není spolupráce, nýbrž vzájemná nespolupráce DD.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, někdy známá též jako lov na jelena- </a:t>
            </a:r>
            <a:r>
              <a:rPr lang="cs-CZ" sz="2800" i="1" dirty="0" err="1"/>
              <a:t>stag</a:t>
            </a:r>
            <a:r>
              <a:rPr lang="cs-CZ" sz="2800" i="1" dirty="0"/>
              <a:t> </a:t>
            </a:r>
            <a:r>
              <a:rPr lang="cs-CZ" sz="2800" i="1" dirty="0" err="1"/>
              <a:t>hunt</a:t>
            </a:r>
            <a:r>
              <a:rPr lang="cs-CZ" sz="2800" dirty="0"/>
              <a:t>) je hrou s dvěma </a:t>
            </a:r>
            <a:r>
              <a:rPr lang="cs-CZ" sz="2800" dirty="0" err="1"/>
              <a:t>ekvilibrii</a:t>
            </a:r>
            <a:r>
              <a:rPr lang="cs-CZ" sz="2800" dirty="0"/>
              <a:t>, z nichž jedno je </a:t>
            </a:r>
            <a:r>
              <a:rPr lang="cs-CZ" sz="2800" dirty="0" err="1"/>
              <a:t>Pareto</a:t>
            </a:r>
            <a:r>
              <a:rPr lang="cs-CZ" sz="2800" dirty="0"/>
              <a:t> optimální a druhé, </a:t>
            </a:r>
            <a:r>
              <a:rPr lang="cs-CZ" sz="2800" dirty="0" err="1"/>
              <a:t>suboptimální</a:t>
            </a:r>
            <a:r>
              <a:rPr lang="cs-CZ" sz="2800" dirty="0"/>
              <a:t>, je zase méně „riskantní“. Pokud jsou zisky hráčů </a:t>
            </a:r>
            <a:r>
              <a:rPr lang="cs-CZ" sz="2800" i="1" dirty="0" err="1"/>
              <a:t>common</a:t>
            </a:r>
            <a:r>
              <a:rPr lang="cs-CZ" sz="2800" i="1" dirty="0"/>
              <a:t> </a:t>
            </a:r>
            <a:r>
              <a:rPr lang="cs-CZ" sz="2800" i="1" dirty="0" err="1"/>
              <a:t>knowledge</a:t>
            </a:r>
            <a:r>
              <a:rPr lang="cs-CZ" sz="2800" dirty="0"/>
              <a:t>, je </a:t>
            </a:r>
            <a:r>
              <a:rPr lang="cs-CZ" sz="2800" dirty="0" err="1"/>
              <a:t>Pareto</a:t>
            </a:r>
            <a:r>
              <a:rPr lang="cs-CZ" sz="2800" dirty="0"/>
              <a:t>-optimální výsledek vynucen samotnou hrou (</a:t>
            </a:r>
            <a:r>
              <a:rPr lang="cs-CZ" sz="2800" b="1" dirty="0"/>
              <a:t>čistá koordinační hra</a:t>
            </a:r>
            <a:r>
              <a:rPr lang="cs-CZ" sz="2800" dirty="0"/>
              <a:t>, viz </a:t>
            </a:r>
            <a:r>
              <a:rPr lang="cs-CZ" sz="2800" dirty="0" smtClean="0"/>
              <a:t>minulé přednášky).</a:t>
            </a:r>
            <a:endParaRPr lang="cs-CZ" sz="28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74638"/>
            <a:ext cx="4762500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Assurance a Deadlock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/>
        </p:nvGraphicFramePr>
        <p:xfrm>
          <a:off x="611188" y="2997200"/>
          <a:ext cx="4032250" cy="2160588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Důvěra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315" name="Group 99"/>
          <p:cNvGraphicFramePr>
            <a:graphicFrameLocks noGrp="1"/>
          </p:cNvGraphicFramePr>
          <p:nvPr/>
        </p:nvGraphicFramePr>
        <p:xfrm>
          <a:off x="4859338" y="3068638"/>
          <a:ext cx="3744912" cy="2072640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D-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lock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311" name="Picture 95" descr="deadbolt,lock,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44450"/>
            <a:ext cx="36195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her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4437063"/>
            <a:ext cx="7596187" cy="1728787"/>
          </a:xfrm>
          <a:noFill/>
          <a:ln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42988" y="1819275"/>
            <a:ext cx="7200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Vězňovo dilema (</a:t>
            </a:r>
            <a:r>
              <a:rPr lang="cs-CZ" dirty="0" err="1">
                <a:latin typeface="Cambria" panose="02040503050406030204" pitchFamily="18" charset="0"/>
              </a:rPr>
              <a:t>Prisoners</a:t>
            </a:r>
            <a:r>
              <a:rPr lang="cs-CZ" dirty="0">
                <a:latin typeface="Cambria" panose="02040503050406030204" pitchFamily="18" charset="0"/>
              </a:rPr>
              <a:t>´ </a:t>
            </a:r>
            <a:r>
              <a:rPr lang="cs-CZ" dirty="0" err="1">
                <a:latin typeface="Cambria" panose="02040503050406030204" pitchFamily="18" charset="0"/>
              </a:rPr>
              <a:t>dilemma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Mrtvý bod (</a:t>
            </a:r>
            <a:r>
              <a:rPr lang="cs-CZ" dirty="0" err="1">
                <a:latin typeface="Cambria" panose="02040503050406030204" pitchFamily="18" charset="0"/>
              </a:rPr>
              <a:t>Deadlock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Zbabělec (</a:t>
            </a:r>
            <a:r>
              <a:rPr lang="cs-CZ" dirty="0" err="1">
                <a:latin typeface="Cambria" panose="02040503050406030204" pitchFamily="18" charset="0"/>
              </a:rPr>
              <a:t>Chicken</a:t>
            </a:r>
            <a:r>
              <a:rPr lang="cs-CZ" dirty="0">
                <a:latin typeface="Cambria" panose="02040503050406030204" pitchFamily="18" charset="0"/>
              </a:rPr>
              <a:t>) –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endParaRPr lang="cs-CZ" dirty="0">
              <a:latin typeface="Cambria" panose="02040503050406030204" pitchFamily="18" charset="0"/>
            </a:endParaRP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Důvěra  (</a:t>
            </a:r>
            <a:r>
              <a:rPr lang="cs-CZ" dirty="0" err="1">
                <a:latin typeface="Cambria" panose="02040503050406030204" pitchFamily="18" charset="0"/>
              </a:rPr>
              <a:t>Assurance</a:t>
            </a:r>
            <a:r>
              <a:rPr lang="cs-CZ" dirty="0">
                <a:latin typeface="Cambria" panose="02040503050406030204" pitchFamily="18" charset="0"/>
              </a:rPr>
              <a:t>)-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endParaRPr lang="cs-CZ" dirty="0">
              <a:latin typeface="Cambria" panose="02040503050406030204" pitchFamily="18" charset="0"/>
            </a:endParaRPr>
          </a:p>
          <a:p>
            <a:pPr>
              <a:tabLst>
                <a:tab pos="677863" algn="l"/>
              </a:tabLst>
            </a:pPr>
            <a:r>
              <a:rPr lang="cs-CZ" b="1" u="sng" dirty="0" err="1">
                <a:latin typeface="Cambria" panose="02040503050406030204" pitchFamily="18" charset="0"/>
              </a:rPr>
              <a:t>Ekvilibria</a:t>
            </a:r>
            <a:r>
              <a:rPr lang="cs-CZ" dirty="0">
                <a:latin typeface="Cambria" panose="02040503050406030204" pitchFamily="18" charset="0"/>
              </a:rPr>
              <a:t> jsou stabilní vůči </a:t>
            </a:r>
            <a:r>
              <a:rPr lang="cs-CZ" b="1" u="sng" dirty="0">
                <a:latin typeface="Cambria" panose="02040503050406030204" pitchFamily="18" charset="0"/>
              </a:rPr>
              <a:t>jednostranné změně strategie</a:t>
            </a:r>
            <a:r>
              <a:rPr lang="cs-CZ" dirty="0">
                <a:latin typeface="Cambria" panose="02040503050406030204" pitchFamily="18" charset="0"/>
              </a:rPr>
              <a:t>, </a:t>
            </a:r>
            <a:r>
              <a:rPr lang="cs-CZ" b="1" u="sng" dirty="0" err="1">
                <a:latin typeface="Cambria" panose="02040503050406030204" pitchFamily="18" charset="0"/>
              </a:rPr>
              <a:t>Pareto</a:t>
            </a:r>
            <a:r>
              <a:rPr lang="cs-CZ" b="1" u="sng" dirty="0">
                <a:latin typeface="Cambria" panose="02040503050406030204" pitchFamily="18" charset="0"/>
              </a:rPr>
              <a:t> optimální výsledky</a:t>
            </a:r>
            <a:r>
              <a:rPr lang="cs-CZ" dirty="0">
                <a:latin typeface="Cambria" panose="02040503050406030204" pitchFamily="18" charset="0"/>
              </a:rPr>
              <a:t> vůči </a:t>
            </a:r>
            <a:r>
              <a:rPr lang="cs-CZ" b="1" u="sng" dirty="0">
                <a:latin typeface="Cambria" panose="02040503050406030204" pitchFamily="18" charset="0"/>
              </a:rPr>
              <a:t>koordinované změně strategie</a:t>
            </a:r>
            <a:r>
              <a:rPr lang="cs-CZ" dirty="0">
                <a:latin typeface="Cambria" panose="020405030504060302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Hry o pravidla hry (institucionální změny)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Dalším zdrojem herní nestability politiky je změna pravidel hry (institucionální změna, která může nabývat řady podob.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počtu hráčů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možných tahů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v pořadí, v jakém jsou tahy prováděny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informace, dostupné hráčům při hře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Politické instituce (chápaná jako pravidla politických a sociálních interakcí –her) jsou v tomto pojetí závislá proměnná a </a:t>
            </a:r>
            <a:r>
              <a:rPr lang="cs-CZ" sz="2400" b="1" dirty="0"/>
              <a:t>aktéři se je snaží měnit s cílem maximalizovat své zisky</a:t>
            </a:r>
            <a:r>
              <a:rPr lang="cs-CZ" sz="2400" dirty="0"/>
              <a:t>, které závisí nejen na výběru strategií, nýbrž i na institucionálním omezení situace.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Proč má smysl měnit pravidla hry?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Některé z politických institucí (bikameralismus, parlamentní výbory, pravidla pro změnu zákonů, jednokolový většinový systém) podporují tvorbu </a:t>
            </a:r>
            <a:r>
              <a:rPr lang="cs-CZ" sz="2800" dirty="0" err="1"/>
              <a:t>ekvilibria</a:t>
            </a:r>
            <a:r>
              <a:rPr lang="cs-CZ" sz="2800" dirty="0"/>
              <a:t> (tj. systematicky vedou k určitým výsledkům).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 případě, že existuje vysoká míra korelace mezi určitými institucemi a určitými výsledky, snaží se političtí aktéři nebo koalice aktérů modifikovat efekt těchto institucí s cílem zvýšit svůj zisk.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 rámci změn pravidel hry rozeznává </a:t>
            </a:r>
            <a:r>
              <a:rPr lang="cs-CZ" sz="2800" dirty="0" err="1"/>
              <a:t>Tsebelis</a:t>
            </a:r>
            <a:r>
              <a:rPr lang="cs-CZ" sz="2800" dirty="0"/>
              <a:t> </a:t>
            </a:r>
            <a:r>
              <a:rPr lang="cs-CZ" sz="2800" b="1" dirty="0" err="1"/>
              <a:t>redistributivní</a:t>
            </a:r>
            <a:r>
              <a:rPr lang="cs-CZ" sz="2800" dirty="0"/>
              <a:t> a </a:t>
            </a:r>
            <a:r>
              <a:rPr lang="cs-CZ" sz="2800" b="1" dirty="0"/>
              <a:t>efektivní</a:t>
            </a:r>
            <a:r>
              <a:rPr lang="cs-CZ" sz="2800" dirty="0"/>
              <a:t> instituce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Efektivní a redistributivní instituce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dirty="0"/>
              <a:t>Efektivní instituce</a:t>
            </a:r>
            <a:r>
              <a:rPr lang="cs-CZ" sz="2400" dirty="0"/>
              <a:t> jsou takové, které přibližují zisky hráčů </a:t>
            </a:r>
            <a:r>
              <a:rPr lang="cs-CZ" sz="2400" dirty="0" err="1"/>
              <a:t>Pareto</a:t>
            </a:r>
            <a:r>
              <a:rPr lang="cs-CZ" sz="2400" dirty="0"/>
              <a:t>-optimálnímu výsledku. Všechny instituce, které naopak vzdalují výsledek hry od </a:t>
            </a:r>
            <a:r>
              <a:rPr lang="cs-CZ" sz="2400" dirty="0" err="1"/>
              <a:t>Pareto</a:t>
            </a:r>
            <a:r>
              <a:rPr lang="cs-CZ" sz="2400" dirty="0"/>
              <a:t>- optimálního, jsou </a:t>
            </a:r>
            <a:r>
              <a:rPr lang="cs-CZ" sz="2400" dirty="0" err="1"/>
              <a:t>redistributivními</a:t>
            </a:r>
            <a:r>
              <a:rPr lang="cs-CZ" sz="2400" dirty="0"/>
              <a:t>. </a:t>
            </a:r>
          </a:p>
          <a:p>
            <a:pPr>
              <a:lnSpc>
                <a:spcPct val="80000"/>
              </a:lnSpc>
            </a:pPr>
            <a:r>
              <a:rPr lang="cs-CZ" sz="2400" b="1" dirty="0" err="1"/>
              <a:t>Redistributivní</a:t>
            </a:r>
            <a:r>
              <a:rPr lang="cs-CZ" sz="2400" dirty="0"/>
              <a:t> instituce slouží k tomu, aby buďto zvyšovaly zisky dosavadní většiny (</a:t>
            </a:r>
            <a:r>
              <a:rPr lang="cs-CZ" sz="2400" i="1" dirty="0" err="1"/>
              <a:t>consolidating</a:t>
            </a:r>
            <a:r>
              <a:rPr lang="cs-CZ" sz="2400" i="1" dirty="0"/>
              <a:t> </a:t>
            </a:r>
            <a:r>
              <a:rPr lang="cs-CZ" sz="2400" i="1" dirty="0" err="1"/>
              <a:t>institutions</a:t>
            </a:r>
            <a:r>
              <a:rPr lang="cs-CZ" sz="2400" dirty="0"/>
              <a:t>) anebo ustavily novou většinu (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 a zvýšily její zisky.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Většina skutečných institucí leží mezi oběma typy a navíc nepanuje shoda o tom, kde (příkladem peněžní ekonomika a názor Smithe a Marxe na ni, obecně marxismus připisuje institucím </a:t>
            </a:r>
            <a:r>
              <a:rPr lang="cs-CZ" sz="2400" i="1" dirty="0"/>
              <a:t>konsolidační </a:t>
            </a:r>
            <a:r>
              <a:rPr lang="cs-CZ" sz="2400" i="1" dirty="0" err="1"/>
              <a:t>redistributivní</a:t>
            </a:r>
            <a:r>
              <a:rPr lang="cs-CZ" sz="2400" dirty="0"/>
              <a:t> úlohu, ekonomie </a:t>
            </a:r>
            <a:r>
              <a:rPr lang="cs-CZ" sz="2400" i="1" dirty="0"/>
              <a:t>efektivní</a:t>
            </a:r>
            <a:r>
              <a:rPr lang="cs-CZ" sz="2400" dirty="0"/>
              <a:t> a liberalismus analyzuje zejména 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instituce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Některý z následujících typů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usnadňují komunikaci mezi hráči (řešení koordinačních problémů)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umožňují uzavírat závazné smlouvy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zisky ve hře- např. </a:t>
            </a:r>
            <a:r>
              <a:rPr lang="cs-CZ" sz="2800" i="1" dirty="0" err="1"/>
              <a:t>logrolling</a:t>
            </a:r>
            <a:r>
              <a:rPr lang="cs-CZ" sz="2800" dirty="0"/>
              <a:t> (výměna hlasů a zájmů)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typ hry (např. z vězňova dilematu činit hru typu „důvěra“ nebo „zbabělec“).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Specifickým případem efektivní instituce je zajištění opakování hry tak, aby neměla předem určený počet kol.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Redistributivní instituce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sz="2800"/>
              <a:t>Jejich cílem není Paretova optimalita, nýbrž změna zisků, plynoucích ze strategií hráčů.</a:t>
            </a:r>
          </a:p>
          <a:p>
            <a:r>
              <a:rPr lang="cs-CZ" sz="2800" i="1"/>
              <a:t>Konsolidační</a:t>
            </a:r>
            <a:r>
              <a:rPr lang="cs-CZ" sz="2800"/>
              <a:t> instituce mají posílit zisky stávající většiny, </a:t>
            </a:r>
            <a:r>
              <a:rPr lang="cs-CZ" sz="2800" i="1"/>
              <a:t>new deal</a:t>
            </a:r>
            <a:r>
              <a:rPr lang="cs-CZ" sz="2800"/>
              <a:t> instituce jsou spojeny s vytvořením nové většiny (a ovlivňují tak zisky hráčů v dalších arénách). Mohou být např. součástí strategií hráčů, kteří nejsou zahrnuti do stávající většiny.</a:t>
            </a:r>
          </a:p>
          <a:p>
            <a:r>
              <a:rPr lang="cs-CZ" sz="2800"/>
              <a:t>Jak </a:t>
            </a:r>
            <a:r>
              <a:rPr lang="cs-CZ" sz="2800" i="1" u="sng"/>
              <a:t>konsolidační</a:t>
            </a:r>
            <a:r>
              <a:rPr lang="cs-CZ" sz="2800"/>
              <a:t>, tak </a:t>
            </a:r>
            <a:r>
              <a:rPr lang="cs-CZ" sz="2800" i="1" u="sng"/>
              <a:t>new deal</a:t>
            </a:r>
            <a:r>
              <a:rPr lang="cs-CZ" sz="2800"/>
              <a:t> instituce vyvolávají ideologizované spory.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Nejistota jako faktor volby mezi efektivními a redistributivními institucemi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Rozhodujícím faktorem v institucionálním designu je podle </a:t>
            </a:r>
            <a:r>
              <a:rPr lang="cs-CZ" dirty="0" err="1"/>
              <a:t>Tsebelise</a:t>
            </a:r>
            <a:r>
              <a:rPr lang="cs-CZ" dirty="0"/>
              <a:t> </a:t>
            </a:r>
            <a:r>
              <a:rPr lang="cs-CZ" b="1" dirty="0"/>
              <a:t>(ne)jistota aktérů ohledně účinku institucí</a:t>
            </a:r>
            <a:r>
              <a:rPr lang="cs-CZ" dirty="0"/>
              <a:t>. </a:t>
            </a:r>
          </a:p>
          <a:p>
            <a:pPr>
              <a:lnSpc>
                <a:spcPct val="90000"/>
              </a:lnSpc>
            </a:pPr>
            <a:r>
              <a:rPr lang="cs-CZ" dirty="0"/>
              <a:t>Pokud jsou si jisti účinkem, který v součtu všech herních arén zvyšuje jejich zisk, je vznik </a:t>
            </a:r>
            <a:r>
              <a:rPr lang="cs-CZ" dirty="0" err="1"/>
              <a:t>redistributivní</a:t>
            </a:r>
            <a:r>
              <a:rPr lang="cs-CZ" dirty="0"/>
              <a:t>  instituce pravděpodobný. Pokud nedokáží efekt instituce na strukturu zisků přesně odhadnout, volí raději efektivní </a:t>
            </a:r>
            <a:r>
              <a:rPr lang="cs-CZ" dirty="0" smtClean="0"/>
              <a:t>instituce nebo status quo.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chaos_theory_2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3227388" cy="2149475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Politika- herní sada bez </a:t>
            </a:r>
            <a:r>
              <a:rPr lang="cs-CZ" sz="4000" b="1" dirty="0" err="1"/>
              <a:t>ekvilibria</a:t>
            </a:r>
            <a:endParaRPr lang="cs-CZ" sz="40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Důvody nestability- měnící se pravidla hry (počet hráčů, strategie, zisky v součtu </a:t>
            </a:r>
            <a:r>
              <a:rPr lang="cs-CZ" sz="2800" i="1" dirty="0" err="1"/>
              <a:t>multiple</a:t>
            </a:r>
            <a:r>
              <a:rPr lang="cs-CZ" sz="2800" i="1" dirty="0"/>
              <a:t> </a:t>
            </a:r>
            <a:r>
              <a:rPr lang="cs-CZ" sz="2800" i="1" dirty="0" err="1"/>
              <a:t>games</a:t>
            </a:r>
            <a:r>
              <a:rPr lang="cs-CZ" sz="2800" i="1" dirty="0"/>
              <a:t>)</a:t>
            </a:r>
            <a:r>
              <a:rPr lang="cs-CZ" sz="2800" dirty="0"/>
              <a:t>.</a:t>
            </a:r>
          </a:p>
          <a:p>
            <a:pPr>
              <a:buFontTx/>
              <a:buNone/>
            </a:pPr>
            <a:r>
              <a:rPr lang="cs-CZ" sz="2800" dirty="0"/>
              <a:t>Zdánlivě </a:t>
            </a:r>
            <a:r>
              <a:rPr lang="cs-CZ" sz="2800" dirty="0" err="1"/>
              <a:t>suboptimální</a:t>
            </a:r>
            <a:r>
              <a:rPr lang="cs-CZ" sz="2800" dirty="0"/>
              <a:t> volby- souvisí s existencí herních sad</a:t>
            </a:r>
          </a:p>
          <a:p>
            <a:pPr>
              <a:buFontTx/>
              <a:buNone/>
            </a:pPr>
            <a:r>
              <a:rPr lang="cs-CZ" sz="2800" dirty="0"/>
              <a:t>Politické rozhodování jako „superhra“ nemá stabilní řešení, malá změna v některé ze </a:t>
            </a:r>
            <a:r>
              <a:rPr lang="cs-CZ" sz="2800" i="1" dirty="0" err="1"/>
              <a:t>subgames</a:t>
            </a:r>
            <a:r>
              <a:rPr lang="cs-CZ" sz="2800" i="1" dirty="0"/>
              <a:t> </a:t>
            </a:r>
            <a:r>
              <a:rPr lang="cs-CZ" sz="2800" dirty="0"/>
              <a:t>může významně ovlivnit změny ve všech dalších herních arénách (podobné jako teorie chaosu).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/>
              <a:t>Teorie her a politika: volba Urho Kekkonena finským prezidentem 1956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600200"/>
            <a:ext cx="5770562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Urho Kekkonen zvolen finským prezidentem roku 1956 ve dvoukolové volbě (v prvním kole souboj s prezidentem </a:t>
            </a:r>
            <a:r>
              <a:rPr lang="cs-CZ" sz="1800" u="sng" dirty="0"/>
              <a:t>Paasikivim</a:t>
            </a:r>
            <a:r>
              <a:rPr lang="cs-CZ" sz="1800" dirty="0"/>
              <a:t> (kandidát konzervativců) a sociálním demokratem </a:t>
            </a:r>
            <a:r>
              <a:rPr lang="cs-CZ" sz="1800" u="sng" dirty="0"/>
              <a:t>Fagerholmem</a:t>
            </a:r>
            <a:r>
              <a:rPr lang="cs-CZ" sz="18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Volební procedura: nadpoloviční většina nutná ke zvolení, pokud jí není dosaženo, druhé kolo se dvěma kandidáty.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Preference stran: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Socialisté (72 hlasů): Fa P Pa P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Agrárníci (88 hlasů): Ke P Pa I Fa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Pravice (84 hlasů): Pa P Fa I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(56 hlasů): Ke P Fa I Pa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volili v prvním kole zčásti pro Kekkonena a zčásti pro Fagerholma, ten postoupil do druhého kola a prohrál v něm s Kekkonenem 149:151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 </a:t>
            </a:r>
          </a:p>
        </p:txBody>
      </p:sp>
      <p:pic>
        <p:nvPicPr>
          <p:cNvPr id="3077" name="Picture 5" descr="kekkon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2857500" cy="34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William </a:t>
            </a:r>
            <a:r>
              <a:rPr lang="cs-CZ" dirty="0" smtClean="0"/>
              <a:t>Riker a </a:t>
            </a:r>
            <a:r>
              <a:rPr lang="cs-CZ" dirty="0" err="1" smtClean="0"/>
              <a:t>herestetika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err="1" smtClean="0"/>
              <a:t>Liberalism</a:t>
            </a:r>
            <a:r>
              <a:rPr lang="cs-CZ" i="1" dirty="0" smtClean="0"/>
              <a:t> vs. </a:t>
            </a:r>
            <a:r>
              <a:rPr lang="cs-CZ" i="1" dirty="0" err="1" smtClean="0"/>
              <a:t>Populism</a:t>
            </a:r>
            <a:r>
              <a:rPr lang="cs-CZ" i="1" dirty="0" smtClean="0"/>
              <a:t>, The Art of Political </a:t>
            </a:r>
            <a:r>
              <a:rPr lang="cs-CZ" i="1" dirty="0" err="1" smtClean="0"/>
              <a:t>Manipulation</a:t>
            </a:r>
            <a:endParaRPr lang="cs-CZ" i="1" dirty="0" smtClean="0"/>
          </a:p>
          <a:p>
            <a:endParaRPr lang="cs-CZ" dirty="0"/>
          </a:p>
          <a:p>
            <a:r>
              <a:rPr lang="cs-CZ" dirty="0" smtClean="0"/>
              <a:t>vícedimenzionální </a:t>
            </a:r>
            <a:r>
              <a:rPr lang="cs-CZ" dirty="0"/>
              <a:t>prostředí přináší soutěž </a:t>
            </a:r>
            <a:r>
              <a:rPr lang="cs-CZ" dirty="0" smtClean="0"/>
              <a:t>o dominanci </a:t>
            </a:r>
            <a:r>
              <a:rPr lang="cs-CZ" dirty="0"/>
              <a:t>v daném systému (o agendu ‐ </a:t>
            </a:r>
            <a:r>
              <a:rPr lang="cs-CZ" dirty="0" smtClean="0"/>
              <a:t>viz volby/vláda)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důležitá </a:t>
            </a:r>
            <a:r>
              <a:rPr lang="cs-CZ" dirty="0"/>
              <a:t>tedy nejsou jen témata a </a:t>
            </a:r>
            <a:r>
              <a:rPr lang="cs-CZ" dirty="0" smtClean="0"/>
              <a:t>dimenze </a:t>
            </a:r>
            <a:r>
              <a:rPr lang="pl-PL" dirty="0" smtClean="0"/>
              <a:t>samotné</a:t>
            </a:r>
            <a:r>
              <a:rPr lang="pl-PL" dirty="0"/>
              <a:t>, ale také intenzita s jakou </a:t>
            </a:r>
            <a:r>
              <a:rPr lang="pl-PL" dirty="0" smtClean="0"/>
              <a:t>jsou </a:t>
            </a:r>
            <a:r>
              <a:rPr lang="cs-CZ" dirty="0" smtClean="0"/>
              <a:t>prosazovány </a:t>
            </a:r>
            <a:r>
              <a:rPr lang="cs-CZ" dirty="0"/>
              <a:t>a jejich vzájemná vzdálenost i </a:t>
            </a:r>
            <a:r>
              <a:rPr lang="cs-CZ" dirty="0" smtClean="0"/>
              <a:t>jejich vzdálenost </a:t>
            </a:r>
            <a:r>
              <a:rPr lang="cs-CZ" dirty="0"/>
              <a:t>od postojů voličů a v neposlední </a:t>
            </a:r>
            <a:r>
              <a:rPr lang="cs-CZ" dirty="0" smtClean="0"/>
              <a:t>řadě důležitost/naléhavost </a:t>
            </a:r>
            <a:r>
              <a:rPr lang="cs-CZ" dirty="0"/>
              <a:t>s jakou jsou </a:t>
            </a:r>
            <a:r>
              <a:rPr lang="cs-CZ" dirty="0" smtClean="0"/>
              <a:t>témata vnímána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princip dominance (</a:t>
            </a:r>
            <a:r>
              <a:rPr lang="cs-CZ" dirty="0" smtClean="0"/>
              <a:t>tematické </a:t>
            </a:r>
            <a:r>
              <a:rPr lang="cs-CZ" dirty="0"/>
              <a:t>vlastnictví)</a:t>
            </a:r>
          </a:p>
          <a:p>
            <a:pPr marL="0" indent="0">
              <a:buNone/>
            </a:pPr>
            <a:r>
              <a:rPr lang="cs-CZ" dirty="0"/>
              <a:t>• princip disperze</a:t>
            </a:r>
          </a:p>
          <a:p>
            <a:pPr marL="0" indent="0">
              <a:buNone/>
            </a:pPr>
            <a:r>
              <a:rPr lang="cs-CZ" dirty="0"/>
              <a:t>• vytváří se tak prostor pro </a:t>
            </a:r>
            <a:r>
              <a:rPr lang="cs-CZ" dirty="0" smtClean="0"/>
              <a:t>manipulace</a:t>
            </a:r>
          </a:p>
        </p:txBody>
      </p:sp>
      <p:pic>
        <p:nvPicPr>
          <p:cNvPr id="1028" name="Picture 4" descr="http://www.rochester.edu/college/psc/images/ri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178" y="4293096"/>
            <a:ext cx="1609077" cy="234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37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funkce politické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 </a:t>
            </a:r>
            <a:r>
              <a:rPr lang="cs-CZ" dirty="0"/>
              <a:t>Logika: pravdivost a smysl (pravda)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Gramatika: komunikační hodnota (komunikace)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Rétorika: proces přesvědčování (přesvědčení)</a:t>
            </a:r>
          </a:p>
          <a:p>
            <a:endParaRPr lang="cs-CZ" dirty="0" smtClean="0"/>
          </a:p>
          <a:p>
            <a:r>
              <a:rPr lang="cs-CZ" b="1" dirty="0" err="1" smtClean="0"/>
              <a:t>Herestetika</a:t>
            </a:r>
            <a:r>
              <a:rPr lang="cs-CZ" dirty="0"/>
              <a:t>: strategická hodnota </a:t>
            </a:r>
            <a:r>
              <a:rPr lang="cs-CZ" dirty="0" smtClean="0"/>
              <a:t>(manipulace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8476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herestetiky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/>
              <a:t>strukturování výchozích podmínek </a:t>
            </a:r>
            <a:r>
              <a:rPr lang="cs-CZ" sz="2800" dirty="0" smtClean="0"/>
              <a:t>pro rozhodování </a:t>
            </a:r>
            <a:r>
              <a:rPr lang="cs-CZ" sz="2800" dirty="0"/>
              <a:t>tak, aby byly výhodné pro toho</a:t>
            </a:r>
            <a:r>
              <a:rPr lang="cs-CZ" sz="2800" dirty="0" smtClean="0"/>
              <a:t>, kdo </a:t>
            </a:r>
            <a:r>
              <a:rPr lang="cs-CZ" sz="2800" dirty="0"/>
              <a:t>se </a:t>
            </a:r>
            <a:r>
              <a:rPr lang="cs-CZ" sz="2800" dirty="0" smtClean="0"/>
              <a:t>herestetiky dopouští (hodně cynická teorie, politika v oblasti policy nemá řešit problémy politické obce, ale výhradně pomáhat tomu, kdo ji kontroluje</a:t>
            </a:r>
            <a:r>
              <a:rPr lang="cs-CZ" sz="2800" dirty="0" smtClean="0"/>
              <a:t>).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Příklad: </a:t>
            </a:r>
            <a:r>
              <a:rPr lang="cs-CZ" sz="2800" b="1" i="1" dirty="0" err="1" smtClean="0"/>
              <a:t>Barking</a:t>
            </a:r>
            <a:r>
              <a:rPr lang="cs-CZ" sz="2800" b="1" i="1" dirty="0" smtClean="0"/>
              <a:t> the Dog</a:t>
            </a:r>
            <a:endParaRPr lang="cs-CZ" sz="2800" b="1" i="1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Tvorba </a:t>
            </a:r>
            <a:r>
              <a:rPr lang="cs-CZ" sz="2800" dirty="0"/>
              <a:t>nových většin a rozbíjení </a:t>
            </a:r>
            <a:r>
              <a:rPr lang="cs-CZ" sz="2800" dirty="0" smtClean="0"/>
              <a:t>většin stávajících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agenda </a:t>
            </a:r>
            <a:r>
              <a:rPr lang="cs-CZ" sz="2800" b="1" dirty="0" smtClean="0"/>
              <a:t>control </a:t>
            </a:r>
            <a:r>
              <a:rPr lang="cs-CZ" sz="2800" dirty="0" smtClean="0"/>
              <a:t>(příklad: volby českého prezidenta 2008)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strategické </a:t>
            </a:r>
            <a:r>
              <a:rPr lang="cs-CZ" sz="2800" b="1" dirty="0" smtClean="0"/>
              <a:t>hlasování </a:t>
            </a:r>
            <a:r>
              <a:rPr lang="cs-CZ" sz="2800" dirty="0" smtClean="0"/>
              <a:t>(příklad: finské volby)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manipulace </a:t>
            </a:r>
            <a:r>
              <a:rPr lang="cs-CZ" sz="2800" b="1" dirty="0" smtClean="0"/>
              <a:t>dimenzemi </a:t>
            </a:r>
            <a:r>
              <a:rPr lang="cs-CZ" sz="2800" dirty="0" smtClean="0"/>
              <a:t>(příklad: prezident M. Zeman)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337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Klíčové otázky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Proč komunisté volili strategicky?</a:t>
            </a:r>
          </a:p>
          <a:p>
            <a:pPr algn="ctr"/>
            <a:r>
              <a:rPr lang="cs-CZ" dirty="0"/>
              <a:t>Proč nevolila pravice </a:t>
            </a:r>
            <a:r>
              <a:rPr lang="cs-CZ" dirty="0" smtClean="0"/>
              <a:t>strategicky?</a:t>
            </a:r>
          </a:p>
          <a:p>
            <a:pPr algn="ctr"/>
            <a:r>
              <a:rPr lang="cs-CZ" dirty="0" smtClean="0"/>
              <a:t>Proč </a:t>
            </a:r>
            <a:r>
              <a:rPr lang="cs-CZ" dirty="0"/>
              <a:t>socialisté nevolili strategicky?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Udělal někdo z nich „chybu“?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74587"/>
            <a:ext cx="3344949" cy="232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840538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George </a:t>
            </a:r>
            <a:r>
              <a:rPr lang="cs-CZ" sz="3200" b="1" dirty="0" err="1" smtClean="0"/>
              <a:t>Tsebelis</a:t>
            </a:r>
            <a:r>
              <a:rPr lang="cs-CZ" sz="3200" b="1" dirty="0" smtClean="0"/>
              <a:t>: Logika </a:t>
            </a:r>
            <a:r>
              <a:rPr lang="cs-CZ" sz="3200" b="1" dirty="0"/>
              <a:t>(zdánlivě) </a:t>
            </a:r>
            <a:r>
              <a:rPr lang="cs-CZ" sz="3200" b="1" dirty="0" err="1"/>
              <a:t>suboptimální</a:t>
            </a:r>
            <a:r>
              <a:rPr lang="cs-CZ" sz="3200" b="1" dirty="0"/>
              <a:t> </a:t>
            </a:r>
            <a:r>
              <a:rPr lang="cs-CZ" sz="3200" b="1" dirty="0" smtClean="0"/>
              <a:t>volby- „herní sady“ </a:t>
            </a:r>
            <a:endParaRPr lang="cs-CZ" sz="32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Politické situace a rozhodování obvykle nutí aktéry angažovat se v několika hrách současně (</a:t>
            </a:r>
            <a:r>
              <a:rPr lang="cs-CZ" sz="2800" b="1" dirty="0" err="1"/>
              <a:t>nested</a:t>
            </a:r>
            <a:r>
              <a:rPr lang="cs-CZ" sz="2800" b="1" dirty="0"/>
              <a:t> game</a:t>
            </a:r>
            <a:r>
              <a:rPr lang="cs-CZ" sz="2800" dirty="0"/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Strategie hráčů je možné odhalit/pochopit/ posuzovat pouze při studiu celé sítě těchto her.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(Zdánlivě) </a:t>
            </a:r>
            <a:r>
              <a:rPr lang="cs-CZ" sz="2800" dirty="0" err="1"/>
              <a:t>suboptimální</a:t>
            </a:r>
            <a:r>
              <a:rPr lang="cs-CZ" sz="2800" dirty="0"/>
              <a:t> volby jsou produktem odlišného pochopení situace hráčem a pozorovatelem.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Suboptimální</a:t>
            </a:r>
            <a:r>
              <a:rPr lang="cs-CZ" sz="2800" dirty="0"/>
              <a:t> rozhodnutí v jedné hře je </a:t>
            </a:r>
            <a:r>
              <a:rPr lang="cs-CZ" sz="2800" u="sng" dirty="0"/>
              <a:t>optimálním</a:t>
            </a:r>
            <a:r>
              <a:rPr lang="cs-CZ" sz="2800" dirty="0"/>
              <a:t> v součtu celé sady her.</a:t>
            </a:r>
          </a:p>
        </p:txBody>
      </p:sp>
      <p:pic>
        <p:nvPicPr>
          <p:cNvPr id="5125" name="Picture 5" descr="georg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6038"/>
            <a:ext cx="2112963" cy="1581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Dva typy </a:t>
            </a:r>
            <a:r>
              <a:rPr lang="cs-CZ" b="1"/>
              <a:t>nested games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Hry v mnoha arénách</a:t>
            </a:r>
            <a:r>
              <a:rPr lang="cs-CZ" dirty="0"/>
              <a:t> (</a:t>
            </a:r>
            <a:r>
              <a:rPr lang="cs-CZ" i="1" dirty="0" err="1"/>
              <a:t>games</a:t>
            </a:r>
            <a:r>
              <a:rPr lang="cs-CZ" i="1" dirty="0"/>
              <a:t> in </a:t>
            </a:r>
            <a:r>
              <a:rPr lang="cs-CZ" i="1" dirty="0" err="1"/>
              <a:t>multiple</a:t>
            </a:r>
            <a:r>
              <a:rPr lang="cs-CZ" i="1" dirty="0"/>
              <a:t> </a:t>
            </a:r>
            <a:r>
              <a:rPr lang="cs-CZ" i="1" dirty="0" err="1"/>
              <a:t>arenas</a:t>
            </a:r>
            <a:r>
              <a:rPr lang="cs-CZ" dirty="0"/>
              <a:t>)- v těchto hrách se mění zisky hráčů z hry v jedné aréně v závislosti na situaci v dalších arénách.</a:t>
            </a:r>
          </a:p>
          <a:p>
            <a:r>
              <a:rPr lang="cs-CZ" b="1" dirty="0"/>
              <a:t>Hry o pravidla hry</a:t>
            </a:r>
            <a:r>
              <a:rPr lang="cs-CZ" dirty="0"/>
              <a:t> (</a:t>
            </a:r>
            <a:r>
              <a:rPr lang="cs-CZ" i="1" dirty="0" err="1"/>
              <a:t>institutional</a:t>
            </a:r>
            <a:r>
              <a:rPr lang="cs-CZ" i="1" dirty="0"/>
              <a:t> design</a:t>
            </a:r>
            <a:r>
              <a:rPr lang="cs-CZ" dirty="0"/>
              <a:t>)- v těchto hrách se mění zisky hráčů v souvislosti se změnou pravidel hry.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Hry s proměnlivými zisky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Hry v mnoha arénách mají </a:t>
            </a:r>
            <a:r>
              <a:rPr lang="cs-CZ" sz="2800" u="sng" dirty="0"/>
              <a:t>proměnlivé zisky, </a:t>
            </a:r>
            <a:r>
              <a:rPr lang="cs-CZ" sz="2800" dirty="0"/>
              <a:t>v závislosti na tom, jak se mění, mění se i strategie hráčů v nich a mění se i „ideální typ“ hry, kterou hráči hrají.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 err="1"/>
              <a:t>Tsebelis</a:t>
            </a:r>
            <a:r>
              <a:rPr lang="cs-CZ" sz="2800" dirty="0"/>
              <a:t> rozlišuje 4 základní 2x2 hry, v nichž oba hráči disponují strategiemi „spolupracovat (C, </a:t>
            </a:r>
            <a:r>
              <a:rPr lang="cs-CZ" sz="2800" i="1" dirty="0" err="1"/>
              <a:t>cooperate</a:t>
            </a:r>
            <a:r>
              <a:rPr lang="cs-CZ" sz="2800" dirty="0"/>
              <a:t>)“ a „hrát tvrdě (</a:t>
            </a:r>
            <a:r>
              <a:rPr lang="cs-CZ" sz="2800" i="1" dirty="0" err="1"/>
              <a:t>defect</a:t>
            </a:r>
            <a:r>
              <a:rPr lang="cs-CZ" sz="2800" dirty="0"/>
              <a:t>, D)“: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vězňovo dilema</a:t>
            </a:r>
            <a:r>
              <a:rPr lang="cs-CZ" sz="2800" dirty="0"/>
              <a:t> (</a:t>
            </a:r>
            <a:r>
              <a:rPr lang="cs-CZ" sz="2800" dirty="0" err="1"/>
              <a:t>prisoners</a:t>
            </a:r>
            <a:r>
              <a:rPr lang="cs-CZ" sz="2800" dirty="0"/>
              <a:t>´ </a:t>
            </a:r>
            <a:r>
              <a:rPr lang="cs-CZ" sz="2800" dirty="0" err="1"/>
              <a:t>dilemma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mrtvý bod</a:t>
            </a:r>
            <a:r>
              <a:rPr lang="cs-CZ" sz="2800" dirty="0"/>
              <a:t> (</a:t>
            </a:r>
            <a:r>
              <a:rPr lang="cs-CZ" sz="2800" dirty="0" err="1"/>
              <a:t>deadlock</a:t>
            </a:r>
            <a:r>
              <a:rPr lang="cs-CZ" sz="2800" dirty="0"/>
              <a:t>)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zbabělec</a:t>
            </a:r>
            <a:r>
              <a:rPr lang="cs-CZ" sz="2800" dirty="0"/>
              <a:t> (</a:t>
            </a:r>
            <a:r>
              <a:rPr lang="cs-CZ" sz="2800" dirty="0" err="1"/>
              <a:t>chicken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)  </a:t>
            </a:r>
            <a:endParaRPr lang="cs-CZ" sz="28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Formalizace čtyř základních 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820738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Možné výsledky (z pohledu prvního hráče):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  <a:p>
            <a:endParaRPr lang="cs-CZ" sz="2800" dirty="0"/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>
            <p:ph sz="half" idx="2"/>
          </p:nvPr>
        </p:nvGraphicFramePr>
        <p:xfrm>
          <a:off x="1258888" y="2924175"/>
          <a:ext cx="7427912" cy="4008438"/>
        </p:xfrm>
        <a:graphic>
          <a:graphicData uri="http://schemas.openxmlformats.org/drawingml/2006/table">
            <a:tbl>
              <a:tblPr/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„Odměna“</a:t>
                      </a: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Reward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„Kořen“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Sucker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Pokušení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Temptation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Trest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(Penalty,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dirty="0"/>
              <a:t>Vězňovo dilema</a:t>
            </a:r>
            <a:r>
              <a:rPr lang="cs-CZ" sz="2400" dirty="0"/>
              <a:t> je nejčastěji používaným konceptem teorie her v sociálních vědách, především v otázce vzniku spolupráce mezi racionálními aktéry, Odmítnutí spolupráce je dominantní strategií obou hráčů, která však zároveň vede k </a:t>
            </a:r>
            <a:r>
              <a:rPr lang="cs-CZ" sz="2400" dirty="0" err="1"/>
              <a:t>suboptimálnímu</a:t>
            </a:r>
            <a:r>
              <a:rPr lang="cs-CZ" sz="2400" dirty="0"/>
              <a:t> výsledku pro oba hráče.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 </a:t>
            </a:r>
            <a:r>
              <a:rPr lang="cs-CZ" sz="2400" b="1" dirty="0"/>
              <a:t>Zbabělec </a:t>
            </a:r>
            <a:r>
              <a:rPr lang="cs-CZ" sz="2400" dirty="0"/>
              <a:t>je hrou, která nemá dominantní strategii, problémy plynoucí z toho, že vzájemná nespolupráce je nejhorším možným výsledkem, poskytuje oběma hráčům jisté pobídky pro spolupráci. Hra má dvě </a:t>
            </a:r>
            <a:r>
              <a:rPr lang="cs-CZ" sz="2400" dirty="0" err="1"/>
              <a:t>ekvilibria</a:t>
            </a:r>
            <a:r>
              <a:rPr lang="cs-CZ" sz="2400" dirty="0"/>
              <a:t> (S1, S2) a (S2, S1), přičemž první přináší z nich je preferováno druhým hráčem a druhé z nich prvním hráčem (nelze určit, které z nich se v rámci hry ustaví).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graphicFrame>
        <p:nvGraphicFramePr>
          <p:cNvPr id="13378" name="Group 66"/>
          <p:cNvGraphicFramePr>
            <a:graphicFrameLocks noGrp="1"/>
          </p:cNvGraphicFramePr>
          <p:nvPr>
            <p:ph type="body" idx="1"/>
          </p:nvPr>
        </p:nvGraphicFramePr>
        <p:xfrm>
          <a:off x="0" y="1600200"/>
          <a:ext cx="4211638" cy="2189164"/>
        </p:xfrm>
        <a:graphic>
          <a:graphicData uri="http://schemas.openxmlformats.org/drawingml/2006/table">
            <a:tbl>
              <a:tblPr/>
              <a:tblGrid>
                <a:gridCol w="105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Vězňovo dilema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386" name="Group 74"/>
          <p:cNvGraphicFramePr>
            <a:graphicFrameLocks noGrp="1"/>
          </p:cNvGraphicFramePr>
          <p:nvPr/>
        </p:nvGraphicFramePr>
        <p:xfrm>
          <a:off x="4643438" y="4292600"/>
          <a:ext cx="4249737" cy="2376489"/>
        </p:xfrm>
        <a:graphic>
          <a:graphicData uri="http://schemas.openxmlformats.org/drawingml/2006/table">
            <a:tbl>
              <a:tblPr/>
              <a:tblGrid>
                <a:gridCol w="106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Zbabělec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</TotalTime>
  <Words>1144</Words>
  <Application>Microsoft Office PowerPoint</Application>
  <PresentationFormat>Předvádění na obrazovce (4:3)</PresentationFormat>
  <Paragraphs>171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Cambria</vt:lpstr>
      <vt:lpstr>Office Theme</vt:lpstr>
      <vt:lpstr>Prezentace aplikace PowerPoint</vt:lpstr>
      <vt:lpstr>Teorie her a politika: volba Urho Kekkonena finským prezidentem 1956</vt:lpstr>
      <vt:lpstr>Klíčové otázky</vt:lpstr>
      <vt:lpstr>George Tsebelis: Logika (zdánlivě) suboptimální volby- „herní sady“ </vt:lpstr>
      <vt:lpstr>Dva typy nested games</vt:lpstr>
      <vt:lpstr>Hry s proměnlivými zisky</vt:lpstr>
      <vt:lpstr>Formalizace čtyř základních her</vt:lpstr>
      <vt:lpstr>Vězňovo dilema a zbabělec</vt:lpstr>
      <vt:lpstr>Vězňovo dilema a Zbabělec</vt:lpstr>
      <vt:lpstr>Deadlock a Důvěra</vt:lpstr>
      <vt:lpstr>Assurance a Deadlock </vt:lpstr>
      <vt:lpstr>Charakteristika her</vt:lpstr>
      <vt:lpstr>Hry o pravidla hry (institucionální změny)</vt:lpstr>
      <vt:lpstr>Proč má smysl měnit pravidla hry?</vt:lpstr>
      <vt:lpstr>Efektivní a redistributivní instituce</vt:lpstr>
      <vt:lpstr>Efektivní instituce</vt:lpstr>
      <vt:lpstr>Redistributivní instituce</vt:lpstr>
      <vt:lpstr>Nejistota jako faktor volby mezi efektivními a redistributivními institucemi</vt:lpstr>
      <vt:lpstr>Politika- herní sada bez ekvilibria</vt:lpstr>
      <vt:lpstr>William Riker a herestetika</vt:lpstr>
      <vt:lpstr>Čtyři funkce politické řeči</vt:lpstr>
      <vt:lpstr>Druhy herestetiky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26</cp:revision>
  <dcterms:created xsi:type="dcterms:W3CDTF">2012-03-25T20:23:05Z</dcterms:created>
  <dcterms:modified xsi:type="dcterms:W3CDTF">2018-04-05T13:04:24Z</dcterms:modified>
</cp:coreProperties>
</file>