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4" r:id="rId5"/>
    <p:sldId id="265" r:id="rId6"/>
    <p:sldId id="266" r:id="rId7"/>
    <p:sldId id="271" r:id="rId8"/>
    <p:sldId id="270" r:id="rId9"/>
    <p:sldId id="273" r:id="rId10"/>
    <p:sldId id="27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11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50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00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64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331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75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410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33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383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049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123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202FA-5EF9-492C-8607-3AB6EDD5C3CF}" type="datetimeFigureOut">
              <a:rPr lang="cs-CZ" smtClean="0"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714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ink@fs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57003" y="440719"/>
            <a:ext cx="9144000" cy="2387600"/>
          </a:xfrm>
        </p:spPr>
        <p:txBody>
          <a:bodyPr>
            <a:normAutofit/>
          </a:bodyPr>
          <a:lstStyle/>
          <a:p>
            <a:r>
              <a:rPr lang="cs-CZ" dirty="0" smtClean="0"/>
              <a:t>Regionální volby – Francie </a:t>
            </a:r>
            <a:br>
              <a:rPr lang="cs-CZ" dirty="0" smtClean="0"/>
            </a:br>
            <a:r>
              <a:rPr lang="cs-CZ" dirty="0" smtClean="0"/>
              <a:t>Druhořadé volby?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Michal Pink, Ph.D. </a:t>
            </a:r>
          </a:p>
          <a:p>
            <a:r>
              <a:rPr lang="cs-CZ" dirty="0" smtClean="0">
                <a:hlinkClick r:id="rId2"/>
              </a:rPr>
              <a:t>pink@fss.muni.cz</a:t>
            </a:r>
            <a:r>
              <a:rPr lang="cs-CZ" dirty="0" smtClean="0"/>
              <a:t>  </a:t>
            </a:r>
          </a:p>
          <a:p>
            <a:r>
              <a:rPr lang="cs-CZ" dirty="0" smtClean="0"/>
              <a:t>13.4. 2018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477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Volební účast </a:t>
            </a:r>
          </a:p>
          <a:p>
            <a:r>
              <a:rPr lang="cs-CZ" dirty="0" smtClean="0"/>
              <a:t>Penalizace vládních stran </a:t>
            </a:r>
          </a:p>
          <a:p>
            <a:r>
              <a:rPr lang="cs-CZ" dirty="0" smtClean="0"/>
              <a:t>Podíl neplatných hlasů </a:t>
            </a:r>
          </a:p>
          <a:p>
            <a:r>
              <a:rPr lang="cs-CZ" dirty="0" smtClean="0"/>
              <a:t>Zastoupení méně významných stran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64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Francie – lokální politika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Francie je rozdělena na více jak 36 tisíc samosprávných obcí  </a:t>
            </a:r>
          </a:p>
          <a:p>
            <a:r>
              <a:rPr lang="cs-CZ" dirty="0" smtClean="0"/>
              <a:t>Drtivá většina (více jak 32 tisíc), je menších jak 2000 obyvatel </a:t>
            </a:r>
          </a:p>
          <a:p>
            <a:r>
              <a:rPr lang="cs-CZ" dirty="0" smtClean="0"/>
              <a:t>Velmi různorodé celky - </a:t>
            </a:r>
            <a:r>
              <a:rPr lang="cs-CZ" dirty="0"/>
              <a:t>138 obcí je v zámoří </a:t>
            </a:r>
            <a:endParaRPr lang="cs-CZ" dirty="0" smtClean="0"/>
          </a:p>
          <a:p>
            <a:r>
              <a:rPr lang="cs-CZ" dirty="0" smtClean="0"/>
              <a:t>Zvolení komunální politici volí do Senátu – „Velká rada obcí“, 95% voličů </a:t>
            </a:r>
          </a:p>
          <a:p>
            <a:r>
              <a:rPr lang="cs-CZ" dirty="0" smtClean="0"/>
              <a:t>1982 – prefekt není zodpovědný za řádný chod obcí a kontrola rozhodnutí je pouze správního charakteru </a:t>
            </a:r>
          </a:p>
          <a:p>
            <a:r>
              <a:rPr lang="cs-CZ" dirty="0" smtClean="0"/>
              <a:t>Po roce 1982 je zodpovědný starosta, disponuje výkonnou pravomocí pro usnesení přijatí obecní radou </a:t>
            </a:r>
          </a:p>
          <a:p>
            <a:r>
              <a:rPr lang="cs-CZ" dirty="0" smtClean="0"/>
              <a:t>Starosta je odpovědný za správní(městskou) policii, volen, neodvolatelný  </a:t>
            </a:r>
          </a:p>
          <a:p>
            <a:r>
              <a:rPr lang="cs-CZ" dirty="0" smtClean="0"/>
              <a:t>Problém kumulace mandátů od r. 1985 max. na dvě funkce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669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Volební systém 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úrovně volebního systému</a:t>
            </a:r>
          </a:p>
          <a:p>
            <a:r>
              <a:rPr lang="cs-CZ" dirty="0" smtClean="0"/>
              <a:t>Do 2500 obyvatel – nekompletní listiny, možnost </a:t>
            </a:r>
            <a:r>
              <a:rPr lang="cs-CZ" dirty="0" err="1" smtClean="0"/>
              <a:t>ind</a:t>
            </a:r>
            <a:r>
              <a:rPr lang="cs-CZ" dirty="0" smtClean="0"/>
              <a:t>. Kandidatury </a:t>
            </a:r>
          </a:p>
          <a:p>
            <a:r>
              <a:rPr lang="cs-CZ" dirty="0" smtClean="0"/>
              <a:t>2500 – 3500 obyvatel – počet míst je shodný s počtem volených </a:t>
            </a:r>
          </a:p>
          <a:p>
            <a:r>
              <a:rPr lang="cs-CZ" dirty="0" smtClean="0"/>
              <a:t>Do 3500 obyvatel – přímá volba, dvoukolový většinový systém </a:t>
            </a:r>
          </a:p>
          <a:p>
            <a:r>
              <a:rPr lang="cs-CZ" dirty="0" smtClean="0"/>
              <a:t>Listina, povolené úpravy (dopisování, škrtání, panašování)  </a:t>
            </a:r>
          </a:p>
          <a:p>
            <a:r>
              <a:rPr lang="cs-CZ" dirty="0" smtClean="0"/>
              <a:t>V prvním kole jsou zvoleni ti, kteří získají většinu hlasů a současně min. od 25% hlasů všech zapsaných voličů</a:t>
            </a:r>
          </a:p>
          <a:p>
            <a:r>
              <a:rPr lang="cs-CZ" dirty="0" smtClean="0"/>
              <a:t>Ve druhém kole vede k zisku mandátu největší počet hlasů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647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Volební systém 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obcích nad 3500 obyvatel platí smíšený systém </a:t>
            </a:r>
          </a:p>
          <a:p>
            <a:r>
              <a:rPr lang="cs-CZ" dirty="0" smtClean="0"/>
              <a:t>V případě zisku více jak 50% hlasů v prvním kole – zisk 50% mandátů </a:t>
            </a:r>
          </a:p>
          <a:p>
            <a:r>
              <a:rPr lang="cs-CZ" dirty="0" smtClean="0"/>
              <a:t>Ostatní se proporčně dělí pro všechny se ziskem nad 5% </a:t>
            </a:r>
          </a:p>
          <a:p>
            <a:r>
              <a:rPr lang="cs-CZ" dirty="0" smtClean="0"/>
              <a:t>V případě, že tato situace nenastane, koná se druhé kolo</a:t>
            </a:r>
          </a:p>
          <a:p>
            <a:r>
              <a:rPr lang="cs-CZ" dirty="0" smtClean="0"/>
              <a:t>Postup kandidátek podle výsledku 10% - 5% a méně </a:t>
            </a:r>
          </a:p>
          <a:p>
            <a:r>
              <a:rPr lang="cs-CZ" dirty="0" smtClean="0"/>
              <a:t>V druhém kole opět zisk 50% křesel pro vítěze, ostatní křesla se přerozdělí pro listiny se ziskem nad 5%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435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Volební systém III.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Paříž, Lyon, Marseille, dva základní orgány správy města </a:t>
            </a:r>
          </a:p>
          <a:p>
            <a:r>
              <a:rPr lang="cs-CZ" dirty="0" smtClean="0"/>
              <a:t>Městská Rada (správa velkoměsta a nahrazení oblastní rady) </a:t>
            </a:r>
          </a:p>
          <a:p>
            <a:r>
              <a:rPr lang="cs-CZ" dirty="0" smtClean="0"/>
              <a:t>Zastupitelstvo (163 – Paříž, 73 – Lyon, </a:t>
            </a:r>
            <a:r>
              <a:rPr lang="cs-CZ" dirty="0" smtClean="0"/>
              <a:t>101 – </a:t>
            </a:r>
            <a:r>
              <a:rPr lang="cs-CZ" dirty="0" err="1" smtClean="0"/>
              <a:t>Marseilles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Muž/žena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2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Obecní rada (zastupitelstvo)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Volí starostu a jeho náměstky (minimálně jeden) </a:t>
            </a:r>
          </a:p>
          <a:p>
            <a:r>
              <a:rPr lang="cs-CZ" dirty="0" smtClean="0"/>
              <a:t>První a druhá volba nutná absolutní většina </a:t>
            </a:r>
          </a:p>
          <a:p>
            <a:r>
              <a:rPr lang="cs-CZ" dirty="0" smtClean="0"/>
              <a:t>Třetí volba stačí většina relativní</a:t>
            </a:r>
          </a:p>
          <a:p>
            <a:r>
              <a:rPr lang="cs-CZ" dirty="0" smtClean="0"/>
              <a:t>V případě rovnosti hlasů – přednost má starší  </a:t>
            </a:r>
          </a:p>
          <a:p>
            <a:r>
              <a:rPr lang="cs-CZ" dirty="0" smtClean="0"/>
              <a:t>Rozdílné počty 9 – 23 členů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982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Paris 2014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712103"/>
              </p:ext>
            </p:extLst>
          </p:nvPr>
        </p:nvGraphicFramePr>
        <p:xfrm>
          <a:off x="414867" y="1690688"/>
          <a:ext cx="11006665" cy="47693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3670">
                  <a:extLst>
                    <a:ext uri="{9D8B030D-6E8A-4147-A177-3AD203B41FA5}">
                      <a16:colId xmlns:a16="http://schemas.microsoft.com/office/drawing/2014/main" val="444094208"/>
                    </a:ext>
                  </a:extLst>
                </a:gridCol>
                <a:gridCol w="3999663">
                  <a:extLst>
                    <a:ext uri="{9D8B030D-6E8A-4147-A177-3AD203B41FA5}">
                      <a16:colId xmlns:a16="http://schemas.microsoft.com/office/drawing/2014/main" val="3041373802"/>
                    </a:ext>
                  </a:extLst>
                </a:gridCol>
                <a:gridCol w="2238500">
                  <a:extLst>
                    <a:ext uri="{9D8B030D-6E8A-4147-A177-3AD203B41FA5}">
                      <a16:colId xmlns:a16="http://schemas.microsoft.com/office/drawing/2014/main" val="1257688337"/>
                    </a:ext>
                  </a:extLst>
                </a:gridCol>
                <a:gridCol w="2238500">
                  <a:extLst>
                    <a:ext uri="{9D8B030D-6E8A-4147-A177-3AD203B41FA5}">
                      <a16:colId xmlns:a16="http://schemas.microsoft.com/office/drawing/2014/main" val="227335153"/>
                    </a:ext>
                  </a:extLst>
                </a:gridCol>
                <a:gridCol w="1026332">
                  <a:extLst>
                    <a:ext uri="{9D8B030D-6E8A-4147-A177-3AD203B41FA5}">
                      <a16:colId xmlns:a16="http://schemas.microsoft.com/office/drawing/2014/main" val="142337499"/>
                    </a:ext>
                  </a:extLst>
                </a:gridCol>
              </a:tblGrid>
              <a:tr h="7612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Strana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Kandidát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cs-CZ" sz="2400" dirty="0">
                          <a:effectLst/>
                        </a:rPr>
                        <a:t>Kolo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cs-CZ" sz="2400">
                          <a:effectLst/>
                        </a:rPr>
                        <a:t>Kolo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Křesla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1007355"/>
                  </a:ext>
                </a:extLst>
              </a:tr>
              <a:tr h="563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PS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Anne Hidalgo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34,40%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53,33%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91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5350506"/>
                  </a:ext>
                </a:extLst>
              </a:tr>
              <a:tr h="563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Zelení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Christophe Najdovski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8,84%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176807"/>
                  </a:ext>
                </a:extLst>
              </a:tr>
              <a:tr h="628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UMP-UDI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Nathalie Kosciusko-Morizet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35,91%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44,06%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71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5426799"/>
                  </a:ext>
                </a:extLst>
              </a:tr>
              <a:tr h="563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FN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Wallerand de Saint-Just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6,26%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9598308"/>
                  </a:ext>
                </a:extLst>
              </a:tr>
              <a:tr h="563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PG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Danielle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 err="1">
                          <a:effectLst/>
                        </a:rPr>
                        <a:t>Simonnet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4,94%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6918162"/>
                  </a:ext>
                </a:extLst>
              </a:tr>
              <a:tr h="56322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Účast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56,27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58,38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5401522"/>
                  </a:ext>
                </a:extLst>
              </a:tr>
              <a:tr h="56322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Neplatné hlasy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2,42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3,58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28609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89244" y="2859087"/>
            <a:ext cx="18584436" cy="710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533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Lyon 2014 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85381"/>
              </p:ext>
            </p:extLst>
          </p:nvPr>
        </p:nvGraphicFramePr>
        <p:xfrm>
          <a:off x="601133" y="1690688"/>
          <a:ext cx="10752667" cy="4471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2650">
                  <a:extLst>
                    <a:ext uri="{9D8B030D-6E8A-4147-A177-3AD203B41FA5}">
                      <a16:colId xmlns:a16="http://schemas.microsoft.com/office/drawing/2014/main" val="1789647456"/>
                    </a:ext>
                  </a:extLst>
                </a:gridCol>
                <a:gridCol w="2731277">
                  <a:extLst>
                    <a:ext uri="{9D8B030D-6E8A-4147-A177-3AD203B41FA5}">
                      <a16:colId xmlns:a16="http://schemas.microsoft.com/office/drawing/2014/main" val="572378016"/>
                    </a:ext>
                  </a:extLst>
                </a:gridCol>
                <a:gridCol w="2222402">
                  <a:extLst>
                    <a:ext uri="{9D8B030D-6E8A-4147-A177-3AD203B41FA5}">
                      <a16:colId xmlns:a16="http://schemas.microsoft.com/office/drawing/2014/main" val="941502026"/>
                    </a:ext>
                  </a:extLst>
                </a:gridCol>
                <a:gridCol w="2222402">
                  <a:extLst>
                    <a:ext uri="{9D8B030D-6E8A-4147-A177-3AD203B41FA5}">
                      <a16:colId xmlns:a16="http://schemas.microsoft.com/office/drawing/2014/main" val="1915716369"/>
                    </a:ext>
                  </a:extLst>
                </a:gridCol>
                <a:gridCol w="2043936">
                  <a:extLst>
                    <a:ext uri="{9D8B030D-6E8A-4147-A177-3AD203B41FA5}">
                      <a16:colId xmlns:a16="http://schemas.microsoft.com/office/drawing/2014/main" val="3733817816"/>
                    </a:ext>
                  </a:extLst>
                </a:gridCol>
              </a:tblGrid>
              <a:tr h="502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Strana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Kandidát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cs-CZ" sz="2400" dirty="0">
                          <a:effectLst/>
                        </a:rPr>
                        <a:t>Kolo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cs-CZ" sz="2400">
                          <a:effectLst/>
                        </a:rPr>
                        <a:t>Kolo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Křesla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3008892"/>
                  </a:ext>
                </a:extLst>
              </a:tr>
              <a:tr h="6282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PS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Gérard Collomb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35,75%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50,64%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48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6742008"/>
                  </a:ext>
                </a:extLst>
              </a:tr>
              <a:tr h="600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Zelení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Étienne Tête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8,90%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553342"/>
                  </a:ext>
                </a:extLst>
              </a:tr>
              <a:tr h="5893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UMP-UDI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Michel </a:t>
                      </a:r>
                      <a:r>
                        <a:rPr lang="cs-CZ" sz="2400" dirty="0" err="1">
                          <a:effectLst/>
                        </a:rPr>
                        <a:t>Havard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30,49%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34,24%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21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1275075"/>
                  </a:ext>
                </a:extLst>
              </a:tr>
              <a:tr h="6455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FN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Christophe </a:t>
                      </a:r>
                      <a:r>
                        <a:rPr lang="cs-CZ" sz="2400" dirty="0" err="1">
                          <a:effectLst/>
                        </a:rPr>
                        <a:t>Boudot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12,19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10,34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8867290"/>
                  </a:ext>
                </a:extLst>
              </a:tr>
              <a:tr h="502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FG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Aline Guitard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7,56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4,78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0511825"/>
                  </a:ext>
                </a:extLst>
              </a:tr>
              <a:tr h="50205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Účast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56,09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56,56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5611816"/>
                  </a:ext>
                </a:extLst>
              </a:tr>
              <a:tr h="50205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Neplatné hlasy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1,74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2,63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237330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65488" y="28590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028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Marseilles</a:t>
            </a:r>
            <a:r>
              <a:rPr lang="cs-CZ" dirty="0" smtClean="0"/>
              <a:t> 2014 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459125"/>
              </p:ext>
            </p:extLst>
          </p:nvPr>
        </p:nvGraphicFramePr>
        <p:xfrm>
          <a:off x="567266" y="1625598"/>
          <a:ext cx="10557933" cy="46312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1121">
                  <a:extLst>
                    <a:ext uri="{9D8B030D-6E8A-4147-A177-3AD203B41FA5}">
                      <a16:colId xmlns:a16="http://schemas.microsoft.com/office/drawing/2014/main" val="1009640039"/>
                    </a:ext>
                  </a:extLst>
                </a:gridCol>
                <a:gridCol w="3510746">
                  <a:extLst>
                    <a:ext uri="{9D8B030D-6E8A-4147-A177-3AD203B41FA5}">
                      <a16:colId xmlns:a16="http://schemas.microsoft.com/office/drawing/2014/main" val="1524869707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1057549546"/>
                    </a:ext>
                  </a:extLst>
                </a:gridCol>
                <a:gridCol w="1888067">
                  <a:extLst>
                    <a:ext uri="{9D8B030D-6E8A-4147-A177-3AD203B41FA5}">
                      <a16:colId xmlns:a16="http://schemas.microsoft.com/office/drawing/2014/main" val="4009481228"/>
                    </a:ext>
                  </a:extLst>
                </a:gridCol>
                <a:gridCol w="1320799">
                  <a:extLst>
                    <a:ext uri="{9D8B030D-6E8A-4147-A177-3AD203B41FA5}">
                      <a16:colId xmlns:a16="http://schemas.microsoft.com/office/drawing/2014/main" val="34125903"/>
                    </a:ext>
                  </a:extLst>
                </a:gridCol>
              </a:tblGrid>
              <a:tr h="4999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Strana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Kandidát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cs-CZ" sz="2400">
                          <a:effectLst/>
                        </a:rPr>
                        <a:t>Kolo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cs-CZ" sz="2400">
                          <a:effectLst/>
                        </a:rPr>
                        <a:t>Kolo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Křesla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6099656"/>
                  </a:ext>
                </a:extLst>
              </a:tr>
              <a:tr h="6797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UMP-UDI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Jean-Claude </a:t>
                      </a:r>
                      <a:r>
                        <a:rPr lang="cs-CZ" sz="2400" dirty="0" err="1">
                          <a:effectLst/>
                        </a:rPr>
                        <a:t>Gaudin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37,64%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42,39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61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251697"/>
                  </a:ext>
                </a:extLst>
              </a:tr>
              <a:tr h="6327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FN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Stéphane</a:t>
                      </a:r>
                      <a:r>
                        <a:rPr lang="cs-CZ" sz="2400" dirty="0">
                          <a:effectLst/>
                        </a:rPr>
                        <a:t> </a:t>
                      </a:r>
                      <a:r>
                        <a:rPr lang="cs-CZ" sz="2400" dirty="0" err="1">
                          <a:effectLst/>
                        </a:rPr>
                        <a:t>Ravier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23,16%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26,51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20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7305642"/>
                  </a:ext>
                </a:extLst>
              </a:tr>
              <a:tr h="7078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PS - EELV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Patrick Mennucci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20,77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31,09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1293125"/>
                  </a:ext>
                </a:extLst>
              </a:tr>
              <a:tr h="6112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FG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Jean-Marc Coppola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7,10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528503"/>
                  </a:ext>
                </a:extLst>
              </a:tr>
              <a:tr h="4999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Liste Diouf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Pape Diouf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5,63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363275"/>
                  </a:ext>
                </a:extLst>
              </a:tr>
              <a:tr h="49991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Účast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53,53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57,28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6249152"/>
                  </a:ext>
                </a:extLst>
              </a:tr>
              <a:tr h="49991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Neplatné hlasy 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2,86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3,46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932982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824449" y="2632075"/>
            <a:ext cx="21795454" cy="654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2314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517</Words>
  <Application>Microsoft Office PowerPoint</Application>
  <PresentationFormat>Širokoúhlá obrazovka</PresentationFormat>
  <Paragraphs>155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Regionální volby – Francie  Druhořadé volby?  </vt:lpstr>
      <vt:lpstr>Francie – lokální politika  </vt:lpstr>
      <vt:lpstr>Volební systém I. </vt:lpstr>
      <vt:lpstr>Volební systém II. </vt:lpstr>
      <vt:lpstr>Volební systém III. </vt:lpstr>
      <vt:lpstr>Obecní rada (zastupitelstvo) </vt:lpstr>
      <vt:lpstr>Paris 2014</vt:lpstr>
      <vt:lpstr>Lyon 2014 </vt:lpstr>
      <vt:lpstr>Marseilles 2014 </vt:lpstr>
      <vt:lpstr>Závěrem 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volby – Belgie Druhořadé volby?</dc:title>
  <dc:creator>Michal Pink</dc:creator>
  <cp:lastModifiedBy>Michal Pink</cp:lastModifiedBy>
  <cp:revision>24</cp:revision>
  <dcterms:created xsi:type="dcterms:W3CDTF">2018-03-12T11:56:59Z</dcterms:created>
  <dcterms:modified xsi:type="dcterms:W3CDTF">2018-04-13T05:39:03Z</dcterms:modified>
</cp:coreProperties>
</file>