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2"/>
  </p:notesMasterIdLst>
  <p:sldIdLst>
    <p:sldId id="256" r:id="rId2"/>
    <p:sldId id="257" r:id="rId3"/>
    <p:sldId id="258" r:id="rId4"/>
    <p:sldId id="278" r:id="rId5"/>
    <p:sldId id="280" r:id="rId6"/>
    <p:sldId id="282" r:id="rId7"/>
    <p:sldId id="284" r:id="rId8"/>
    <p:sldId id="285" r:id="rId9"/>
    <p:sldId id="281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83" r:id="rId20"/>
    <p:sldId id="279" r:id="rId21"/>
    <p:sldId id="277" r:id="rId22"/>
    <p:sldId id="276" r:id="rId23"/>
    <p:sldId id="270" r:id="rId24"/>
    <p:sldId id="271" r:id="rId25"/>
    <p:sldId id="272" r:id="rId26"/>
    <p:sldId id="273" r:id="rId27"/>
    <p:sldId id="274" r:id="rId28"/>
    <p:sldId id="275" r:id="rId29"/>
    <p:sldId id="268" r:id="rId30"/>
    <p:sldId id="269" r:id="rId3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91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11BBB51-5DEF-4CE1-ADC7-68BDB1F59B56}" type="datetimeFigureOut">
              <a:rPr lang="cs-CZ" smtClean="0"/>
              <a:pPr/>
              <a:t>20.3.2018</a:t>
            </a:fld>
            <a:endParaRPr lang="cs-CZ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3BEF2A-2444-4E15-9BD8-3310A3AE60C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16847560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3BEF2A-2444-4E15-9BD8-3310A3AE60CD}" type="slidenum">
              <a:rPr lang="cs-CZ" smtClean="0"/>
              <a:pPr/>
              <a:t>10</a:t>
            </a:fld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3BEF2A-2444-4E15-9BD8-3310A3AE60CD}" type="slidenum">
              <a:rPr lang="cs-CZ" smtClean="0"/>
              <a:pPr/>
              <a:t>12</a:t>
            </a:fld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3BEF2A-2444-4E15-9BD8-3310A3AE60CD}" type="slidenum">
              <a:rPr lang="cs-CZ" smtClean="0"/>
              <a:pPr/>
              <a:t>30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8D915-C109-4C79-BB05-C0FB792C4091}" type="datetimeFigureOut">
              <a:rPr lang="cs-CZ" smtClean="0"/>
              <a:pPr/>
              <a:t>20.3.2018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531A4-FCB9-46C1-A977-536D0CD2126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8D915-C109-4C79-BB05-C0FB792C4091}" type="datetimeFigureOut">
              <a:rPr lang="cs-CZ" smtClean="0"/>
              <a:pPr/>
              <a:t>20.3.2018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531A4-FCB9-46C1-A977-536D0CD2126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8D915-C109-4C79-BB05-C0FB792C4091}" type="datetimeFigureOut">
              <a:rPr lang="cs-CZ" smtClean="0"/>
              <a:pPr/>
              <a:t>20.3.2018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531A4-FCB9-46C1-A977-536D0CD2126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8D915-C109-4C79-BB05-C0FB792C4091}" type="datetimeFigureOut">
              <a:rPr lang="cs-CZ" smtClean="0"/>
              <a:pPr/>
              <a:t>20.3.2018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531A4-FCB9-46C1-A977-536D0CD2126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8D915-C109-4C79-BB05-C0FB792C4091}" type="datetimeFigureOut">
              <a:rPr lang="cs-CZ" smtClean="0"/>
              <a:pPr/>
              <a:t>20.3.2018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531A4-FCB9-46C1-A977-536D0CD2126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8D915-C109-4C79-BB05-C0FB792C4091}" type="datetimeFigureOut">
              <a:rPr lang="cs-CZ" smtClean="0"/>
              <a:pPr/>
              <a:t>20.3.2018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531A4-FCB9-46C1-A977-536D0CD2126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8D915-C109-4C79-BB05-C0FB792C4091}" type="datetimeFigureOut">
              <a:rPr lang="cs-CZ" smtClean="0"/>
              <a:pPr/>
              <a:t>20.3.2018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531A4-FCB9-46C1-A977-536D0CD2126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8D915-C109-4C79-BB05-C0FB792C4091}" type="datetimeFigureOut">
              <a:rPr lang="cs-CZ" smtClean="0"/>
              <a:pPr/>
              <a:t>20.3.2018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531A4-FCB9-46C1-A977-536D0CD2126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8D915-C109-4C79-BB05-C0FB792C4091}" type="datetimeFigureOut">
              <a:rPr lang="cs-CZ" smtClean="0"/>
              <a:pPr/>
              <a:t>20.3.2018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531A4-FCB9-46C1-A977-536D0CD2126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8D915-C109-4C79-BB05-C0FB792C4091}" type="datetimeFigureOut">
              <a:rPr lang="cs-CZ" smtClean="0"/>
              <a:pPr/>
              <a:t>20.3.2018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531A4-FCB9-46C1-A977-536D0CD2126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8D915-C109-4C79-BB05-C0FB792C4091}" type="datetimeFigureOut">
              <a:rPr lang="cs-CZ" smtClean="0"/>
              <a:pPr/>
              <a:t>20.3.2018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531A4-FCB9-46C1-A977-536D0CD2126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F8D915-C109-4C79-BB05-C0FB792C4091}" type="datetimeFigureOut">
              <a:rPr lang="cs-CZ" smtClean="0"/>
              <a:pPr/>
              <a:t>20.3.2018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C531A4-FCB9-46C1-A977-536D0CD2126E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Kritické zhodnocení literatury (</a:t>
            </a:r>
            <a:r>
              <a:rPr lang="cs-CZ" b="1" i="1" dirty="0" smtClean="0"/>
              <a:t>Literature Review</a:t>
            </a:r>
            <a:r>
              <a:rPr lang="cs-CZ" dirty="0" smtClean="0"/>
              <a:t>)</a:t>
            </a:r>
            <a:endParaRPr lang="cs-CZ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POL 494, 21.3. 2018</a:t>
            </a:r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Úkoly kritického zhodnocení literatury</a:t>
            </a:r>
            <a:endParaRPr lang="cs-CZ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cs-CZ" b="1" dirty="0" smtClean="0"/>
              <a:t>UDĚLEJTE V TÉMATU POŘÁDEK</a:t>
            </a:r>
          </a:p>
          <a:p>
            <a:endParaRPr lang="cs-CZ" dirty="0" smtClean="0"/>
          </a:p>
          <a:p>
            <a:r>
              <a:rPr lang="cs-CZ" dirty="0" smtClean="0"/>
              <a:t>Jaké názory/přístupy se vyslovují k výzkumné otázce? Jakou má tradici? Existují nějací klasici, kteří významně ovlivnili odpověď na ni?</a:t>
            </a:r>
          </a:p>
          <a:p>
            <a:r>
              <a:rPr lang="cs-CZ" dirty="0" smtClean="0"/>
              <a:t>Jak by každý proud odpověděl na naši otázku?</a:t>
            </a:r>
          </a:p>
          <a:p>
            <a:r>
              <a:rPr lang="cs-CZ" dirty="0" smtClean="0"/>
              <a:t>Jaké mají tyto odpovědi silné a slabé stránky?</a:t>
            </a:r>
          </a:p>
          <a:p>
            <a:r>
              <a:rPr lang="cs-CZ" dirty="0" smtClean="0"/>
              <a:t>Které proudy jsou pro nás nejvhodnější k využití v práci a proč?</a:t>
            </a:r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Přístupy k výzkumné otázce</a:t>
            </a:r>
            <a:endParaRPr lang="cs-CZ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Někdy jsou etablované, jindy je musíte sami kriticky interpretovat</a:t>
            </a:r>
          </a:p>
          <a:p>
            <a:r>
              <a:rPr lang="cs-CZ" dirty="0" smtClean="0"/>
              <a:t>Někdy je toho málo na „přístup“ (nové fenomény- př. nové formy mobilizace a jejich efekty), pak si pomáháte tím, co je nejblíže (př. staré formy mobilizace a jejich efekty)</a:t>
            </a:r>
          </a:p>
          <a:p>
            <a:r>
              <a:rPr lang="cs-CZ" dirty="0" smtClean="0"/>
              <a:t>Základní otázka: v čem se shodují, v čem liší a o čem třeba vůbec nemluví (gaps)?</a:t>
            </a:r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Příklad kritické interpretace přístupů k výzkumné otázce: Strmiska-Chytilek 2012</a:t>
            </a:r>
            <a:endParaRPr lang="cs-CZ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988840"/>
            <a:ext cx="8229600" cy="4525963"/>
          </a:xfrm>
        </p:spPr>
        <p:txBody>
          <a:bodyPr>
            <a:normAutofit fontScale="92500" lnSpcReduction="20000"/>
          </a:bodyPr>
          <a:lstStyle/>
          <a:p>
            <a:r>
              <a:rPr lang="cs-CZ" dirty="0" smtClean="0"/>
              <a:t>Otázka: lze uplatňovat stejné konceptuální rámce pro výzkum politických stran ve vyspělých i rozvíjejících se zemích?</a:t>
            </a:r>
          </a:p>
          <a:p>
            <a:endParaRPr lang="cs-CZ" dirty="0"/>
          </a:p>
          <a:p>
            <a:r>
              <a:rPr lang="cs-CZ" dirty="0" smtClean="0"/>
              <a:t>2 základní odpovědi: </a:t>
            </a:r>
          </a:p>
          <a:p>
            <a:r>
              <a:rPr lang="cs-CZ" dirty="0" smtClean="0"/>
              <a:t>Sartori- v žádném případě ne </a:t>
            </a:r>
          </a:p>
          <a:p>
            <a:r>
              <a:rPr lang="cs-CZ" dirty="0" smtClean="0"/>
              <a:t>Mainwaring- ano, všechny stranické systémy tvoří kontinuum „institucionalizovanosti“</a:t>
            </a:r>
            <a:endParaRPr 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Jak přístupy odpovídají na naši otázku?</a:t>
            </a:r>
            <a:endParaRPr lang="cs-CZ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Pokud vůbec, tak v 99% 1.špatně studujeme nebo 2. máme špatně formulovanou otázku</a:t>
            </a:r>
          </a:p>
          <a:p>
            <a:endParaRPr lang="cs-CZ" dirty="0"/>
          </a:p>
          <a:p>
            <a:r>
              <a:rPr lang="cs-CZ" dirty="0" smtClean="0"/>
              <a:t>Pokud nějak, pak je potřeba vysvětlit, v čem se shodují a v čem odlišují (nejlepší situace).</a:t>
            </a:r>
          </a:p>
          <a:p>
            <a:endParaRPr lang="cs-CZ" dirty="0"/>
          </a:p>
          <a:p>
            <a:r>
              <a:rPr lang="cs-CZ" dirty="0" smtClean="0"/>
              <a:t>Pokud všichni odpovídají stejně, je slušná šance, že otázka je banální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Jaké mohou být problémy dosavadních odpovědí?</a:t>
            </a:r>
            <a:endParaRPr lang="cs-CZ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dirty="0" smtClean="0"/>
          </a:p>
          <a:p>
            <a:r>
              <a:rPr lang="cs-CZ" dirty="0" smtClean="0"/>
              <a:t>Zastaralost věcná</a:t>
            </a:r>
          </a:p>
          <a:p>
            <a:endParaRPr lang="cs-CZ" dirty="0"/>
          </a:p>
          <a:p>
            <a:r>
              <a:rPr lang="cs-CZ" dirty="0" smtClean="0"/>
              <a:t>Zastaralost konceptuální</a:t>
            </a:r>
          </a:p>
          <a:p>
            <a:endParaRPr lang="cs-CZ" dirty="0"/>
          </a:p>
          <a:p>
            <a:r>
              <a:rPr lang="cs-CZ" dirty="0" smtClean="0"/>
              <a:t>Etnocentrismus, Kontext (nesmíme zanedbat)</a:t>
            </a:r>
            <a:endParaRPr lang="cs-CZ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Jak dobré odpovědi nabízí jednotlivé přístupy?</a:t>
            </a:r>
            <a:endParaRPr lang="cs-CZ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Těžká část- dívejte se na problém očima těch přístupů, ne svýma!</a:t>
            </a:r>
          </a:p>
          <a:p>
            <a:endParaRPr lang="cs-CZ" dirty="0"/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Posuzujte empirickou využitelnost a logickou konzistenci</a:t>
            </a:r>
            <a:endParaRPr lang="cs-CZ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Který přístup si vybereme?</a:t>
            </a:r>
            <a:endParaRPr lang="cs-CZ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Výjimečně posuzujeme v celé práci problém z více perspektiv</a:t>
            </a:r>
          </a:p>
          <a:p>
            <a:pPr marL="0" indent="0">
              <a:buNone/>
            </a:pPr>
            <a:endParaRPr lang="cs-CZ" dirty="0" smtClean="0"/>
          </a:p>
          <a:p>
            <a:r>
              <a:rPr lang="cs-CZ" dirty="0" smtClean="0"/>
              <a:t>Obvykleme vybereme jeden, jasně vysvětlíme kritéria (menší prozkoumanost, sociální relevance)</a:t>
            </a:r>
            <a:endParaRPr lang="cs-CZ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Jak psát kritické zhodnocení</a:t>
            </a:r>
            <a:endParaRPr lang="cs-CZ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Výstižné názvy kapitol</a:t>
            </a:r>
          </a:p>
          <a:p>
            <a:endParaRPr lang="cs-CZ" dirty="0"/>
          </a:p>
          <a:p>
            <a:r>
              <a:rPr lang="cs-CZ" dirty="0" smtClean="0"/>
              <a:t>„Jak probíhají volební reformy: tři přístupy“ = správně</a:t>
            </a:r>
          </a:p>
          <a:p>
            <a:endParaRPr lang="cs-CZ" dirty="0"/>
          </a:p>
          <a:p>
            <a:r>
              <a:rPr lang="cs-CZ" dirty="0" smtClean="0"/>
              <a:t>„Průběh volebních reforem“ = špatně (implikuje popis, není jasné, že jde o konfliktní věc)</a:t>
            </a:r>
            <a:endParaRPr lang="cs-CZ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Jak psát kritické zhodnocení</a:t>
            </a:r>
            <a:endParaRPr lang="cs-CZ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Držte se úkolů 1-4, nejde o to, řadit za sebe argumenty z toho, co si přečtete, je nutné je strukturovat, konstantně mezi nimi posuzovat= </a:t>
            </a:r>
            <a:r>
              <a:rPr lang="cs-CZ" b="1" dirty="0" smtClean="0"/>
              <a:t>syntéza</a:t>
            </a:r>
          </a:p>
          <a:p>
            <a:endParaRPr lang="cs-CZ" dirty="0" smtClean="0"/>
          </a:p>
          <a:p>
            <a:r>
              <a:rPr lang="cs-CZ" dirty="0" smtClean="0"/>
              <a:t>Argumenty přístupů prezentujete nezaujatě</a:t>
            </a:r>
          </a:p>
          <a:p>
            <a:endParaRPr lang="cs-CZ" dirty="0"/>
          </a:p>
          <a:p>
            <a:r>
              <a:rPr lang="cs-CZ" dirty="0" smtClean="0"/>
              <a:t>Váš zkoumaný případ/případy prozatím příliš do argumentace věcně nezapojujte </a:t>
            </a:r>
            <a:endParaRPr lang="cs-CZ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Příliš málo vs. příliš moc literatury </a:t>
            </a:r>
            <a:endParaRPr lang="cs-CZ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Pokud </a:t>
            </a:r>
            <a:r>
              <a:rPr lang="cs-CZ" b="1" dirty="0" smtClean="0"/>
              <a:t>příliš málo</a:t>
            </a:r>
            <a:r>
              <a:rPr lang="cs-CZ" dirty="0" smtClean="0"/>
              <a:t>, obvyklá postupujete </a:t>
            </a:r>
            <a:r>
              <a:rPr lang="cs-CZ" b="1" dirty="0" smtClean="0"/>
              <a:t>koncentricky</a:t>
            </a:r>
            <a:r>
              <a:rPr lang="cs-CZ" dirty="0" smtClean="0"/>
              <a:t>- máte jak nadřazenou literaturu vašemu problému, tak i tu, která se ho dotýká přímo</a:t>
            </a:r>
          </a:p>
          <a:p>
            <a:r>
              <a:rPr lang="cs-CZ" dirty="0" smtClean="0"/>
              <a:t>Pokud </a:t>
            </a:r>
            <a:r>
              <a:rPr lang="cs-CZ" b="1" dirty="0" smtClean="0"/>
              <a:t>příliš moc</a:t>
            </a:r>
            <a:r>
              <a:rPr lang="cs-CZ" dirty="0" smtClean="0"/>
              <a:t>, snažte se přehled literatury </a:t>
            </a:r>
            <a:r>
              <a:rPr lang="cs-CZ" b="1" dirty="0" smtClean="0"/>
              <a:t>co nejvíc zaměřit/zacílit </a:t>
            </a:r>
            <a:r>
              <a:rPr lang="cs-CZ" dirty="0" smtClean="0"/>
              <a:t>na věc, která vás zajímá.</a:t>
            </a:r>
            <a:endParaRPr lang="cs-CZ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Kritické zhodnocení literatury</a:t>
            </a:r>
            <a:endParaRPr lang="cs-CZ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Následuje obvykle po formulaci výzkumných otázek, někdy před nimi (typická varianta: upřesňuje obecnou otázku), někdy paralelně</a:t>
            </a:r>
          </a:p>
          <a:p>
            <a:endParaRPr lang="cs-CZ" dirty="0" smtClean="0"/>
          </a:p>
          <a:p>
            <a:r>
              <a:rPr lang="cs-CZ" dirty="0" smtClean="0"/>
              <a:t>Naznačuje dosavadní odpovědi na výzkumnou otázku</a:t>
            </a:r>
          </a:p>
          <a:p>
            <a:endParaRPr lang="cs-CZ" dirty="0" smtClean="0"/>
          </a:p>
          <a:p>
            <a:r>
              <a:rPr lang="cs-CZ" dirty="0" smtClean="0"/>
              <a:t>Tvoří součást práce, ale musí být napsaný tak, aby </a:t>
            </a:r>
            <a:r>
              <a:rPr lang="cs-CZ" b="1" dirty="0" smtClean="0"/>
              <a:t>mohl existovat i jako samostatný text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600" b="1" u="sng" dirty="0" smtClean="0"/>
              <a:t>Př.: Diplomka o využívání sportovních metafor (David Vokál)</a:t>
            </a:r>
            <a:endParaRPr lang="cs-CZ" sz="3600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Experimentálně chce zkoumat využívání sportovních metafor v politických textech</a:t>
            </a:r>
          </a:p>
          <a:p>
            <a:r>
              <a:rPr lang="cs-CZ" b="1" dirty="0" smtClean="0"/>
              <a:t>Level 1: </a:t>
            </a:r>
            <a:r>
              <a:rPr lang="cs-CZ" dirty="0" smtClean="0"/>
              <a:t>chvíli píše o metaforách (co jsou, jaká je jejich funkce)</a:t>
            </a:r>
          </a:p>
          <a:p>
            <a:r>
              <a:rPr lang="cs-CZ" b="1" dirty="0" smtClean="0"/>
              <a:t>Level 2</a:t>
            </a:r>
            <a:r>
              <a:rPr lang="cs-CZ" dirty="0" smtClean="0"/>
              <a:t>: píše o sportovních metaforách (jejich funkci, využívání, dosavadním výzkumu)</a:t>
            </a:r>
          </a:p>
          <a:p>
            <a:r>
              <a:rPr lang="cs-CZ" b="1" dirty="0" smtClean="0"/>
              <a:t>Level 3</a:t>
            </a:r>
            <a:r>
              <a:rPr lang="cs-CZ" dirty="0" smtClean="0"/>
              <a:t>: píše o experimentálním výzkumu sportovních metafor (je ho málo, ale přinesl zajímavé výsledky).</a:t>
            </a:r>
            <a:endParaRPr lang="cs-CZ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Příklad: Svačinová 2012 (DP, studujte v Isu!)</a:t>
            </a:r>
            <a:endParaRPr lang="cs-CZ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b="1" dirty="0" smtClean="0"/>
              <a:t>Co je dobré/výborné:</a:t>
            </a:r>
          </a:p>
          <a:p>
            <a:r>
              <a:rPr lang="cs-CZ" dirty="0" smtClean="0"/>
              <a:t>Rozsah</a:t>
            </a:r>
          </a:p>
          <a:p>
            <a:r>
              <a:rPr lang="cs-CZ" dirty="0" smtClean="0"/>
              <a:t>Zaměřenost</a:t>
            </a:r>
          </a:p>
          <a:p>
            <a:r>
              <a:rPr lang="cs-CZ" dirty="0" smtClean="0"/>
              <a:t>Kompletnost zpracování</a:t>
            </a:r>
          </a:p>
          <a:p>
            <a:r>
              <a:rPr lang="cs-CZ" dirty="0" smtClean="0"/>
              <a:t>Řazení problémů</a:t>
            </a:r>
          </a:p>
          <a:p>
            <a:r>
              <a:rPr lang="cs-CZ" dirty="0" smtClean="0"/>
              <a:t>Konstantní posuzování přístupů proti sobě</a:t>
            </a:r>
          </a:p>
          <a:p>
            <a:r>
              <a:rPr lang="cs-CZ" dirty="0" smtClean="0"/>
              <a:t>Stálá diskuse o výhodách a slabinách, zdůvodnění toho, co se použije v práci</a:t>
            </a:r>
          </a:p>
          <a:p>
            <a:r>
              <a:rPr lang="cs-CZ" b="1" dirty="0" smtClean="0"/>
              <a:t>Co by se mohlo vylepšit:</a:t>
            </a:r>
          </a:p>
          <a:p>
            <a:r>
              <a:rPr lang="cs-CZ" dirty="0" smtClean="0"/>
              <a:t>Názvy kapitol</a:t>
            </a:r>
          </a:p>
          <a:p>
            <a:r>
              <a:rPr lang="cs-CZ" dirty="0" smtClean="0"/>
              <a:t>PŘÍKLAD, KDY JE PREZENTOVÁN POSTUPNĚ SE ROZVÍJEJÍCÍ VÝZKUM, MĚNÍCÍ SE V ČASE.</a:t>
            </a:r>
            <a:endParaRPr lang="cs-CZ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Příklad Svačinová 2012: Ekonomické hlasování v CE Evropě?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i="1" dirty="0"/>
              <a:t>Existuje v České republice, Maďarsku, Polsku a na Slovensku ekonomické hlasování? V </a:t>
            </a:r>
            <a:r>
              <a:rPr lang="cs-CZ" i="1" dirty="0" smtClean="0"/>
              <a:t>jaké míře</a:t>
            </a:r>
            <a:r>
              <a:rPr lang="cs-CZ" i="1" dirty="0"/>
              <a:t>?</a:t>
            </a:r>
          </a:p>
          <a:p>
            <a:r>
              <a:rPr lang="cs-CZ" i="1" dirty="0"/>
              <a:t>Je ekonomické hlasování pro jednotlivé vládní strany v zemích střední Evropy odlišné?</a:t>
            </a:r>
          </a:p>
          <a:p>
            <a:r>
              <a:rPr lang="cs-CZ" i="1" dirty="0"/>
              <a:t>Změnilo se ekonomické hlasování v zemích střední Evropy po vstupu zemí do Evropské </a:t>
            </a:r>
            <a:r>
              <a:rPr lang="cs-CZ" i="1" dirty="0" smtClean="0"/>
              <a:t>unie a </a:t>
            </a:r>
            <a:r>
              <a:rPr lang="cs-CZ" i="1" dirty="0"/>
              <a:t>vypuknutí ekonomické krize?</a:t>
            </a:r>
            <a:endParaRPr lang="cs-CZ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Př. Svačinová 2012- Teorie „Ekonomického hlasování“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Základní myšlenka (shodují se): existuje vztah mezi stavem ekonomiky a volebním chováním (volič maximalizuje skrze volbu svůj zisk)</a:t>
            </a:r>
          </a:p>
          <a:p>
            <a:endParaRPr lang="cs-CZ" dirty="0"/>
          </a:p>
          <a:p>
            <a:r>
              <a:rPr lang="cs-CZ" dirty="0" smtClean="0"/>
              <a:t>Co volič hodnotí: ekonomiku země vs. ekonomiku svou (v politologii obvyklejší první přístup, tzv. sociotropický) </a:t>
            </a:r>
            <a:endParaRPr lang="cs-CZ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Svačinová 2012- Jak se vyvíjel sociotropický přístup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První sporná otázka- jak volič hodnotí ekonomiku:</a:t>
            </a:r>
          </a:p>
          <a:p>
            <a:endParaRPr lang="cs-CZ" dirty="0"/>
          </a:p>
          <a:p>
            <a:r>
              <a:rPr lang="cs-CZ" dirty="0" smtClean="0"/>
              <a:t>Skrze makroekonomické ukazatele (starší)</a:t>
            </a:r>
          </a:p>
          <a:p>
            <a:r>
              <a:rPr lang="cs-CZ" dirty="0" smtClean="0"/>
              <a:t>Skrze vlastní percepci o stavu ekonomiky (novější)</a:t>
            </a:r>
            <a:endParaRPr lang="cs-CZ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Svačinová 2012- Jak se vyvíjel sociotropický přístup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Druhá sporná otázka: Proč voliči nevolí čistě ekonomicky?</a:t>
            </a:r>
          </a:p>
          <a:p>
            <a:endParaRPr lang="cs-CZ" dirty="0"/>
          </a:p>
          <a:p>
            <a:r>
              <a:rPr lang="cs-CZ" dirty="0" smtClean="0"/>
              <a:t>Kognitivní překážky</a:t>
            </a:r>
          </a:p>
          <a:p>
            <a:r>
              <a:rPr lang="cs-CZ" dirty="0" smtClean="0"/>
              <a:t>Institucionální omezení</a:t>
            </a:r>
            <a:endParaRPr lang="cs-CZ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Svačinová 2012- Co má volič dělat, aby použil ekonomické hlasování?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Model trestu (retrospektivní hlasování)</a:t>
            </a:r>
          </a:p>
          <a:p>
            <a:endParaRPr lang="cs-CZ" dirty="0"/>
          </a:p>
          <a:p>
            <a:r>
              <a:rPr lang="cs-CZ" dirty="0" smtClean="0"/>
              <a:t>Selekční model (retrospektivní a prospektivní model)</a:t>
            </a:r>
            <a:endParaRPr lang="cs-CZ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3200" dirty="0" smtClean="0"/>
              <a:t>Svačinová 2012- modely westminsterské provenience, jak je adjustovat na Evropu?</a:t>
            </a:r>
            <a:endParaRPr lang="cs-CZ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Koaliční vlády (ekonomické hlasování empiricky slabší)</a:t>
            </a:r>
          </a:p>
          <a:p>
            <a:endParaRPr lang="cs-CZ" dirty="0"/>
          </a:p>
          <a:p>
            <a:r>
              <a:rPr lang="cs-CZ" dirty="0" smtClean="0"/>
              <a:t>Kterou stranu v koalici trestat?</a:t>
            </a:r>
          </a:p>
          <a:p>
            <a:endParaRPr lang="cs-CZ" dirty="0"/>
          </a:p>
          <a:p>
            <a:r>
              <a:rPr lang="cs-CZ" dirty="0" smtClean="0"/>
              <a:t>Jak do výzkumu zahrnout, že vlády kontrolují ekonomiku stále méně (globalizace)?</a:t>
            </a:r>
            <a:endParaRPr lang="cs-CZ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CE Evropa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Na základě představené teorie by mělo být slabé</a:t>
            </a:r>
          </a:p>
          <a:p>
            <a:endParaRPr lang="cs-CZ" dirty="0"/>
          </a:p>
          <a:p>
            <a:r>
              <a:rPr lang="cs-CZ" dirty="0" smtClean="0"/>
              <a:t>Proměnlivé stranické systémy, nejasné responzibilita</a:t>
            </a:r>
          </a:p>
          <a:p>
            <a:r>
              <a:rPr lang="cs-CZ" dirty="0" smtClean="0"/>
              <a:t>Komunistické dědictví</a:t>
            </a:r>
          </a:p>
          <a:p>
            <a:r>
              <a:rPr lang="cs-CZ" dirty="0" smtClean="0"/>
              <a:t>Může se měnit cca od roku 2000 (oba předchozí faktory ztrácí na významu), málo empirických studií.</a:t>
            </a:r>
            <a:endParaRPr lang="cs-CZ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Přehled literatury se může výjimečně týkat i metod, příklad: Chytilek-Eibl 2011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Jak nejlépe zkoumat politický prostor v ČR a pozici parlamentních stran v něm? </a:t>
            </a:r>
          </a:p>
          <a:p>
            <a:endParaRPr lang="cs-CZ" dirty="0"/>
          </a:p>
          <a:p>
            <a:r>
              <a:rPr lang="cs-CZ" dirty="0" smtClean="0"/>
              <a:t>zde se nezabýváme teorií (jak ho definovat), ale metodou (jak ho nejlépe měřit).</a:t>
            </a:r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Cíl</a:t>
            </a:r>
            <a:endParaRPr lang="cs-CZ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/>
          </a:p>
          <a:p>
            <a:pPr algn="ctr"/>
            <a:r>
              <a:rPr lang="cs-CZ" b="1" dirty="0" smtClean="0"/>
              <a:t>Ukažte, že váš výzkum spočívá na ramenou obrů</a:t>
            </a:r>
            <a:endParaRPr lang="cs-CZ" b="1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600" dirty="0" smtClean="0"/>
              <a:t>Chytilek-Eibl: přístupy (a jejich podstata, silné a slabé stránky, přihlášení se k jedné z nich)</a:t>
            </a:r>
            <a:endParaRPr lang="cs-CZ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628800"/>
            <a:ext cx="8229600" cy="4525963"/>
          </a:xfrm>
        </p:spPr>
        <p:txBody>
          <a:bodyPr>
            <a:normAutofit fontScale="70000" lnSpcReduction="20000"/>
          </a:bodyPr>
          <a:lstStyle/>
          <a:p>
            <a:r>
              <a:rPr lang="cs-CZ" dirty="0" smtClean="0"/>
              <a:t>Skrze voliče</a:t>
            </a:r>
          </a:p>
          <a:p>
            <a:r>
              <a:rPr lang="cs-CZ" dirty="0" smtClean="0"/>
              <a:t>Legislativní hlasování</a:t>
            </a:r>
          </a:p>
          <a:p>
            <a:r>
              <a:rPr lang="cs-CZ" dirty="0" smtClean="0"/>
              <a:t>Strojové zpracování programů</a:t>
            </a:r>
          </a:p>
          <a:p>
            <a:r>
              <a:rPr lang="cs-CZ" dirty="0" smtClean="0"/>
              <a:t>Manuální analýza programů</a:t>
            </a:r>
          </a:p>
          <a:p>
            <a:r>
              <a:rPr lang="cs-CZ" dirty="0" smtClean="0"/>
              <a:t>Výzkum stranických elit</a:t>
            </a:r>
          </a:p>
          <a:p>
            <a:r>
              <a:rPr lang="cs-CZ" dirty="0" smtClean="0"/>
              <a:t>Výzkum expertů</a:t>
            </a:r>
          </a:p>
          <a:p>
            <a:endParaRPr lang="cs-CZ" dirty="0" smtClean="0"/>
          </a:p>
          <a:p>
            <a:r>
              <a:rPr lang="cs-CZ" dirty="0" smtClean="0"/>
              <a:t>PŘÍKLAD, KDY VEDLE SEBE STOJÍ NĚKOLIK VÍCEMÉNĚ NEZÁVISLÝCH PŘÍSTUPŮ, NEPROPOJENÝCH HISTORICKY ANI VÝVOJEM, JE POTŘEBA JE POSOUDIT A VYBRAT Z NICH.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dirty="0" smtClean="0"/>
              <a:t>(může existovat i jako esej: Havlík: </a:t>
            </a:r>
            <a:r>
              <a:rPr lang="cs-CZ" i="1" dirty="0" smtClean="0"/>
              <a:t>Jak je měřit? Postoje stran k evropské integraci</a:t>
            </a:r>
            <a:r>
              <a:rPr lang="cs-CZ" dirty="0" smtClean="0"/>
              <a:t>.)</a:t>
            </a: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Příklad:</a:t>
            </a:r>
            <a:endParaRPr lang="cs-CZ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V šedesátých letech vznikly dvě klíčové práce o stranické soutěži:</a:t>
            </a:r>
          </a:p>
          <a:p>
            <a:r>
              <a:rPr lang="cs-CZ" b="1" dirty="0" smtClean="0"/>
              <a:t>Downs 1956 </a:t>
            </a:r>
            <a:r>
              <a:rPr lang="cs-CZ" dirty="0" smtClean="0"/>
              <a:t>(klíčová v soutěži blízkost a vzdálenost) x </a:t>
            </a:r>
            <a:r>
              <a:rPr lang="cs-CZ" b="1" dirty="0" smtClean="0"/>
              <a:t>Stokes 1963 </a:t>
            </a:r>
            <a:r>
              <a:rPr lang="cs-CZ" dirty="0" smtClean="0"/>
              <a:t>(reaguje na Downse, říká, že to je jinak a klíčová je kompetence).</a:t>
            </a:r>
          </a:p>
          <a:p>
            <a:r>
              <a:rPr lang="cs-CZ" dirty="0" smtClean="0"/>
              <a:t>Nejcitovanější práce v politologii, množství následovníků</a:t>
            </a:r>
          </a:p>
          <a:p>
            <a:r>
              <a:rPr lang="cs-CZ" dirty="0" smtClean="0"/>
              <a:t>Moje monografie (2015): na ramenou obrů říká, že je to jinak a že blízkost a vzdálenost a kompetence není buď/anebo, ale navzájem se podporuje.</a:t>
            </a: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Jaký má tedy kritické zhodnocení literatury cíle?</a:t>
            </a:r>
            <a:endParaRPr lang="cs-CZ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Shrnout, co se v dané oblasti vyzkoumalo</a:t>
            </a:r>
          </a:p>
          <a:p>
            <a:endParaRPr lang="cs-CZ" dirty="0" smtClean="0"/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Posoudit, jak přesné a úplné jsou výsledky tohoto zkoumání</a:t>
            </a: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Co všechno do něj zahrnout?</a:t>
            </a:r>
            <a:endParaRPr lang="cs-CZ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Bývá dobré se zamyslet i nad tím, jak dobře koresponduje akademická literatura s reálným světem, někdy je i proto dobré zahrnout neakademické zdroje (aplikovaný výzkum)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Nehodnotíme ani tak </a:t>
            </a:r>
            <a:r>
              <a:rPr lang="cs-CZ" b="1" dirty="0" smtClean="0"/>
              <a:t>literaturu</a:t>
            </a:r>
            <a:r>
              <a:rPr lang="cs-CZ" dirty="0" smtClean="0"/>
              <a:t> jako </a:t>
            </a:r>
            <a:r>
              <a:rPr lang="cs-CZ" b="1" dirty="0" smtClean="0"/>
              <a:t>stav poznání</a:t>
            </a:r>
            <a:r>
              <a:rPr lang="cs-CZ" dirty="0" smtClean="0"/>
              <a:t>.</a:t>
            </a:r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Jak ho dělat?</a:t>
            </a:r>
            <a:endParaRPr lang="cs-CZ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b="1" dirty="0" smtClean="0"/>
          </a:p>
          <a:p>
            <a:endParaRPr lang="cs-CZ" b="1" dirty="0" smtClean="0"/>
          </a:p>
          <a:p>
            <a:r>
              <a:rPr lang="cs-CZ" b="1" dirty="0" smtClean="0"/>
              <a:t>Selektivně</a:t>
            </a:r>
            <a:r>
              <a:rPr lang="cs-CZ" dirty="0" smtClean="0"/>
              <a:t>- nečtete často celé články/knihy, hledáte jen pasáže, vztahující se k vaší výzkumné otázce/tomu, co vás zajímá.</a:t>
            </a:r>
            <a:endParaRPr lang="cs-CZ" b="1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Jak ho dělat prakticky</a:t>
            </a:r>
            <a:endParaRPr lang="cs-CZ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Knihy /někdy dobrý, někdy horší zdroj, moc učebnicové, obecné)</a:t>
            </a:r>
          </a:p>
          <a:p>
            <a:endParaRPr lang="cs-CZ" dirty="0" smtClean="0"/>
          </a:p>
          <a:p>
            <a:r>
              <a:rPr lang="cs-CZ" dirty="0" smtClean="0"/>
              <a:t>Články: elektronické databáze, google (souvisí s autorskými právy)</a:t>
            </a:r>
          </a:p>
          <a:p>
            <a:endParaRPr lang="cs-CZ" dirty="0" smtClean="0"/>
          </a:p>
          <a:p>
            <a:r>
              <a:rPr lang="cs-CZ" dirty="0" smtClean="0"/>
              <a:t>Ostatní zdroje: Vláda, Nevládní organizace (pozor na hodnoty autorů!)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Jaký má tedy kritické zhodnocení literatury výhody?</a:t>
            </a:r>
            <a:endParaRPr lang="cs-CZ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endParaRPr lang="cs-CZ" dirty="0" smtClean="0"/>
          </a:p>
          <a:p>
            <a:r>
              <a:rPr lang="cs-CZ" dirty="0" smtClean="0"/>
              <a:t>Získáte přehled o výzkumu, který jste neznali</a:t>
            </a:r>
          </a:p>
          <a:p>
            <a:r>
              <a:rPr lang="cs-CZ" dirty="0" smtClean="0"/>
              <a:t>Objevíte, co už je dobře udělané</a:t>
            </a:r>
          </a:p>
          <a:p>
            <a:r>
              <a:rPr lang="cs-CZ" dirty="0" smtClean="0"/>
              <a:t>Porovnáte, to, co napadlo vás, s tím, co se udělalo, výsledkem může být vylepšený nápad</a:t>
            </a:r>
          </a:p>
          <a:p>
            <a:r>
              <a:rPr lang="cs-CZ" dirty="0" smtClean="0"/>
              <a:t>Posoudíte, jaká jsou slabší místa dosavadního výzkumu</a:t>
            </a:r>
          </a:p>
          <a:p>
            <a:r>
              <a:rPr lang="cs-CZ" dirty="0" smtClean="0"/>
              <a:t>Uvědomíte si kontext vašeho výzkumu, snáz jste schopni formulovat, proč je relavantní, „k čemu je“.</a:t>
            </a:r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Ver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925</TotalTime>
  <Words>1326</Words>
  <Application>Microsoft Office PowerPoint</Application>
  <PresentationFormat>On-screen Show (4:3)</PresentationFormat>
  <Paragraphs>169</Paragraphs>
  <Slides>30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1" baseType="lpstr">
      <vt:lpstr>Office Theme</vt:lpstr>
      <vt:lpstr>Kritické zhodnocení literatury (Literature Review)</vt:lpstr>
      <vt:lpstr>Kritické zhodnocení literatury</vt:lpstr>
      <vt:lpstr>Cíl</vt:lpstr>
      <vt:lpstr>Příklad:</vt:lpstr>
      <vt:lpstr>Jaký má tedy kritické zhodnocení literatury cíle?</vt:lpstr>
      <vt:lpstr>Co všechno do něj zahrnout?</vt:lpstr>
      <vt:lpstr>Jak ho dělat?</vt:lpstr>
      <vt:lpstr>Jak ho dělat prakticky</vt:lpstr>
      <vt:lpstr>Jaký má tedy kritické zhodnocení literatury výhody?</vt:lpstr>
      <vt:lpstr>Úkoly kritického zhodnocení literatury</vt:lpstr>
      <vt:lpstr>Přístupy k výzkumné otázce</vt:lpstr>
      <vt:lpstr>Příklad kritické interpretace přístupů k výzkumné otázce: Strmiska-Chytilek 2012</vt:lpstr>
      <vt:lpstr>Jak přístupy odpovídají na naši otázku?</vt:lpstr>
      <vt:lpstr>Jaké mohou být problémy dosavadních odpovědí?</vt:lpstr>
      <vt:lpstr>Jak dobré odpovědi nabízí jednotlivé přístupy?</vt:lpstr>
      <vt:lpstr>Který přístup si vybereme?</vt:lpstr>
      <vt:lpstr>Jak psát kritické zhodnocení</vt:lpstr>
      <vt:lpstr>Jak psát kritické zhodnocení</vt:lpstr>
      <vt:lpstr>Příliš málo vs. příliš moc literatury </vt:lpstr>
      <vt:lpstr>Př.: Diplomka o využívání sportovních metafor (David Vokál)</vt:lpstr>
      <vt:lpstr>Příklad: Svačinová 2012 (DP, studujte v Isu!)</vt:lpstr>
      <vt:lpstr>Příklad Svačinová 2012: Ekonomické hlasování v CE Evropě?</vt:lpstr>
      <vt:lpstr>Př. Svačinová 2012- Teorie „Ekonomického hlasování“</vt:lpstr>
      <vt:lpstr>Svačinová 2012- Jak se vyvíjel sociotropický přístup</vt:lpstr>
      <vt:lpstr>Svačinová 2012- Jak se vyvíjel sociotropický přístup</vt:lpstr>
      <vt:lpstr>Svačinová 2012- Co má volič dělat, aby použil ekonomické hlasování?</vt:lpstr>
      <vt:lpstr>Svačinová 2012- modely westminsterské provenience, jak je adjustovat na Evropu?</vt:lpstr>
      <vt:lpstr>CE Evropa</vt:lpstr>
      <vt:lpstr>Přehled literatury se může výjimečně týkat i metod, příklad: Chytilek-Eibl 2011</vt:lpstr>
      <vt:lpstr>Chytilek-Eibl: přístupy (a jejich podstata, silné a slabé stránky, přihlášení se k jedné z nich)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Kritický přehled literatury (Literature Review)</dc:title>
  <dc:creator>Roman Chytilek</dc:creator>
  <cp:lastModifiedBy>Roman</cp:lastModifiedBy>
  <cp:revision>52</cp:revision>
  <dcterms:created xsi:type="dcterms:W3CDTF">2013-03-19T19:59:29Z</dcterms:created>
  <dcterms:modified xsi:type="dcterms:W3CDTF">2018-03-20T21:23:20Z</dcterms:modified>
</cp:coreProperties>
</file>