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74" r:id="rId9"/>
    <p:sldId id="264" r:id="rId10"/>
    <p:sldId id="262" r:id="rId11"/>
    <p:sldId id="263" r:id="rId12"/>
    <p:sldId id="271" r:id="rId13"/>
    <p:sldId id="272" r:id="rId14"/>
    <p:sldId id="279" r:id="rId15"/>
    <p:sldId id="275" r:id="rId16"/>
    <p:sldId id="278" r:id="rId17"/>
    <p:sldId id="281" r:id="rId18"/>
    <p:sldId id="277" r:id="rId19"/>
    <p:sldId id="282" r:id="rId20"/>
    <p:sldId id="284" r:id="rId21"/>
    <p:sldId id="266" r:id="rId22"/>
    <p:sldId id="268" r:id="rId23"/>
    <p:sldId id="270" r:id="rId24"/>
    <p:sldId id="283" r:id="rId25"/>
    <p:sldId id="269" r:id="rId26"/>
    <p:sldId id="285" r:id="rId27"/>
  </p:sldIdLst>
  <p:sldSz cx="9906000" cy="6858000" type="A4"/>
  <p:notesSz cx="6881813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72" y="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9EA95FF-2FA1-434A-B93A-C3D5F8607135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1D8188-CC7C-48DE-877B-06DFF15B3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38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6300-5B3C-4E76-9DCC-2CC26E772C50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C96-B820-42B7-A39E-D331CF4A1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11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6300-5B3C-4E76-9DCC-2CC26E772C50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C96-B820-42B7-A39E-D331CF4A1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53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6300-5B3C-4E76-9DCC-2CC26E772C50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C96-B820-42B7-A39E-D331CF4A1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79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6300-5B3C-4E76-9DCC-2CC26E772C50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C96-B820-42B7-A39E-D331CF4A1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67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878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878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6300-5B3C-4E76-9DCC-2CC26E772C50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C96-B820-42B7-A39E-D331CF4A1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39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6300-5B3C-4E76-9DCC-2CC26E772C50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C96-B820-42B7-A39E-D331CF4A1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0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6300-5B3C-4E76-9DCC-2CC26E772C50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C96-B820-42B7-A39E-D331CF4A1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74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6300-5B3C-4E76-9DCC-2CC26E772C50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C96-B820-42B7-A39E-D331CF4A1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76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6300-5B3C-4E76-9DCC-2CC26E772C50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C96-B820-42B7-A39E-D331CF4A1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7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6300-5B3C-4E76-9DCC-2CC26E772C50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C96-B820-42B7-A39E-D331CF4A1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83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6300-5B3C-4E76-9DCC-2CC26E772C50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8C96-B820-42B7-A39E-D331CF4A1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10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86300-5B3C-4E76-9DCC-2CC26E772C50}" type="datetimeFigureOut">
              <a:rPr lang="cs-CZ" smtClean="0"/>
              <a:t>17.3.2017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28C96-B820-42B7-A39E-D331CF4A1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61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U06-3mPH1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Electoral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accountability</a:t>
            </a:r>
            <a:endParaRPr lang="cs-CZ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101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2. Techniques for studying accountability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3976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The key issues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standards for judging performance?</a:t>
            </a:r>
          </a:p>
          <a:p>
            <a:pPr lvl="1"/>
            <a:r>
              <a:rPr lang="en-US" dirty="0" smtClean="0"/>
              <a:t>Should we rely on subjective impressions of voters – approval ratings, confidence in economy?</a:t>
            </a:r>
          </a:p>
          <a:p>
            <a:pPr lvl="1"/>
            <a:r>
              <a:rPr lang="en-US" dirty="0" smtClean="0"/>
              <a:t>Should we pick our own objective standards – </a:t>
            </a:r>
            <a:r>
              <a:rPr lang="en-US" dirty="0" err="1" smtClean="0"/>
              <a:t>eg</a:t>
            </a:r>
            <a:r>
              <a:rPr lang="en-US" dirty="0" smtClean="0"/>
              <a:t>, economic growth, corruption? </a:t>
            </a:r>
          </a:p>
          <a:p>
            <a:r>
              <a:rPr lang="en-US" dirty="0" smtClean="0"/>
              <a:t>What are the punishments/rewards?</a:t>
            </a:r>
          </a:p>
          <a:p>
            <a:pPr lvl="1"/>
            <a:r>
              <a:rPr lang="en-US" dirty="0" smtClean="0"/>
              <a:t>Voting reports from surveys</a:t>
            </a:r>
          </a:p>
          <a:p>
            <a:pPr lvl="1"/>
            <a:r>
              <a:rPr lang="en-US" dirty="0" smtClean="0"/>
              <a:t>Actual vote totals (national, regional)</a:t>
            </a:r>
          </a:p>
          <a:p>
            <a:pPr lvl="1"/>
            <a:r>
              <a:rPr lang="en-US" dirty="0" smtClean="0"/>
              <a:t>Survival in government</a:t>
            </a:r>
          </a:p>
          <a:p>
            <a:pPr lvl="1"/>
            <a:r>
              <a:rPr lang="en-US" dirty="0" smtClean="0"/>
              <a:t>Jail/death – Athenian accountability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07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Actual economic and election results </a:t>
            </a:r>
            <a:br>
              <a:rPr lang="en-US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(Powell &amp; Whitten)</a:t>
            </a:r>
            <a:endParaRPr lang="en-US" sz="2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Look at differences in vote shares for governing parties</a:t>
            </a:r>
          </a:p>
          <a:p>
            <a:pPr lvl="1"/>
            <a:r>
              <a:rPr lang="en-US" dirty="0" smtClean="0"/>
              <a:t>Vote % (t) – Vote % (t-1)</a:t>
            </a:r>
          </a:p>
          <a:p>
            <a:r>
              <a:rPr lang="en-US" dirty="0" smtClean="0"/>
              <a:t>Are they related to economic conditions in the last year of the electoral term?</a:t>
            </a:r>
          </a:p>
          <a:p>
            <a:pPr lvl="1"/>
            <a:r>
              <a:rPr lang="en-US" dirty="0" smtClean="0"/>
              <a:t>Why the last year of the term?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Differences between left and right governments</a:t>
            </a:r>
          </a:p>
          <a:p>
            <a:pPr lvl="2"/>
            <a:r>
              <a:rPr lang="en-US" dirty="0" smtClean="0"/>
              <a:t>Left </a:t>
            </a:r>
            <a:r>
              <a:rPr lang="en-US" dirty="0" smtClean="0"/>
              <a:t>governments </a:t>
            </a:r>
            <a:r>
              <a:rPr lang="en-US" dirty="0" smtClean="0"/>
              <a:t>held accountable for unemployment</a:t>
            </a:r>
          </a:p>
          <a:p>
            <a:pPr lvl="2"/>
            <a:r>
              <a:rPr lang="en-US" dirty="0" smtClean="0"/>
              <a:t>Right </a:t>
            </a:r>
            <a:r>
              <a:rPr lang="en-US" dirty="0" smtClean="0"/>
              <a:t>governments </a:t>
            </a:r>
            <a:r>
              <a:rPr lang="en-US" dirty="0" smtClean="0"/>
              <a:t>held accountable for inflation</a:t>
            </a:r>
          </a:p>
          <a:p>
            <a:pPr lvl="1"/>
            <a:r>
              <a:rPr lang="en-US" dirty="0" smtClean="0"/>
              <a:t>Differences based on type of government (clarity of responsibility)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27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Clarity of responsibility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voters to punish governments, they need to know who is responsible for outcomes</a:t>
            </a:r>
          </a:p>
          <a:p>
            <a:pPr lvl="1"/>
            <a:r>
              <a:rPr lang="en-US" dirty="0" smtClean="0"/>
              <a:t>Not always easy to tell</a:t>
            </a:r>
          </a:p>
          <a:p>
            <a:r>
              <a:rPr lang="en-US" dirty="0" smtClean="0"/>
              <a:t>Depends on institutional design</a:t>
            </a:r>
            <a:endParaRPr lang="en-US" dirty="0"/>
          </a:p>
          <a:p>
            <a:r>
              <a:rPr lang="en-US" dirty="0" smtClean="0"/>
              <a:t>Veto points and consensus government make it difficult to judge</a:t>
            </a:r>
          </a:p>
          <a:p>
            <a:pPr lvl="1"/>
            <a:r>
              <a:rPr lang="en-US" dirty="0" smtClean="0"/>
              <a:t>Coalition government, minority government, bicameralism, federalism, strong judiciary, strong parliamentary committees – who should I punish?</a:t>
            </a:r>
          </a:p>
          <a:p>
            <a:pPr lvl="1"/>
            <a:r>
              <a:rPr lang="en-US" dirty="0" smtClean="0"/>
              <a:t>Westminster majority government easiest to judge</a:t>
            </a:r>
          </a:p>
          <a:p>
            <a:pPr lvl="1"/>
            <a:r>
              <a:rPr lang="en-US" dirty="0" smtClean="0"/>
              <a:t>Who would you punish in US?</a:t>
            </a:r>
          </a:p>
        </p:txBody>
      </p:sp>
    </p:spTree>
    <p:extLst>
      <p:ext uri="{BB962C8B-B14F-4D97-AF65-F5344CB8AC3E}">
        <p14:creationId xmlns:p14="http://schemas.microsoft.com/office/powerpoint/2010/main" val="21522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An alternative method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regional differences in vote shares within a single country and regional economic conditions</a:t>
            </a:r>
          </a:p>
          <a:p>
            <a:pPr lvl="1"/>
            <a:r>
              <a:rPr lang="en-US" dirty="0" smtClean="0"/>
              <a:t>Why can’t you use measures of how people actually vote?</a:t>
            </a:r>
          </a:p>
          <a:p>
            <a:r>
              <a:rPr lang="en-US" dirty="0" smtClean="0"/>
              <a:t>But ecological inference problem</a:t>
            </a:r>
          </a:p>
          <a:p>
            <a:pPr lvl="1"/>
            <a:r>
              <a:rPr lang="en-US" dirty="0" smtClean="0"/>
              <a:t>You can’t say anything about individuals from differences across regions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, if poor regions vote for social democrats, does this mean that poor people vote for social democrats?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035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Political business cycle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Politicians know that key is performance of economy just before an election because citizens are myopic (short-sighted)</a:t>
            </a:r>
          </a:p>
          <a:p>
            <a:r>
              <a:rPr lang="en-US" dirty="0" smtClean="0"/>
              <a:t>Therefore they should time policies so that growth comes just before election</a:t>
            </a:r>
          </a:p>
          <a:p>
            <a:pPr lvl="1"/>
            <a:r>
              <a:rPr lang="en-US" dirty="0" smtClean="0"/>
              <a:t>Expand money supply, tax cuts, spending increases in year before election</a:t>
            </a:r>
          </a:p>
          <a:p>
            <a:r>
              <a:rPr lang="en-US" dirty="0" smtClean="0"/>
              <a:t>But this is often bad for welfare</a:t>
            </a:r>
          </a:p>
          <a:p>
            <a:pPr lvl="1"/>
            <a:r>
              <a:rPr lang="en-US" dirty="0" smtClean="0"/>
              <a:t>After election, inflation or budget deficits =&gt; recession</a:t>
            </a:r>
          </a:p>
          <a:p>
            <a:pPr lvl="1"/>
            <a:r>
              <a:rPr lang="en-US" dirty="0" smtClean="0"/>
              <a:t>But politicians then have three years to fix</a:t>
            </a:r>
          </a:p>
          <a:p>
            <a:r>
              <a:rPr lang="en-US" dirty="0" smtClean="0"/>
              <a:t>Strong accountability gives politicians strong incentives for a political business cycle</a:t>
            </a:r>
          </a:p>
          <a:p>
            <a:pPr lvl="1"/>
            <a:r>
              <a:rPr lang="en-US" dirty="0" smtClean="0"/>
              <a:t>This is reason why we have independent central banks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553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Cross-sectional and subjective judgments</a:t>
            </a:r>
            <a:br>
              <a:rPr lang="en-US" dirty="0" smtClean="0">
                <a:latin typeface="+mn-lt"/>
              </a:rPr>
            </a:br>
            <a:r>
              <a:rPr lang="en-US" sz="2400" dirty="0" err="1" smtClean="0">
                <a:latin typeface="+mn-lt"/>
              </a:rPr>
              <a:t>Duch</a:t>
            </a:r>
            <a:r>
              <a:rPr lang="en-US" sz="2400" dirty="0" smtClean="0">
                <a:latin typeface="+mn-lt"/>
              </a:rPr>
              <a:t> &amp; Stevenson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Look at pre or post-election public opinion surveys</a:t>
            </a:r>
          </a:p>
          <a:p>
            <a:pPr lvl="1"/>
            <a:r>
              <a:rPr lang="en-US" dirty="0" smtClean="0"/>
              <a:t>Performance: “Over the past year has the economic situation gotten better, stayed the same, gotten worse?”</a:t>
            </a:r>
          </a:p>
          <a:p>
            <a:pPr lvl="1"/>
            <a:r>
              <a:rPr lang="en-US" dirty="0" smtClean="0"/>
              <a:t>Vote choice: Who will/did you vote for?</a:t>
            </a:r>
          </a:p>
          <a:p>
            <a:r>
              <a:rPr lang="en-US" dirty="0" smtClean="0"/>
              <a:t>How much do judgments of economy affect vote choice?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In most cases strong effect of economic perceptions: more negative judgments of economy lower vote probability by 4-5%</a:t>
            </a:r>
          </a:p>
          <a:p>
            <a:pPr lvl="1"/>
            <a:r>
              <a:rPr lang="en-US" dirty="0" smtClean="0"/>
              <a:t>Clarity of responsibility effects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What explains different perceptions of economy across individuals? </a:t>
            </a:r>
          </a:p>
          <a:p>
            <a:pPr lvl="1"/>
            <a:r>
              <a:rPr lang="en-US" dirty="0" smtClean="0"/>
              <a:t>Can we trust surveys?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5867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Country differences in economic vote</a:t>
            </a:r>
            <a:endParaRPr lang="cs-CZ" dirty="0"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785" y="1868445"/>
            <a:ext cx="5321855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601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Time-series and subjective judgments</a:t>
            </a:r>
            <a:br>
              <a:rPr lang="en-US" dirty="0" smtClean="0">
                <a:latin typeface="+mn-lt"/>
              </a:rPr>
            </a:br>
            <a:r>
              <a:rPr lang="en-US" sz="2400" dirty="0" err="1" smtClean="0">
                <a:latin typeface="+mn-lt"/>
              </a:rPr>
              <a:t>Mackuen</a:t>
            </a:r>
            <a:r>
              <a:rPr lang="en-US" sz="2400" dirty="0" smtClean="0">
                <a:latin typeface="+mn-lt"/>
              </a:rPr>
              <a:t>, Erikson, and Stimson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Time-series of presidential approval</a:t>
            </a:r>
          </a:p>
          <a:p>
            <a:pPr lvl="1"/>
            <a:r>
              <a:rPr lang="en-US" dirty="0" smtClean="0"/>
              <a:t>“Do you approve of the job the president is doing?”</a:t>
            </a:r>
          </a:p>
          <a:p>
            <a:r>
              <a:rPr lang="en-US" dirty="0" smtClean="0"/>
              <a:t>Judgments about economy</a:t>
            </a:r>
          </a:p>
          <a:p>
            <a:pPr lvl="1"/>
            <a:r>
              <a:rPr lang="en-US" dirty="0" err="1" smtClean="0"/>
              <a:t>Sociotropic</a:t>
            </a:r>
            <a:r>
              <a:rPr lang="en-US" dirty="0" smtClean="0"/>
              <a:t> and pocketbook</a:t>
            </a:r>
          </a:p>
          <a:p>
            <a:pPr lvl="1"/>
            <a:r>
              <a:rPr lang="en-US" dirty="0" smtClean="0"/>
              <a:t>Retrospective and prospective</a:t>
            </a:r>
          </a:p>
          <a:p>
            <a:pPr lvl="1"/>
            <a:r>
              <a:rPr lang="en-US" dirty="0" smtClean="0"/>
              <a:t>Objective economic facts</a:t>
            </a:r>
          </a:p>
          <a:p>
            <a:r>
              <a:rPr lang="en-US" dirty="0" smtClean="0"/>
              <a:t>What best explains presidential approval?</a:t>
            </a:r>
          </a:p>
          <a:p>
            <a:pPr lvl="1"/>
            <a:r>
              <a:rPr lang="en-US" dirty="0" smtClean="0"/>
              <a:t>Prospective </a:t>
            </a:r>
            <a:r>
              <a:rPr lang="en-US" dirty="0" err="1" smtClean="0"/>
              <a:t>sociotropic</a:t>
            </a:r>
            <a:r>
              <a:rPr lang="en-US" dirty="0" smtClean="0"/>
              <a:t> judgments =&gt; voters are bankers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Does approval matter?</a:t>
            </a:r>
          </a:p>
          <a:p>
            <a:pPr lvl="1"/>
            <a:r>
              <a:rPr lang="en-US" dirty="0" smtClean="0"/>
              <a:t>Are voters really so smart? But not individuals, only aggregate</a:t>
            </a:r>
          </a:p>
        </p:txBody>
      </p:sp>
    </p:spTree>
    <p:extLst>
      <p:ext uri="{BB962C8B-B14F-4D97-AF65-F5344CB8AC3E}">
        <p14:creationId xmlns:p14="http://schemas.microsoft.com/office/powerpoint/2010/main" val="2501141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US Presidential approval</a:t>
            </a:r>
            <a:endParaRPr lang="cs-CZ" dirty="0">
              <a:latin typeface="+mn-lt"/>
            </a:endParaRPr>
          </a:p>
        </p:txBody>
      </p:sp>
      <p:pic>
        <p:nvPicPr>
          <p:cNvPr id="1026" name="Picture 2" descr="wsj-chart.gif (554×337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029" y="1861751"/>
            <a:ext cx="5884127" cy="455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275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Today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Theory of electoral accountability</a:t>
            </a:r>
          </a:p>
          <a:p>
            <a:r>
              <a:rPr lang="en-US" dirty="0" smtClean="0"/>
              <a:t>Techniques for studying accountability</a:t>
            </a:r>
          </a:p>
          <a:p>
            <a:r>
              <a:rPr lang="en-US" dirty="0" err="1" smtClean="0"/>
              <a:t>Postcommunist</a:t>
            </a:r>
            <a:r>
              <a:rPr lang="en-US" dirty="0" smtClean="0"/>
              <a:t> </a:t>
            </a:r>
            <a:r>
              <a:rPr lang="en-US" dirty="0" smtClean="0"/>
              <a:t>results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60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What is missing?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voters hold politicians accountable for something other than economy?</a:t>
            </a:r>
          </a:p>
          <a:p>
            <a:pPr lvl="1"/>
            <a:r>
              <a:rPr lang="en-US" dirty="0" smtClean="0"/>
              <a:t>Specific policies, broken promises, corruption &amp; scandals</a:t>
            </a:r>
          </a:p>
          <a:p>
            <a:r>
              <a:rPr lang="en-US" dirty="0" smtClean="0"/>
              <a:t>What should politicians be held accountable for? What can they actually influence?</a:t>
            </a:r>
          </a:p>
          <a:p>
            <a:r>
              <a:rPr lang="en-US" dirty="0" smtClean="0"/>
              <a:t>Should we focus on votes or on office?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939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Strong punishment in </a:t>
            </a:r>
            <a:r>
              <a:rPr lang="en-US" dirty="0" err="1" smtClean="0">
                <a:latin typeface="+mn-lt"/>
              </a:rPr>
              <a:t>postcommunist</a:t>
            </a:r>
            <a:r>
              <a:rPr lang="en-US" dirty="0" smtClean="0">
                <a:latin typeface="+mn-lt"/>
              </a:rPr>
              <a:t> region</a:t>
            </a:r>
            <a:br>
              <a:rPr lang="en-US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Roberts</a:t>
            </a:r>
            <a:endParaRPr lang="en-US" sz="2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Almost </a:t>
            </a:r>
            <a:r>
              <a:rPr lang="en-US" altLang="en-US" dirty="0"/>
              <a:t>all incumbent governments </a:t>
            </a:r>
            <a:r>
              <a:rPr lang="en-US" altLang="en-US" dirty="0" smtClean="0"/>
              <a:t>lose</a:t>
            </a:r>
            <a:endParaRPr lang="en-US" altLang="en-US" dirty="0" smtClean="0"/>
          </a:p>
          <a:p>
            <a:r>
              <a:rPr lang="en-US" altLang="en-US" dirty="0" smtClean="0"/>
              <a:t>Usually </a:t>
            </a:r>
            <a:r>
              <a:rPr lang="en-US" altLang="en-US" dirty="0"/>
              <a:t>lose big – average vote loss is 15% versus 2-3% in old </a:t>
            </a:r>
            <a:r>
              <a:rPr lang="en-US" altLang="en-US" dirty="0" smtClean="0"/>
              <a:t>EU members</a:t>
            </a:r>
            <a:endParaRPr lang="en-US" altLang="en-US" dirty="0" smtClean="0"/>
          </a:p>
          <a:p>
            <a:r>
              <a:rPr lang="en-US" altLang="en-US" dirty="0" smtClean="0"/>
              <a:t>Few parties return to government</a:t>
            </a:r>
            <a:endParaRPr lang="en-US" altLang="en-US" dirty="0"/>
          </a:p>
          <a:p>
            <a:r>
              <a:rPr lang="en-US" altLang="en-US" dirty="0"/>
              <a:t>Punishment is correlated with economy, particularly </a:t>
            </a:r>
            <a:r>
              <a:rPr lang="en-US" altLang="en-US" dirty="0" smtClean="0"/>
              <a:t>unemployment</a:t>
            </a:r>
          </a:p>
          <a:p>
            <a:pPr lvl="1"/>
            <a:r>
              <a:rPr lang="en-US" altLang="en-US" dirty="0" smtClean="0"/>
              <a:t>Higher unemployment leads to fewer votes</a:t>
            </a:r>
            <a:endParaRPr lang="en-US" altLang="en-US" dirty="0"/>
          </a:p>
          <a:p>
            <a:pPr lvl="1"/>
            <a:r>
              <a:rPr lang="en-US" altLang="en-US" dirty="0"/>
              <a:t>1% increase in unemployment leads to 1-2% loss in vote share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0068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Is it a good thing?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Strong accountability should keep governments honest</a:t>
            </a:r>
          </a:p>
          <a:p>
            <a:pPr lvl="1"/>
            <a:r>
              <a:rPr lang="en-US" altLang="en-US" dirty="0"/>
              <a:t>Incentive for good economic performance</a:t>
            </a:r>
          </a:p>
          <a:p>
            <a:r>
              <a:rPr lang="en-US" altLang="en-US" dirty="0"/>
              <a:t>But what happens if you punish everyone?</a:t>
            </a:r>
          </a:p>
          <a:p>
            <a:r>
              <a:rPr lang="en-US" altLang="en-US" dirty="0"/>
              <a:t>Governments lose incentive to perform</a:t>
            </a:r>
          </a:p>
          <a:p>
            <a:pPr lvl="1"/>
            <a:r>
              <a:rPr lang="en-US" altLang="en-US" dirty="0"/>
              <a:t>May as well shirk or steal if they will automatically lose</a:t>
            </a:r>
          </a:p>
          <a:p>
            <a:r>
              <a:rPr lang="en-US" altLang="en-US" dirty="0"/>
              <a:t>Why such consistent punishment?</a:t>
            </a:r>
          </a:p>
          <a:p>
            <a:pPr lvl="1"/>
            <a:r>
              <a:rPr lang="en-US" altLang="en-US" dirty="0"/>
              <a:t>Corruption? Incompetence? A vicious circle</a:t>
            </a:r>
            <a:r>
              <a:rPr lang="en-US" altLang="en-US" dirty="0" smtClean="0"/>
              <a:t>?</a:t>
            </a:r>
          </a:p>
          <a:p>
            <a:pPr lvl="1"/>
            <a:r>
              <a:rPr lang="en-US" altLang="en-US" dirty="0" smtClean="0"/>
              <a:t>Few other ways of expressing dissatisfaction – civil society and protest weak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403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Dilemma of economic reform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609969"/>
            <a:ext cx="8543925" cy="456699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Economic reforms (</a:t>
            </a:r>
            <a:r>
              <a:rPr lang="en-US" dirty="0" err="1" smtClean="0"/>
              <a:t>eg</a:t>
            </a:r>
            <a:r>
              <a:rPr lang="en-US" dirty="0" smtClean="0"/>
              <a:t>, privatization, price liberalization) often cause short-term inflation, unemployment, and slow growth</a:t>
            </a:r>
          </a:p>
          <a:p>
            <a:pPr lvl="1"/>
            <a:r>
              <a:rPr lang="en-US" dirty="0" smtClean="0"/>
              <a:t>But they have positive benefits in long term</a:t>
            </a:r>
          </a:p>
          <a:p>
            <a:pPr lvl="1"/>
            <a:r>
              <a:rPr lang="en-US" dirty="0" smtClean="0"/>
              <a:t>Klaus: “Unless unemployment rises to 8-10%, we will not be doing our job”</a:t>
            </a:r>
          </a:p>
          <a:p>
            <a:r>
              <a:rPr lang="en-US" dirty="0" smtClean="0"/>
              <a:t>If voters use short-term economic voting, then they will punish governments for economic reform</a:t>
            </a:r>
          </a:p>
          <a:p>
            <a:r>
              <a:rPr lang="en-US" dirty="0" smtClean="0"/>
              <a:t>Governments therefore will be reluctant to pursue economic reform</a:t>
            </a:r>
          </a:p>
          <a:p>
            <a:r>
              <a:rPr lang="en-US" dirty="0" smtClean="0"/>
              <a:t>So how do we get transition from communism to capitalism?</a:t>
            </a:r>
          </a:p>
          <a:p>
            <a:pPr lvl="1"/>
            <a:r>
              <a:rPr lang="en-US" dirty="0" smtClean="0"/>
              <a:t>Altruism, self-sacrifice?</a:t>
            </a:r>
          </a:p>
          <a:p>
            <a:pPr lvl="1"/>
            <a:r>
              <a:rPr lang="en-US" dirty="0" smtClean="0"/>
              <a:t>Or are voters smarter? </a:t>
            </a:r>
          </a:p>
        </p:txBody>
      </p:sp>
    </p:spTree>
    <p:extLst>
      <p:ext uri="{BB962C8B-B14F-4D97-AF65-F5344CB8AC3E}">
        <p14:creationId xmlns:p14="http://schemas.microsoft.com/office/powerpoint/2010/main" val="1043169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Other responses </a:t>
            </a:r>
            <a:r>
              <a:rPr lang="en-US" smtClean="0">
                <a:latin typeface="+mn-lt"/>
              </a:rPr>
              <a:t>to decline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Stokes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Intertemporal</a:t>
            </a:r>
            <a:r>
              <a:rPr lang="en-US" dirty="0" smtClean="0"/>
              <a:t> voting: voter believe that the worse things get, the more they will improve in the future</a:t>
            </a:r>
          </a:p>
          <a:p>
            <a:r>
              <a:rPr lang="en-US" dirty="0" smtClean="0"/>
              <a:t>Exonerating or antidotal voting: voters blame previous government for problems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122" y="3681971"/>
            <a:ext cx="6435732" cy="292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0702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What explains election of Trump?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Voters are not ideologues</a:t>
            </a:r>
          </a:p>
          <a:p>
            <a:pPr lvl="1"/>
            <a:r>
              <a:rPr lang="en-US" dirty="0" smtClean="0"/>
              <a:t>Trump has non-traditional views for Republican, but popular with many voters</a:t>
            </a:r>
          </a:p>
          <a:p>
            <a:r>
              <a:rPr lang="en-US" dirty="0" smtClean="0"/>
              <a:t>Voters organize opinions around social groups</a:t>
            </a:r>
          </a:p>
          <a:p>
            <a:pPr lvl="1"/>
            <a:r>
              <a:rPr lang="en-US" dirty="0" smtClean="0"/>
              <a:t>Appeals to white identity and race</a:t>
            </a:r>
          </a:p>
          <a:p>
            <a:pPr lvl="1"/>
            <a:r>
              <a:rPr lang="en-US" dirty="0" smtClean="0"/>
              <a:t>Politics about status not policy</a:t>
            </a:r>
            <a:endParaRPr lang="en-US" dirty="0" smtClean="0"/>
          </a:p>
          <a:p>
            <a:r>
              <a:rPr lang="en-US" dirty="0" smtClean="0"/>
              <a:t>The economy matters</a:t>
            </a:r>
          </a:p>
          <a:p>
            <a:pPr lvl="1"/>
            <a:r>
              <a:rPr lang="en-US" dirty="0" smtClean="0"/>
              <a:t>Make people feel bad about economy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660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Other factors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partisans, weak parties</a:t>
            </a:r>
          </a:p>
          <a:p>
            <a:r>
              <a:rPr lang="en-US" dirty="0" smtClean="0"/>
              <a:t>Clinton a weak candidate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www.youtube.com/watch?v=pU06-3mPH1I</a:t>
            </a:r>
            <a:endParaRPr lang="en-US" dirty="0" smtClean="0"/>
          </a:p>
          <a:p>
            <a:r>
              <a:rPr lang="en-US" dirty="0" smtClean="0"/>
              <a:t>US not ready for a woman president</a:t>
            </a:r>
          </a:p>
          <a:p>
            <a:r>
              <a:rPr lang="en-US" dirty="0" smtClean="0"/>
              <a:t>Republicans run on ideas, Democrats on policy proposals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1. Theory of electoral accountability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6406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What is accountability?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“Relationships that formally give some actor the authority of oversight and/or sanction relative to public officials”</a:t>
            </a:r>
          </a:p>
          <a:p>
            <a:r>
              <a:rPr lang="en-US" dirty="0" smtClean="0"/>
              <a:t>Vertical accountability: voters can sanction parties/representatives at elections for their performance </a:t>
            </a:r>
          </a:p>
          <a:p>
            <a:r>
              <a:rPr lang="en-US" dirty="0" smtClean="0"/>
              <a:t>Horizontal accountability: state agencies are legally enabled and practically willing to sanction elected officials</a:t>
            </a:r>
          </a:p>
          <a:p>
            <a:pPr lvl="1"/>
            <a:r>
              <a:rPr lang="en-US" dirty="0" smtClean="0"/>
              <a:t>Ombudsman, court, bicameralism</a:t>
            </a:r>
          </a:p>
          <a:p>
            <a:pPr lvl="1"/>
            <a:r>
              <a:rPr lang="en-US" dirty="0" smtClean="0"/>
              <a:t>If government not held in check by these agencies, then will it pursue public good?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4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Digression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– alternative definitions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politicians give an accounting or justification for their </a:t>
            </a:r>
            <a:r>
              <a:rPr lang="en-US" dirty="0" smtClean="0"/>
              <a:t>actions?</a:t>
            </a:r>
          </a:p>
          <a:p>
            <a:pPr lvl="1"/>
            <a:r>
              <a:rPr lang="en-US" dirty="0" smtClean="0"/>
              <a:t>Don’t they always do this?</a:t>
            </a:r>
          </a:p>
          <a:p>
            <a:r>
              <a:rPr lang="en-US" dirty="0" smtClean="0"/>
              <a:t>Do politicians take responsibility for their actions?</a:t>
            </a:r>
          </a:p>
          <a:p>
            <a:pPr lvl="1"/>
            <a:r>
              <a:rPr lang="en-US" dirty="0" smtClean="0"/>
              <a:t>“I am responsible”, “The buck stops here”</a:t>
            </a:r>
            <a:endParaRPr lang="cs-CZ" dirty="0"/>
          </a:p>
          <a:p>
            <a:pPr lvl="1"/>
            <a:r>
              <a:rPr lang="en-US" dirty="0" smtClean="0"/>
              <a:t>What if they remain in office?</a:t>
            </a:r>
          </a:p>
          <a:p>
            <a:r>
              <a:rPr lang="en-US" dirty="0" smtClean="0"/>
              <a:t>How do politicians apologize?</a:t>
            </a:r>
          </a:p>
          <a:p>
            <a:pPr lvl="1"/>
            <a:r>
              <a:rPr lang="en-US" dirty="0" smtClean="0"/>
              <a:t>I’m sorry for… or I’m sorry that I…</a:t>
            </a:r>
          </a:p>
          <a:p>
            <a:pPr lvl="1"/>
            <a:r>
              <a:rPr lang="en-US" dirty="0" smtClean="0"/>
              <a:t>I’m sorry if… (someone was hurt) or I’m sorry that you…(were offended)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92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Case for electoral accountability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for voters: simple judgment on performance of incumbents</a:t>
            </a:r>
          </a:p>
          <a:p>
            <a:r>
              <a:rPr lang="en-US" dirty="0" smtClean="0"/>
              <a:t>Powerful incentive for politicians: they may lose office</a:t>
            </a:r>
          </a:p>
          <a:p>
            <a:r>
              <a:rPr lang="en-US" dirty="0" smtClean="0"/>
              <a:t>Can remove bad politicians from office</a:t>
            </a:r>
          </a:p>
          <a:p>
            <a:r>
              <a:rPr lang="en-US" dirty="0" smtClean="0"/>
              <a:t>Keeps politicians guessing: they don’t know what the standards are, so they need to try very hard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029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Case against electoral accountability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Politicians under pressure to overreach</a:t>
            </a:r>
            <a:r>
              <a:rPr lang="en-US" dirty="0"/>
              <a:t> </a:t>
            </a:r>
            <a:r>
              <a:rPr lang="en-US" dirty="0" smtClean="0"/>
              <a:t>because sanction is so powerful</a:t>
            </a:r>
          </a:p>
          <a:p>
            <a:r>
              <a:rPr lang="en-US" dirty="0" smtClean="0"/>
              <a:t>Politicians have a free hand between elections</a:t>
            </a:r>
          </a:p>
          <a:p>
            <a:r>
              <a:rPr lang="en-US" dirty="0" smtClean="0"/>
              <a:t>Backwards </a:t>
            </a:r>
            <a:r>
              <a:rPr lang="en-US" dirty="0" smtClean="0"/>
              <a:t>looking</a:t>
            </a:r>
          </a:p>
          <a:p>
            <a:r>
              <a:rPr lang="en-US" dirty="0" smtClean="0"/>
              <a:t>Myopic: only what happened recently – so can be manipulated</a:t>
            </a:r>
            <a:endParaRPr lang="en-US" dirty="0" smtClean="0"/>
          </a:p>
          <a:p>
            <a:r>
              <a:rPr lang="en-US" dirty="0" smtClean="0"/>
              <a:t>Doesn’t utilize all of citizens’ knowledge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565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Types of economic </a:t>
            </a:r>
            <a:r>
              <a:rPr lang="en-US" dirty="0" smtClean="0">
                <a:latin typeface="+mn-lt"/>
              </a:rPr>
              <a:t>voting</a:t>
            </a:r>
            <a:endParaRPr lang="cs-CZ" dirty="0"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17863"/>
              </p:ext>
            </p:extLst>
          </p:nvPr>
        </p:nvGraphicFramePr>
        <p:xfrm>
          <a:off x="587330" y="1746422"/>
          <a:ext cx="8769822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3274"/>
                <a:gridCol w="2923274"/>
                <a:gridCol w="2923274"/>
              </a:tblGrid>
              <a:tr h="1779373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Sociotropic</a:t>
                      </a:r>
                      <a:r>
                        <a:rPr lang="en-US" sz="2800" dirty="0" smtClean="0"/>
                        <a:t>: judgments about national economy</a:t>
                      </a:r>
                      <a:endParaRPr lang="cs-CZ" sz="2800" dirty="0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Pocketbook or egocentric: judgments about personal situation</a:t>
                      </a:r>
                      <a:endParaRPr lang="cs-CZ" sz="2800" dirty="0"/>
                    </a:p>
                  </a:txBody>
                  <a:tcPr marL="74295" marR="74295"/>
                </a:tc>
              </a:tr>
              <a:tr h="129439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Retrospective: judgments about past</a:t>
                      </a:r>
                      <a:endParaRPr lang="cs-CZ" sz="2800" dirty="0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Has the economy performed well in recent years?</a:t>
                      </a:r>
                      <a:endParaRPr lang="cs-CZ" sz="2400" dirty="0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Have I personally done well in recent</a:t>
                      </a:r>
                      <a:r>
                        <a:rPr lang="en-US" sz="2400" baseline="0" dirty="0" smtClean="0"/>
                        <a:t> years?</a:t>
                      </a:r>
                      <a:endParaRPr lang="cs-CZ" sz="2400" dirty="0"/>
                    </a:p>
                  </a:txBody>
                  <a:tcPr marL="74295" marR="74295"/>
                </a:tc>
              </a:tr>
              <a:tr h="129439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Prospective: judgments</a:t>
                      </a:r>
                      <a:r>
                        <a:rPr lang="en-US" sz="2800" baseline="0" dirty="0" smtClean="0"/>
                        <a:t> about future</a:t>
                      </a:r>
                      <a:endParaRPr lang="cs-CZ" sz="2800" dirty="0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Will the economy perform well</a:t>
                      </a:r>
                      <a:r>
                        <a:rPr lang="en-US" sz="2400" baseline="0" dirty="0" smtClean="0"/>
                        <a:t> in near future if party wins?</a:t>
                      </a:r>
                      <a:endParaRPr lang="cs-CZ" sz="2400" dirty="0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Will I personally do well in near</a:t>
                      </a:r>
                      <a:r>
                        <a:rPr lang="en-US" sz="2400" baseline="0" dirty="0" smtClean="0"/>
                        <a:t> future if party wins?</a:t>
                      </a:r>
                      <a:endParaRPr lang="cs-CZ" sz="2400" dirty="0"/>
                    </a:p>
                  </a:txBody>
                  <a:tcPr marL="74295" marR="7429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237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When will </a:t>
            </a:r>
            <a:r>
              <a:rPr lang="en-US" dirty="0" smtClean="0">
                <a:latin typeface="+mn-lt"/>
              </a:rPr>
              <a:t>accountability </a:t>
            </a:r>
            <a:r>
              <a:rPr lang="en-US" dirty="0">
                <a:latin typeface="+mn-lt"/>
              </a:rPr>
              <a:t>yield the best policies?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Voters need to set the highest attainable standards for politicians</a:t>
            </a:r>
          </a:p>
          <a:p>
            <a:pPr lvl="1"/>
            <a:r>
              <a:rPr lang="en-US" dirty="0" smtClean="0"/>
              <a:t>Standards can’t be too high – then politicians will give up</a:t>
            </a:r>
          </a:p>
          <a:p>
            <a:pPr lvl="1"/>
            <a:r>
              <a:rPr lang="en-US" dirty="0" smtClean="0"/>
              <a:t>Or too low – then politicians won’t do their best</a:t>
            </a:r>
          </a:p>
          <a:p>
            <a:r>
              <a:rPr lang="en-US" dirty="0" smtClean="0"/>
              <a:t>Voters need to distinguish what politicians have the power to change and what is beyond their power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6275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1302</Words>
  <Application>Microsoft Office PowerPoint</Application>
  <PresentationFormat>A4 Paper (210x297 mm)</PresentationFormat>
  <Paragraphs>162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Motiv Office</vt:lpstr>
      <vt:lpstr>Electoral accountability</vt:lpstr>
      <vt:lpstr>Today</vt:lpstr>
      <vt:lpstr>1. Theory of electoral accountability</vt:lpstr>
      <vt:lpstr>What is accountability?</vt:lpstr>
      <vt:lpstr>Digression – alternative definitions</vt:lpstr>
      <vt:lpstr>Case for electoral accountability</vt:lpstr>
      <vt:lpstr>Case against electoral accountability</vt:lpstr>
      <vt:lpstr>Types of economic voting</vt:lpstr>
      <vt:lpstr>When will accountability yield the best policies?</vt:lpstr>
      <vt:lpstr>2. Techniques for studying accountability</vt:lpstr>
      <vt:lpstr>The key issues</vt:lpstr>
      <vt:lpstr>Actual economic and election results  (Powell &amp; Whitten)</vt:lpstr>
      <vt:lpstr>Clarity of responsibility</vt:lpstr>
      <vt:lpstr>An alternative method</vt:lpstr>
      <vt:lpstr>Political business cycle</vt:lpstr>
      <vt:lpstr>Cross-sectional and subjective judgments Duch &amp; Stevenson</vt:lpstr>
      <vt:lpstr>Country differences in economic vote</vt:lpstr>
      <vt:lpstr>Time-series and subjective judgments Mackuen, Erikson, and Stimson</vt:lpstr>
      <vt:lpstr>US Presidential approval</vt:lpstr>
      <vt:lpstr>What is missing?</vt:lpstr>
      <vt:lpstr>Strong punishment in postcommunist region Roberts</vt:lpstr>
      <vt:lpstr>Is it a good thing?</vt:lpstr>
      <vt:lpstr>Dilemma of economic reform</vt:lpstr>
      <vt:lpstr>Other responses to decline Stokes</vt:lpstr>
      <vt:lpstr>What explains election of Trump?</vt:lpstr>
      <vt:lpstr>Other factors</vt:lpstr>
    </vt:vector>
  </TitlesOfParts>
  <Company>Masaryk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Electoral accountability</dc:title>
  <dc:creator>Andrew Roberts</dc:creator>
  <cp:lastModifiedBy>Andrew Roberts</cp:lastModifiedBy>
  <cp:revision>36</cp:revision>
  <cp:lastPrinted>2017-03-17T11:11:18Z</cp:lastPrinted>
  <dcterms:created xsi:type="dcterms:W3CDTF">2014-03-17T14:09:00Z</dcterms:created>
  <dcterms:modified xsi:type="dcterms:W3CDTF">2017-03-17T11:12:03Z</dcterms:modified>
</cp:coreProperties>
</file>