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5"/>
  </p:handoutMasterIdLst>
  <p:sldIdLst>
    <p:sldId id="256" r:id="rId2"/>
    <p:sldId id="294" r:id="rId3"/>
    <p:sldId id="264" r:id="rId4"/>
    <p:sldId id="257" r:id="rId5"/>
    <p:sldId id="258" r:id="rId6"/>
    <p:sldId id="272" r:id="rId7"/>
    <p:sldId id="259" r:id="rId8"/>
    <p:sldId id="260" r:id="rId9"/>
    <p:sldId id="261" r:id="rId10"/>
    <p:sldId id="265" r:id="rId11"/>
    <p:sldId id="274" r:id="rId12"/>
    <p:sldId id="268" r:id="rId13"/>
    <p:sldId id="269" r:id="rId14"/>
    <p:sldId id="275" r:id="rId15"/>
    <p:sldId id="276" r:id="rId16"/>
    <p:sldId id="277" r:id="rId17"/>
    <p:sldId id="278" r:id="rId18"/>
    <p:sldId id="284" r:id="rId19"/>
    <p:sldId id="283" r:id="rId20"/>
    <p:sldId id="285" r:id="rId21"/>
    <p:sldId id="271" r:id="rId22"/>
    <p:sldId id="292" r:id="rId23"/>
    <p:sldId id="287" r:id="rId24"/>
    <p:sldId id="288" r:id="rId25"/>
    <p:sldId id="266" r:id="rId26"/>
    <p:sldId id="262" r:id="rId27"/>
    <p:sldId id="293" r:id="rId28"/>
    <p:sldId id="263" r:id="rId29"/>
    <p:sldId id="273" r:id="rId30"/>
    <p:sldId id="295" r:id="rId31"/>
    <p:sldId id="280" r:id="rId32"/>
    <p:sldId id="279" r:id="rId33"/>
    <p:sldId id="270" r:id="rId34"/>
  </p:sldIdLst>
  <p:sldSz cx="9906000" cy="6858000" type="A4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34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F4EE5-4FE7-4787-9A8D-64A5890D994A}" type="datetimeFigureOut">
              <a:rPr lang="cs-CZ" smtClean="0"/>
              <a:t>15.03.2018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159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C35EB-297D-4E57-B1F4-5070734E8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526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96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52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19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84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881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5881" y="4589466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88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22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29" y="365126"/>
            <a:ext cx="8543925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2331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2331" y="2505076"/>
            <a:ext cx="4190702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14915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14915" y="2505076"/>
            <a:ext cx="4211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15.03.2018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06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15.03.2018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28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15.03.2018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63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342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77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1342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9E0E-9274-4360-B046-14D136A472F3}" type="datetimeFigureOut">
              <a:rPr lang="cs-CZ" smtClean="0"/>
              <a:t>15.03.2018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63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81041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1041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1037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C9E0E-9274-4360-B046-14D136A472F3}" type="datetimeFigureOut">
              <a:rPr lang="cs-CZ" smtClean="0"/>
              <a:t>15.03.2018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281366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1D2E-65E1-47FB-9977-3834D0C29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59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>
                <a:latin typeface="+mn-lt"/>
              </a:rPr>
              <a:t>Policy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Responsiveness</a:t>
            </a:r>
            <a:endParaRPr lang="cs-CZ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Lecture 2</a:t>
            </a:r>
          </a:p>
        </p:txBody>
      </p:sp>
    </p:spTree>
    <p:extLst>
      <p:ext uri="{BB962C8B-B14F-4D97-AF65-F5344CB8AC3E}">
        <p14:creationId xmlns:p14="http://schemas.microsoft.com/office/powerpoint/2010/main" val="690142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2. Techniques for studying responsiveness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6171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major problems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Measures of what the public wants</a:t>
            </a:r>
          </a:p>
          <a:p>
            <a:pPr lvl="1"/>
            <a:r>
              <a:rPr lang="en-US" dirty="0"/>
              <a:t>Can they identify exact policies?</a:t>
            </a:r>
          </a:p>
          <a:p>
            <a:pPr lvl="1"/>
            <a:r>
              <a:rPr lang="en-US" dirty="0"/>
              <a:t>Or just more/less/about the same?</a:t>
            </a:r>
          </a:p>
          <a:p>
            <a:r>
              <a:rPr lang="en-US" dirty="0"/>
              <a:t>Measures of policy/actions of politicians</a:t>
            </a:r>
          </a:p>
          <a:p>
            <a:r>
              <a:rPr lang="en-US" dirty="0"/>
              <a:t>Controls for other causes of policy and opinion</a:t>
            </a:r>
          </a:p>
          <a:p>
            <a:r>
              <a:rPr lang="en-US" dirty="0"/>
              <a:t>Reverse causality: policy =&gt; preferences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256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Dyadic representation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Miller and Stokes (1963)</a:t>
            </a:r>
          </a:p>
          <a:p>
            <a:pPr lvl="1"/>
            <a:r>
              <a:rPr lang="en-US" dirty="0"/>
              <a:t>Public opinion on issue positions in US Congressional districts</a:t>
            </a:r>
          </a:p>
          <a:p>
            <a:pPr lvl="1"/>
            <a:r>
              <a:rPr lang="en-US" dirty="0"/>
              <a:t>Link to preferences and behavior (roll-call votes) of representatives in those districts</a:t>
            </a:r>
          </a:p>
          <a:p>
            <a:r>
              <a:rPr lang="en-US" dirty="0"/>
              <a:t>Results: good correspondence for more salient issues</a:t>
            </a:r>
          </a:p>
          <a:p>
            <a:pPr lvl="1"/>
            <a:r>
              <a:rPr lang="en-US" dirty="0"/>
              <a:t>Sometimes through election, sometimes anticipation</a:t>
            </a:r>
          </a:p>
          <a:p>
            <a:r>
              <a:rPr lang="en-US" dirty="0"/>
              <a:t>Problems</a:t>
            </a:r>
          </a:p>
          <a:p>
            <a:pPr lvl="1"/>
            <a:r>
              <a:rPr lang="en-US" dirty="0"/>
              <a:t>Need a common scale of measurement</a:t>
            </a:r>
          </a:p>
          <a:p>
            <a:pPr lvl="1"/>
            <a:r>
              <a:rPr lang="en-US" dirty="0"/>
              <a:t>Roll call votes ≠ policy (position-taking)</a:t>
            </a:r>
          </a:p>
          <a:p>
            <a:pPr lvl="1"/>
            <a:r>
              <a:rPr lang="en-US" dirty="0"/>
              <a:t>Who is influencing whom?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2225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about proportional systems like CZ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Can’t link citizens with individual MPs</a:t>
            </a:r>
          </a:p>
          <a:p>
            <a:pPr lvl="1"/>
            <a:r>
              <a:rPr lang="en-US" dirty="0"/>
              <a:t>Multiple MPs represent each district</a:t>
            </a:r>
          </a:p>
          <a:p>
            <a:pPr lvl="1"/>
            <a:r>
              <a:rPr lang="en-US" dirty="0"/>
              <a:t>Maybe for Senate?</a:t>
            </a:r>
          </a:p>
          <a:p>
            <a:r>
              <a:rPr lang="en-US" dirty="0"/>
              <a:t>Try to link parties with their voters</a:t>
            </a:r>
          </a:p>
          <a:p>
            <a:pPr lvl="1"/>
            <a:r>
              <a:rPr lang="en-US" dirty="0"/>
              <a:t>Opinions of party voters</a:t>
            </a:r>
          </a:p>
          <a:p>
            <a:pPr lvl="1"/>
            <a:r>
              <a:rPr lang="en-US" dirty="0"/>
              <a:t>Opinions of MPs or placement of party on left-right spectrum</a:t>
            </a:r>
          </a:p>
        </p:txBody>
      </p:sp>
    </p:spTree>
    <p:extLst>
      <p:ext uri="{BB962C8B-B14F-4D97-AF65-F5344CB8AC3E}">
        <p14:creationId xmlns:p14="http://schemas.microsoft.com/office/powerpoint/2010/main" val="1431840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Party representation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Measure preferences/ideology of supporters of each party as well as parties</a:t>
            </a:r>
          </a:p>
          <a:p>
            <a:r>
              <a:rPr lang="en-US" dirty="0"/>
              <a:t>Do supporters have same positions as party?</a:t>
            </a:r>
          </a:p>
          <a:p>
            <a:r>
              <a:rPr lang="en-US" dirty="0"/>
              <a:t>But is it true that parties only represent their own voters?</a:t>
            </a:r>
          </a:p>
          <a:p>
            <a:r>
              <a:rPr lang="en-US" dirty="0"/>
              <a:t>Results from </a:t>
            </a:r>
            <a:r>
              <a:rPr lang="en-US" dirty="0" err="1"/>
              <a:t>postcommunist</a:t>
            </a:r>
            <a:r>
              <a:rPr lang="en-US" dirty="0"/>
              <a:t> countries</a:t>
            </a:r>
          </a:p>
          <a:p>
            <a:pPr lvl="1"/>
            <a:r>
              <a:rPr lang="en-US" dirty="0"/>
              <a:t>Good correspondence</a:t>
            </a:r>
          </a:p>
          <a:p>
            <a:pPr lvl="1"/>
            <a:r>
              <a:rPr lang="en-US" dirty="0"/>
              <a:t>But parties tend to exaggerate differences between citizens</a:t>
            </a:r>
          </a:p>
          <a:p>
            <a:r>
              <a:rPr lang="en-US" dirty="0"/>
              <a:t>Problems</a:t>
            </a:r>
          </a:p>
          <a:p>
            <a:pPr lvl="1"/>
            <a:r>
              <a:rPr lang="en-US" dirty="0"/>
              <a:t>Are we measuring policy?</a:t>
            </a:r>
          </a:p>
          <a:p>
            <a:pPr lvl="1"/>
            <a:r>
              <a:rPr lang="en-US" dirty="0"/>
              <a:t>Are we showing causality?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9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to measure positions/ideologies of parties?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Survey of legislators – opinions on policies</a:t>
            </a:r>
          </a:p>
          <a:p>
            <a:pPr lvl="1"/>
            <a:r>
              <a:rPr lang="en-US" dirty="0"/>
              <a:t>Sincerity? Is it policy?</a:t>
            </a:r>
          </a:p>
          <a:p>
            <a:r>
              <a:rPr lang="en-US" dirty="0"/>
              <a:t>Roll-call votes in parliament</a:t>
            </a:r>
          </a:p>
          <a:p>
            <a:pPr lvl="1"/>
            <a:r>
              <a:rPr lang="en-US" dirty="0"/>
              <a:t>Party discipline, strategic voting</a:t>
            </a:r>
          </a:p>
          <a:p>
            <a:r>
              <a:rPr lang="en-US" dirty="0"/>
              <a:t>Interest group evaluations of MPs</a:t>
            </a:r>
          </a:p>
          <a:p>
            <a:r>
              <a:rPr lang="en-US" dirty="0"/>
              <a:t>Expert survey of positions of parties</a:t>
            </a:r>
          </a:p>
          <a:p>
            <a:r>
              <a:rPr lang="en-US" dirty="0"/>
              <a:t>Lists of major legislation (label as left or right)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850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Collective representation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Gather all national-level surveys asking about concrete policy changes</a:t>
            </a:r>
          </a:p>
          <a:p>
            <a:pPr lvl="1"/>
            <a:r>
              <a:rPr lang="en-US" dirty="0" err="1"/>
              <a:t>Eg</a:t>
            </a:r>
            <a:r>
              <a:rPr lang="en-US" dirty="0"/>
              <a:t>, Do you support capital punishment?</a:t>
            </a:r>
          </a:p>
          <a:p>
            <a:r>
              <a:rPr lang="en-US" dirty="0"/>
              <a:t>Is the change made or not within 4 years?</a:t>
            </a:r>
          </a:p>
          <a:p>
            <a:r>
              <a:rPr lang="en-US" dirty="0"/>
              <a:t>Results</a:t>
            </a:r>
          </a:p>
          <a:p>
            <a:pPr lvl="1"/>
            <a:r>
              <a:rPr lang="en-US" dirty="0"/>
              <a:t>50-70% of time government does what citizens want in established democracies</a:t>
            </a:r>
          </a:p>
          <a:p>
            <a:r>
              <a:rPr lang="en-US" dirty="0"/>
              <a:t>Problems</a:t>
            </a:r>
          </a:p>
          <a:p>
            <a:pPr lvl="1"/>
            <a:r>
              <a:rPr lang="en-US" dirty="0"/>
              <a:t>Depends on issues that surveys cover</a:t>
            </a:r>
          </a:p>
          <a:p>
            <a:pPr lvl="1"/>
            <a:r>
              <a:rPr lang="en-US" dirty="0"/>
              <a:t>Is it causality or just correspondence?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689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do we isolate causality?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Control for other factors</a:t>
            </a:r>
          </a:p>
          <a:p>
            <a:pPr lvl="1"/>
            <a:r>
              <a:rPr lang="en-US" dirty="0"/>
              <a:t>Media, interest groups, parties, civil society</a:t>
            </a:r>
          </a:p>
          <a:p>
            <a:pPr lvl="1"/>
            <a:r>
              <a:rPr lang="en-US" dirty="0"/>
              <a:t>Very few studies do this</a:t>
            </a:r>
          </a:p>
          <a:p>
            <a:r>
              <a:rPr lang="en-US" dirty="0"/>
              <a:t>Time-series</a:t>
            </a:r>
          </a:p>
          <a:p>
            <a:pPr lvl="1"/>
            <a:r>
              <a:rPr lang="en-US" dirty="0"/>
              <a:t>Responsiveness is a temporal idea: changes in public opinion lead to change in policy</a:t>
            </a:r>
          </a:p>
          <a:p>
            <a:pPr lvl="1"/>
            <a:r>
              <a:rPr lang="en-US" dirty="0"/>
              <a:t>Do changes in public opinion precede changes in policy?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217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clever way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at all significant changes in public opinion (Page &amp; Shapiro 1983)</a:t>
            </a:r>
          </a:p>
          <a:p>
            <a:r>
              <a:rPr lang="en-US" dirty="0"/>
              <a:t>What percentage of changes are followed by a change in policy?</a:t>
            </a:r>
          </a:p>
          <a:p>
            <a:r>
              <a:rPr lang="en-US" dirty="0"/>
              <a:t>In US, 2/3 of changes in public opinion =&gt; change in policy in same direction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465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Rights of same-sex couples in CZ</a:t>
            </a:r>
            <a:endParaRPr lang="cs-CZ" dirty="0">
              <a:latin typeface="+mn-lt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02" y="1935895"/>
            <a:ext cx="5200650" cy="468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3198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Today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Theory of policy responsiveness</a:t>
            </a:r>
          </a:p>
          <a:p>
            <a:r>
              <a:rPr lang="en-US" dirty="0"/>
              <a:t>Techniques for studying policy responsiveness</a:t>
            </a:r>
          </a:p>
          <a:p>
            <a:r>
              <a:rPr lang="en-US" dirty="0"/>
              <a:t>More nuanced results</a:t>
            </a:r>
          </a:p>
          <a:p>
            <a:r>
              <a:rPr lang="cs-CZ" dirty="0"/>
              <a:t>I</a:t>
            </a:r>
            <a:r>
              <a:rPr lang="en-US" dirty="0" err="1"/>
              <a:t>deas</a:t>
            </a:r>
            <a:r>
              <a:rPr lang="en-US" dirty="0"/>
              <a:t> for research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126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Can we be more systematic?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representation </a:t>
            </a:r>
          </a:p>
          <a:p>
            <a:r>
              <a:rPr lang="en-US" dirty="0"/>
              <a:t>Policy mood: do citizens want large, more active government or smaller, less active government</a:t>
            </a:r>
          </a:p>
          <a:p>
            <a:pPr lvl="1"/>
            <a:r>
              <a:rPr lang="en-US" dirty="0"/>
              <a:t>Advantage: long time-series, other policy issues come and go</a:t>
            </a:r>
          </a:p>
          <a:p>
            <a:pPr lvl="1"/>
            <a:r>
              <a:rPr lang="en-US" dirty="0"/>
              <a:t>Disadvantage: very abstract</a:t>
            </a:r>
          </a:p>
          <a:p>
            <a:r>
              <a:rPr lang="en-US" dirty="0"/>
              <a:t>Measures of policy</a:t>
            </a:r>
          </a:p>
          <a:p>
            <a:pPr lvl="1"/>
            <a:r>
              <a:rPr lang="en-US" dirty="0"/>
              <a:t>Interest group ratings of MPs</a:t>
            </a:r>
          </a:p>
          <a:p>
            <a:pPr lvl="1"/>
            <a:r>
              <a:rPr lang="en-US" dirty="0"/>
              <a:t>Roll-call votes</a:t>
            </a:r>
          </a:p>
          <a:p>
            <a:pPr lvl="1"/>
            <a:r>
              <a:rPr lang="en-US" dirty="0"/>
              <a:t>Number of liberal/conservative laws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081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6a00d83451d25c69e2011570963e87970b-pi (2846×1946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227" y="1476299"/>
            <a:ext cx="6314767" cy="531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Policy mood in US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0411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Putting policy and public opinion together</a:t>
            </a:r>
            <a:endParaRPr lang="cs-CZ" dirty="0">
              <a:latin typeface="+mn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315" y="2143211"/>
            <a:ext cx="5486874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85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Results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Strong responsiveness for all four branches</a:t>
            </a:r>
          </a:p>
          <a:p>
            <a:pPr lvl="1"/>
            <a:r>
              <a:rPr lang="en-US" dirty="0"/>
              <a:t>1 point change in mood =&gt; 1 point change in policy</a:t>
            </a:r>
          </a:p>
          <a:p>
            <a:r>
              <a:rPr lang="en-US" dirty="0"/>
              <a:t>Change is fast</a:t>
            </a:r>
          </a:p>
          <a:p>
            <a:pPr lvl="1"/>
            <a:r>
              <a:rPr lang="en-US" dirty="0"/>
              <a:t>For legislature, public opinion =&gt; policy within 1 year</a:t>
            </a:r>
          </a:p>
          <a:p>
            <a:pPr lvl="1"/>
            <a:r>
              <a:rPr lang="en-US" dirty="0"/>
              <a:t>For Supreme Court: 2 years</a:t>
            </a:r>
          </a:p>
          <a:p>
            <a:r>
              <a:rPr lang="en-US" dirty="0"/>
              <a:t>Differences across branches</a:t>
            </a:r>
          </a:p>
          <a:p>
            <a:pPr lvl="1"/>
            <a:r>
              <a:rPr lang="en-US" dirty="0"/>
              <a:t>House of Representatives: direct effect of public opinion strongest</a:t>
            </a:r>
          </a:p>
          <a:p>
            <a:pPr lvl="1"/>
            <a:r>
              <a:rPr lang="en-US" dirty="0"/>
              <a:t>Senate: indirect effect through elections stronger</a:t>
            </a:r>
          </a:p>
          <a:p>
            <a:pPr lvl="1"/>
            <a:r>
              <a:rPr lang="en-US" dirty="0"/>
              <a:t>President: change in party of president has largest effects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6425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Why are courts responsive to public opinion?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Judges have political motivations</a:t>
            </a:r>
          </a:p>
          <a:p>
            <a:r>
              <a:rPr lang="en-US" dirty="0"/>
              <a:t>Court depends on other actors for enforcement</a:t>
            </a:r>
          </a:p>
          <a:p>
            <a:pPr lvl="1"/>
            <a:r>
              <a:rPr lang="en-US" dirty="0"/>
              <a:t>No control over police, bureaucracy</a:t>
            </a:r>
          </a:p>
          <a:p>
            <a:pPr lvl="1"/>
            <a:r>
              <a:rPr lang="en-US" dirty="0"/>
              <a:t>If they take unpopular actions, then other actors (executive, legislative) won’t enforce</a:t>
            </a:r>
          </a:p>
          <a:p>
            <a:r>
              <a:rPr lang="en-US" dirty="0"/>
              <a:t>Court needs to maintain legitimacy</a:t>
            </a:r>
          </a:p>
          <a:p>
            <a:pPr lvl="1"/>
            <a:r>
              <a:rPr lang="en-US" dirty="0" err="1"/>
              <a:t>Countermajoritarian</a:t>
            </a:r>
            <a:r>
              <a:rPr lang="en-US" dirty="0"/>
              <a:t> dilemma</a:t>
            </a:r>
          </a:p>
        </p:txBody>
      </p:sp>
    </p:spTree>
    <p:extLst>
      <p:ext uri="{BB962C8B-B14F-4D97-AF65-F5344CB8AC3E}">
        <p14:creationId xmlns:p14="http://schemas.microsoft.com/office/powerpoint/2010/main" val="10086150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Some more nuanced results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041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Lumpers</a:t>
            </a:r>
            <a:r>
              <a:rPr lang="en-US" dirty="0">
                <a:latin typeface="+mn-lt"/>
              </a:rPr>
              <a:t> and splitters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politicians responsive to:</a:t>
            </a:r>
          </a:p>
          <a:p>
            <a:pPr lvl="1"/>
            <a:r>
              <a:rPr lang="en-US" dirty="0"/>
              <a:t>General public mood (</a:t>
            </a:r>
            <a:r>
              <a:rPr lang="en-US" dirty="0" err="1"/>
              <a:t>lumpers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Opinion on specific issues (splitters)</a:t>
            </a:r>
          </a:p>
          <a:p>
            <a:r>
              <a:rPr lang="en-US" dirty="0"/>
              <a:t>Does politician say: “The public’s mood is becoming more hostile to government, let’s think of ways to cut government”</a:t>
            </a:r>
          </a:p>
          <a:p>
            <a:r>
              <a:rPr lang="en-US" dirty="0"/>
              <a:t>Or: “The public dislikes Church restitution, let’s limit or stop Church restitution”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748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Druckman</a:t>
            </a:r>
            <a:r>
              <a:rPr lang="en-US" dirty="0">
                <a:latin typeface="+mn-lt"/>
              </a:rPr>
              <a:t> and Jacobs (2006)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Private polls conducted by Richard Nixon</a:t>
            </a:r>
          </a:p>
          <a:p>
            <a:r>
              <a:rPr lang="en-US" dirty="0"/>
              <a:t>When Nixon has specific policy data, he uses it</a:t>
            </a:r>
          </a:p>
          <a:p>
            <a:pPr lvl="1"/>
            <a:r>
              <a:rPr lang="en-US" dirty="0"/>
              <a:t>Tries to win over general public</a:t>
            </a:r>
          </a:p>
          <a:p>
            <a:r>
              <a:rPr lang="en-US" dirty="0"/>
              <a:t>When an issue is not so important, he doesn’t collect data about specific policy and focuses on general ideology trends</a:t>
            </a:r>
          </a:p>
          <a:p>
            <a:pPr lvl="1"/>
            <a:r>
              <a:rPr lang="en-US" dirty="0"/>
              <a:t>Appeals to his core supporters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3203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When are politicians most responsive?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elections are near</a:t>
            </a:r>
          </a:p>
          <a:p>
            <a:pPr lvl="1"/>
            <a:r>
              <a:rPr lang="en-US" dirty="0"/>
              <a:t>Public has short time horizon – only remembers most recent policy when voting</a:t>
            </a:r>
          </a:p>
          <a:p>
            <a:pPr lvl="1"/>
            <a:r>
              <a:rPr lang="en-US" dirty="0"/>
              <a:t>Honeymoon effect – politicians have more freedom at start of term, mandate to rule</a:t>
            </a:r>
          </a:p>
          <a:p>
            <a:r>
              <a:rPr lang="en-US" dirty="0"/>
              <a:t>When popularity is moderate</a:t>
            </a:r>
          </a:p>
          <a:p>
            <a:pPr lvl="1"/>
            <a:r>
              <a:rPr lang="en-US" dirty="0"/>
              <a:t>High popularity (</a:t>
            </a:r>
            <a:r>
              <a:rPr lang="en-US" dirty="0" err="1"/>
              <a:t>eg</a:t>
            </a:r>
            <a:r>
              <a:rPr lang="en-US" dirty="0"/>
              <a:t>, 70% approval) – I can do what I want and ignore the public</a:t>
            </a:r>
          </a:p>
          <a:p>
            <a:pPr lvl="1"/>
            <a:r>
              <a:rPr lang="en-US" dirty="0"/>
              <a:t>Low popularity (</a:t>
            </a:r>
            <a:r>
              <a:rPr lang="en-US" dirty="0" err="1"/>
              <a:t>eg</a:t>
            </a:r>
            <a:r>
              <a:rPr lang="en-US" dirty="0"/>
              <a:t>, 30% approval) – Small policy changes won’t help me, so just do what I want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5804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Public as thermostat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1041" y="1547446"/>
            <a:ext cx="8543925" cy="4629517"/>
          </a:xfrm>
        </p:spPr>
        <p:txBody>
          <a:bodyPr>
            <a:normAutofit/>
          </a:bodyPr>
          <a:lstStyle/>
          <a:p>
            <a:r>
              <a:rPr lang="en-US" dirty="0"/>
              <a:t>Public can influence policy, but policy can also influence public</a:t>
            </a:r>
          </a:p>
          <a:p>
            <a:pPr lvl="1"/>
            <a:r>
              <a:rPr lang="en-US" dirty="0"/>
              <a:t>Public may adjust preferences depending on what policymakers do</a:t>
            </a:r>
          </a:p>
          <a:p>
            <a:r>
              <a:rPr lang="en-US" dirty="0"/>
              <a:t>If policy becomes too liberal, public becomes more conservative</a:t>
            </a:r>
          </a:p>
          <a:p>
            <a:pPr lvl="1"/>
            <a:r>
              <a:rPr lang="en-US" dirty="0"/>
              <a:t>Thermostat adjusts heat to keep temperature constant</a:t>
            </a:r>
          </a:p>
          <a:p>
            <a:r>
              <a:rPr lang="en-US" dirty="0"/>
              <a:t>Spending preferences of public (“Should we increase or decrease spending on defense?”) and actual spending</a:t>
            </a:r>
            <a:endParaRPr lang="cs-CZ" dirty="0"/>
          </a:p>
          <a:p>
            <a:pPr lvl="1"/>
            <a:r>
              <a:rPr lang="en-US" dirty="0"/>
              <a:t>Policy has negative affect on public opinion</a:t>
            </a:r>
          </a:p>
          <a:p>
            <a:pPr lvl="1"/>
            <a:r>
              <a:rPr lang="en-US" dirty="0"/>
              <a:t>More spending =&gt; preferences for less spending</a:t>
            </a:r>
          </a:p>
        </p:txBody>
      </p:sp>
    </p:spTree>
    <p:extLst>
      <p:ext uri="{BB962C8B-B14F-4D97-AF65-F5344CB8AC3E}">
        <p14:creationId xmlns:p14="http://schemas.microsoft.com/office/powerpoint/2010/main" val="2494705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1. Theory of policy responsiveness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86743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Gaps in our knowledge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what extent do politicians manipulate public opinion?</a:t>
            </a:r>
          </a:p>
          <a:p>
            <a:pPr lvl="1"/>
            <a:r>
              <a:rPr lang="en-US" dirty="0"/>
              <a:t>How do they do it? Can you see it in CZ?</a:t>
            </a:r>
          </a:p>
          <a:p>
            <a:r>
              <a:rPr lang="en-US" dirty="0"/>
              <a:t>Can we control for other causes of policy?</a:t>
            </a:r>
          </a:p>
          <a:p>
            <a:pPr lvl="1"/>
            <a:r>
              <a:rPr lang="en-US" dirty="0"/>
              <a:t>Media, interest groups, civil society</a:t>
            </a:r>
          </a:p>
          <a:p>
            <a:r>
              <a:rPr lang="en-US" dirty="0"/>
              <a:t>What about inequalities in responsiveness?</a:t>
            </a:r>
          </a:p>
          <a:p>
            <a:pPr lvl="1"/>
            <a:r>
              <a:rPr lang="en-US" dirty="0"/>
              <a:t>Do politicians listen to some groups more than others?</a:t>
            </a:r>
          </a:p>
          <a:p>
            <a:pPr lvl="1"/>
            <a:r>
              <a:rPr lang="en-US" dirty="0"/>
              <a:t>Most studies focus on average person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57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Collective representation in CZ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All questions on policy issues asked in national surveys of public opinion in the Czech Republic from 1990 to 2009 </a:t>
            </a:r>
          </a:p>
          <a:p>
            <a:pPr lvl="1"/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Do you support or oppose tuition fees for university?</a:t>
            </a:r>
          </a:p>
          <a:p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To date 586 questions from CVVM</a:t>
            </a:r>
          </a:p>
          <a:p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Determine whether policy adopted within 4 years</a:t>
            </a:r>
            <a:endParaRPr lang="cs-CZ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8358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Preliminary results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59% of policies supported by majority adopted</a:t>
            </a:r>
          </a:p>
          <a:p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32% opposed by majority adopted</a:t>
            </a:r>
          </a:p>
          <a:p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Altogether 62% of policies fit majority preferences</a:t>
            </a:r>
          </a:p>
          <a:p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Comparable to studies of US, France, &amp; Germany</a:t>
            </a:r>
            <a:endParaRPr lang="cs-CZ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84557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are policy areas where CZ politicians don’t listen to public?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3200" dirty="0">
                <a:ea typeface="Calibri" panose="020F0502020204030204" pitchFamily="34" charset="0"/>
                <a:cs typeface="Calibri" panose="020F0502020204030204" pitchFamily="34" charset="0"/>
              </a:rPr>
              <a:t>Public opposed but adopted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Social policy cuts (copays, retirement age)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Church restitution (but opposite in past)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Missile defense?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3200" dirty="0">
                <a:ea typeface="Calibri" panose="020F0502020204030204" pitchFamily="34" charset="0"/>
                <a:cs typeface="Calibri" panose="020F0502020204030204" pitchFamily="34" charset="0"/>
              </a:rPr>
              <a:t>Public supports but not adopted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Restrict MP immunity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Referenda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Death penalty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Direct presidential election (in past)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540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is policy responsiveness?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Politicians follow will of public</a:t>
            </a:r>
          </a:p>
          <a:p>
            <a:pPr lvl="1"/>
            <a:r>
              <a:rPr lang="en-US" dirty="0"/>
              <a:t>Congruence: exact match between public preferences and policy</a:t>
            </a:r>
          </a:p>
          <a:p>
            <a:pPr lvl="1"/>
            <a:r>
              <a:rPr lang="en-US" dirty="0"/>
              <a:t>Responsiveness: policy changes with changes in preferences</a:t>
            </a:r>
          </a:p>
          <a:p>
            <a:r>
              <a:rPr lang="en-US" dirty="0"/>
              <a:t>But</a:t>
            </a:r>
          </a:p>
          <a:p>
            <a:pPr lvl="1"/>
            <a:r>
              <a:rPr lang="en-US" dirty="0"/>
              <a:t>Should public and policy converge exactly?</a:t>
            </a:r>
          </a:p>
          <a:p>
            <a:pPr lvl="1"/>
            <a:r>
              <a:rPr lang="en-US" dirty="0"/>
              <a:t>With no time delay?</a:t>
            </a:r>
          </a:p>
          <a:p>
            <a:pPr lvl="1"/>
            <a:r>
              <a:rPr lang="en-US" dirty="0"/>
              <a:t>On all issues?</a:t>
            </a:r>
          </a:p>
        </p:txBody>
      </p:sp>
    </p:spTree>
    <p:extLst>
      <p:ext uri="{BB962C8B-B14F-4D97-AF65-F5344CB8AC3E}">
        <p14:creationId xmlns:p14="http://schemas.microsoft.com/office/powerpoint/2010/main" val="21424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Potential mechanisms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Incentives</a:t>
            </a:r>
            <a:r>
              <a:rPr lang="cs-CZ" dirty="0"/>
              <a:t> </a:t>
            </a:r>
            <a:r>
              <a:rPr lang="en-US" dirty="0"/>
              <a:t>– rational anticipation</a:t>
            </a:r>
          </a:p>
          <a:p>
            <a:pPr lvl="1"/>
            <a:r>
              <a:rPr lang="en-US" dirty="0"/>
              <a:t>Politicians afraid of consequences of not listening: lose elections, protest, revolution</a:t>
            </a:r>
          </a:p>
          <a:p>
            <a:pPr lvl="1"/>
            <a:r>
              <a:rPr lang="en-US" dirty="0"/>
              <a:t>Requires that voters (</a:t>
            </a:r>
            <a:r>
              <a:rPr lang="en-US" dirty="0" err="1"/>
              <a:t>i</a:t>
            </a:r>
            <a:r>
              <a:rPr lang="en-US" dirty="0"/>
              <a:t>) know what politicians do and (ii) punish them for doing different things</a:t>
            </a:r>
          </a:p>
          <a:p>
            <a:r>
              <a:rPr lang="en-US" dirty="0"/>
              <a:t>Selection of types</a:t>
            </a:r>
          </a:p>
          <a:p>
            <a:pPr lvl="1"/>
            <a:r>
              <a:rPr lang="en-US" dirty="0"/>
              <a:t>Voters choose politicians that have similar beliefs and values</a:t>
            </a:r>
          </a:p>
          <a:p>
            <a:pPr lvl="1"/>
            <a:r>
              <a:rPr lang="en-US" dirty="0"/>
              <a:t>Politicians then carry out those values</a:t>
            </a:r>
            <a:endParaRPr lang="cs-CZ" dirty="0"/>
          </a:p>
          <a:p>
            <a:pPr lvl="1"/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elections</a:t>
            </a:r>
            <a:endParaRPr lang="en-US" dirty="0"/>
          </a:p>
          <a:p>
            <a:r>
              <a:rPr lang="en-US" dirty="0"/>
              <a:t>Altruism</a:t>
            </a:r>
          </a:p>
          <a:p>
            <a:pPr lvl="1"/>
            <a:r>
              <a:rPr lang="en-US" dirty="0"/>
              <a:t>Politicians want to please people, want to be loved</a:t>
            </a:r>
          </a:p>
        </p:txBody>
      </p:sp>
    </p:spTree>
    <p:extLst>
      <p:ext uri="{BB962C8B-B14F-4D97-AF65-F5344CB8AC3E}">
        <p14:creationId xmlns:p14="http://schemas.microsoft.com/office/powerpoint/2010/main" val="1707244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521" y="1155700"/>
            <a:ext cx="4042959" cy="454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83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Case for responsiveness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Fundamental idea of democracy: people rule</a:t>
            </a:r>
          </a:p>
          <a:p>
            <a:r>
              <a:rPr lang="en-US" dirty="0"/>
              <a:t>Citizens know what is best for them</a:t>
            </a:r>
          </a:p>
          <a:p>
            <a:r>
              <a:rPr lang="en-US" dirty="0"/>
              <a:t>Wisdom of crowds</a:t>
            </a:r>
          </a:p>
          <a:p>
            <a:r>
              <a:rPr lang="en-US" dirty="0"/>
              <a:t>Politicians are corrupt and self-interested, need to be controlled and disciplined</a:t>
            </a:r>
          </a:p>
        </p:txBody>
      </p:sp>
    </p:spTree>
    <p:extLst>
      <p:ext uri="{BB962C8B-B14F-4D97-AF65-F5344CB8AC3E}">
        <p14:creationId xmlns:p14="http://schemas.microsoft.com/office/powerpoint/2010/main" val="130980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Case against responsiveness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Citizens have no real opinions about most issues, especially complicated ones – can’t provide guidance</a:t>
            </a:r>
          </a:p>
          <a:p>
            <a:r>
              <a:rPr lang="en-US" dirty="0"/>
              <a:t>Citizens have uninformed or bad opinions</a:t>
            </a:r>
          </a:p>
          <a:p>
            <a:pPr lvl="1"/>
            <a:r>
              <a:rPr lang="en-US" dirty="0"/>
              <a:t>Pandering: politicians try to please voters with policies that they know will have negative effects</a:t>
            </a:r>
          </a:p>
          <a:p>
            <a:r>
              <a:rPr lang="en-US" dirty="0"/>
              <a:t>Citizens can be manipulated by politicians or groups</a:t>
            </a:r>
          </a:p>
          <a:p>
            <a:r>
              <a:rPr lang="en-US" dirty="0"/>
              <a:t>Leadership is a good thing</a:t>
            </a:r>
          </a:p>
          <a:p>
            <a:pPr lvl="1"/>
            <a:r>
              <a:rPr lang="en-US" dirty="0"/>
              <a:t>Who are the great democratic politicians?</a:t>
            </a:r>
          </a:p>
          <a:p>
            <a:pPr lvl="1"/>
            <a:r>
              <a:rPr lang="en-US" dirty="0"/>
              <a:t>Brecht: unhappy is the land that needs a hero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740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When will responsiveness yield the best policies?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Best = policies in the real interests of citizens</a:t>
            </a:r>
          </a:p>
          <a:p>
            <a:pPr lvl="1"/>
            <a:r>
              <a:rPr lang="en-US" dirty="0"/>
              <a:t>Substantive representation</a:t>
            </a:r>
          </a:p>
          <a:p>
            <a:r>
              <a:rPr lang="en-US" dirty="0"/>
              <a:t>Citizens need to actually know and prefer the policies with the best consequences for society</a:t>
            </a:r>
          </a:p>
          <a:p>
            <a:pPr lvl="1"/>
            <a:r>
              <a:rPr lang="en-US" dirty="0"/>
              <a:t>Or the aggregate average of opinions somehow = the best policies</a:t>
            </a:r>
          </a:p>
          <a:p>
            <a:r>
              <a:rPr lang="en-US" dirty="0"/>
              <a:t>How often does public desire what is right?</a:t>
            </a:r>
          </a:p>
          <a:p>
            <a:r>
              <a:rPr lang="en-US" dirty="0"/>
              <a:t>Where would you trust the Czech public?</a:t>
            </a:r>
          </a:p>
          <a:p>
            <a:r>
              <a:rPr lang="en-US" dirty="0"/>
              <a:t>Where would you not trust 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3144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1402</Words>
  <Application>Microsoft Office PowerPoint</Application>
  <PresentationFormat>A4 Paper (210x297 mm)</PresentationFormat>
  <Paragraphs>195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Motiv Office</vt:lpstr>
      <vt:lpstr>Policy Responsiveness</vt:lpstr>
      <vt:lpstr>Today</vt:lpstr>
      <vt:lpstr>1. Theory of policy responsiveness</vt:lpstr>
      <vt:lpstr>What is policy responsiveness?</vt:lpstr>
      <vt:lpstr>Potential mechanisms</vt:lpstr>
      <vt:lpstr>PowerPoint Presentation</vt:lpstr>
      <vt:lpstr>Case for responsiveness</vt:lpstr>
      <vt:lpstr>Case against responsiveness</vt:lpstr>
      <vt:lpstr>When will responsiveness yield the best policies?</vt:lpstr>
      <vt:lpstr>2. Techniques for studying responsiveness</vt:lpstr>
      <vt:lpstr>The major problems</vt:lpstr>
      <vt:lpstr>Dyadic representation</vt:lpstr>
      <vt:lpstr>What about proportional systems like CZ</vt:lpstr>
      <vt:lpstr>Party representation</vt:lpstr>
      <vt:lpstr>How to measure positions/ideologies of parties?</vt:lpstr>
      <vt:lpstr>Collective representation</vt:lpstr>
      <vt:lpstr>How do we isolate causality?</vt:lpstr>
      <vt:lpstr>One clever way</vt:lpstr>
      <vt:lpstr>Rights of same-sex couples in CZ</vt:lpstr>
      <vt:lpstr>Can we be more systematic?</vt:lpstr>
      <vt:lpstr>Policy mood in US</vt:lpstr>
      <vt:lpstr>Putting policy and public opinion together</vt:lpstr>
      <vt:lpstr>Results</vt:lpstr>
      <vt:lpstr>Why are courts responsive to public opinion?</vt:lpstr>
      <vt:lpstr>3. Some more nuanced results</vt:lpstr>
      <vt:lpstr>Lumpers and splitters</vt:lpstr>
      <vt:lpstr>Druckman and Jacobs (2006)</vt:lpstr>
      <vt:lpstr>When are politicians most responsive?</vt:lpstr>
      <vt:lpstr>Public as thermostat</vt:lpstr>
      <vt:lpstr>Gaps in our knowledge</vt:lpstr>
      <vt:lpstr>Collective representation in CZ</vt:lpstr>
      <vt:lpstr>Preliminary results</vt:lpstr>
      <vt:lpstr>What are policy areas where CZ politicians don’t listen to public?</vt:lpstr>
    </vt:vector>
  </TitlesOfParts>
  <Company>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Responsiveness</dc:title>
  <dc:creator>Andrew Roberts</dc:creator>
  <cp:lastModifiedBy>matthew roberts</cp:lastModifiedBy>
  <cp:revision>39</cp:revision>
  <cp:lastPrinted>2016-03-21T13:39:10Z</cp:lastPrinted>
  <dcterms:created xsi:type="dcterms:W3CDTF">2014-03-11T09:59:35Z</dcterms:created>
  <dcterms:modified xsi:type="dcterms:W3CDTF">2018-03-15T20:40:56Z</dcterms:modified>
</cp:coreProperties>
</file>