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6"/>
  </p:handoutMasterIdLst>
  <p:sldIdLst>
    <p:sldId id="256" r:id="rId2"/>
    <p:sldId id="286" r:id="rId3"/>
    <p:sldId id="287" r:id="rId4"/>
    <p:sldId id="288" r:id="rId5"/>
    <p:sldId id="259" r:id="rId6"/>
    <p:sldId id="289" r:id="rId7"/>
    <p:sldId id="278" r:id="rId8"/>
    <p:sldId id="290" r:id="rId9"/>
    <p:sldId id="291" r:id="rId10"/>
    <p:sldId id="314" r:id="rId11"/>
    <p:sldId id="292" r:id="rId12"/>
    <p:sldId id="293" r:id="rId13"/>
    <p:sldId id="294" r:id="rId14"/>
    <p:sldId id="281" r:id="rId15"/>
    <p:sldId id="311" r:id="rId16"/>
    <p:sldId id="295" r:id="rId17"/>
    <p:sldId id="296" r:id="rId18"/>
    <p:sldId id="298" r:id="rId19"/>
    <p:sldId id="299" r:id="rId20"/>
    <p:sldId id="300" r:id="rId21"/>
    <p:sldId id="301" r:id="rId22"/>
    <p:sldId id="302" r:id="rId23"/>
    <p:sldId id="303" r:id="rId24"/>
    <p:sldId id="276" r:id="rId25"/>
    <p:sldId id="304" r:id="rId26"/>
    <p:sldId id="305" r:id="rId27"/>
    <p:sldId id="306" r:id="rId28"/>
    <p:sldId id="297" r:id="rId29"/>
    <p:sldId id="270" r:id="rId30"/>
    <p:sldId id="271" r:id="rId31"/>
    <p:sldId id="272" r:id="rId32"/>
    <p:sldId id="273" r:id="rId33"/>
    <p:sldId id="274" r:id="rId34"/>
    <p:sldId id="312" r:id="rId35"/>
    <p:sldId id="277" r:id="rId36"/>
    <p:sldId id="266" r:id="rId37"/>
    <p:sldId id="284" r:id="rId38"/>
    <p:sldId id="265" r:id="rId39"/>
    <p:sldId id="280" r:id="rId40"/>
    <p:sldId id="282" r:id="rId41"/>
    <p:sldId id="315" r:id="rId42"/>
    <p:sldId id="316" r:id="rId43"/>
    <p:sldId id="318" r:id="rId44"/>
    <p:sldId id="317" r:id="rId45"/>
  </p:sldIdLst>
  <p:sldSz cx="9906000" cy="6858000" type="A4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7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2736E-02C6-4B1A-95C1-D1844495275C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14AAF-C772-45FB-AE90-3AFE6332C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573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15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1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47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22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33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21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62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1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09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0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56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EB4B-CBE9-4A3C-A9A7-7EEE06555006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14FB-D815-41CB-A5FA-F6960A2DBA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7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Mandate</a:t>
            </a:r>
            <a:r>
              <a:rPr lang="cs-CZ" dirty="0" smtClean="0"/>
              <a:t> </a:t>
            </a:r>
            <a:r>
              <a:rPr lang="cs-CZ" dirty="0" err="1" smtClean="0"/>
              <a:t>responsiveness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907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 these</a:t>
            </a:r>
            <a:endParaRPr lang="en-US" dirty="0"/>
          </a:p>
        </p:txBody>
      </p:sp>
      <p:sp>
        <p:nvSpPr>
          <p:cNvPr id="3" name="AutoShape 2" descr="Image result for merk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merk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merk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45" y="2192337"/>
            <a:ext cx="3187674" cy="216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macron fr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590" y="779461"/>
            <a:ext cx="3315399" cy="220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theresa m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021" y="3272753"/>
            <a:ext cx="2444262" cy="244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hollan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206" y="1058984"/>
            <a:ext cx="20955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rut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561" y="4380522"/>
            <a:ext cx="1777878" cy="177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berluscon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14" y="3859090"/>
            <a:ext cx="17145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838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that charisma is key?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asked to rate competence of faces of real candidates (</a:t>
            </a:r>
            <a:r>
              <a:rPr lang="en-US" dirty="0" err="1" smtClean="0"/>
              <a:t>Todorov</a:t>
            </a:r>
            <a:r>
              <a:rPr lang="en-US" dirty="0" smtClean="0"/>
              <a:t> et al. 2005)</a:t>
            </a:r>
          </a:p>
          <a:p>
            <a:r>
              <a:rPr lang="en-US" dirty="0" smtClean="0"/>
              <a:t>Candidate whose face was viewed as more competent won 70% of the time</a:t>
            </a:r>
          </a:p>
          <a:p>
            <a:r>
              <a:rPr lang="en-US" dirty="0" smtClean="0"/>
              <a:t>What are the potential problems here?</a:t>
            </a:r>
          </a:p>
          <a:p>
            <a:r>
              <a:rPr lang="en-US" dirty="0" smtClean="0"/>
              <a:t>Selection effects</a:t>
            </a:r>
          </a:p>
          <a:p>
            <a:pPr lvl="1"/>
            <a:r>
              <a:rPr lang="en-US" dirty="0" smtClean="0"/>
              <a:t>Parties choose more competent-looking candidates where they expect to win</a:t>
            </a:r>
          </a:p>
          <a:p>
            <a:pPr lvl="1"/>
            <a:r>
              <a:rPr lang="en-US" dirty="0" smtClean="0"/>
              <a:t>More competent-looking reflects other factors like incumbency, ability to raise money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530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for mandate responsiveness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Closest to standard civic ideal</a:t>
            </a:r>
          </a:p>
          <a:p>
            <a:r>
              <a:rPr lang="en-US" dirty="0" smtClean="0"/>
              <a:t>Citizens </a:t>
            </a:r>
            <a:r>
              <a:rPr lang="en-US" dirty="0"/>
              <a:t>can </a:t>
            </a:r>
            <a:r>
              <a:rPr lang="en-US" dirty="0" smtClean="0"/>
              <a:t>directly set policy</a:t>
            </a:r>
          </a:p>
          <a:p>
            <a:r>
              <a:rPr lang="en-US" dirty="0" smtClean="0"/>
              <a:t>Forward-looking</a:t>
            </a:r>
          </a:p>
          <a:p>
            <a:r>
              <a:rPr lang="en-US" dirty="0" smtClean="0"/>
              <a:t>Functions even in between elections</a:t>
            </a:r>
          </a:p>
          <a:p>
            <a:r>
              <a:rPr lang="en-US" dirty="0" smtClean="0"/>
              <a:t>Control can be nuanced – individual policy areas</a:t>
            </a:r>
          </a:p>
          <a:p>
            <a:r>
              <a:rPr lang="en-US" dirty="0" smtClean="0"/>
              <a:t>Governments </a:t>
            </a:r>
            <a:r>
              <a:rPr lang="en-US" dirty="0"/>
              <a:t>have mandate/justification for </a:t>
            </a:r>
            <a:r>
              <a:rPr lang="en-US" dirty="0" smtClean="0"/>
              <a:t>actions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39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against mandate responsiveness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</a:t>
            </a:r>
            <a:r>
              <a:rPr lang="en-US" dirty="0"/>
              <a:t>voters to </a:t>
            </a:r>
            <a:r>
              <a:rPr lang="en-US" dirty="0" smtClean="0"/>
              <a:t>be fairly well informed</a:t>
            </a:r>
          </a:p>
          <a:p>
            <a:r>
              <a:rPr lang="cs-CZ" dirty="0" smtClean="0"/>
              <a:t>Parties can only present a limited set of options</a:t>
            </a:r>
          </a:p>
          <a:p>
            <a:r>
              <a:rPr lang="en-US" dirty="0" smtClean="0"/>
              <a:t>How </a:t>
            </a:r>
            <a:r>
              <a:rPr lang="en-US" dirty="0"/>
              <a:t>to enforce? Need to punish parties for broken </a:t>
            </a:r>
            <a:r>
              <a:rPr lang="en-US" dirty="0" smtClean="0"/>
              <a:t>promises</a:t>
            </a:r>
          </a:p>
          <a:p>
            <a:r>
              <a:rPr lang="cs-CZ" dirty="0" smtClean="0"/>
              <a:t>Coalitions and veto points can prevent fulfillment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if conditions change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Limits leadership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559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Myth of the Mandate” – Robert 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cs-CZ" dirty="0" smtClean="0"/>
              <a:t>a party</a:t>
            </a:r>
            <a:r>
              <a:rPr lang="en-US" dirty="0" smtClean="0"/>
              <a:t> wins the election, do they have a mandate to implement their program?</a:t>
            </a:r>
          </a:p>
          <a:p>
            <a:r>
              <a:rPr lang="en-US" dirty="0" smtClean="0"/>
              <a:t>Parties often claim that they have a mandate from voters</a:t>
            </a:r>
          </a:p>
          <a:p>
            <a:r>
              <a:rPr lang="en-US" dirty="0" smtClean="0"/>
              <a:t>But: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do we know what voters actually want? </a:t>
            </a:r>
          </a:p>
          <a:p>
            <a:pPr lvl="1"/>
            <a:r>
              <a:rPr lang="en-US" dirty="0" smtClean="0"/>
              <a:t>What exactly are they voting for?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Do they really want party to do everything in their program?</a:t>
            </a:r>
            <a:endParaRPr lang="en-US" dirty="0"/>
          </a:p>
          <a:p>
            <a:r>
              <a:rPr lang="en-US" dirty="0" smtClean="0"/>
              <a:t>Can public opinion tell us the answer?</a:t>
            </a:r>
          </a:p>
        </p:txBody>
      </p:sp>
    </p:spTree>
    <p:extLst>
      <p:ext uri="{BB962C8B-B14F-4D97-AF65-F5344CB8AC3E}">
        <p14:creationId xmlns:p14="http://schemas.microsoft.com/office/powerpoint/2010/main" val="1595058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mandate responsiveness produce best policies?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party platforms include the best policies</a:t>
            </a:r>
          </a:p>
          <a:p>
            <a:r>
              <a:rPr lang="en-US" dirty="0" smtClean="0"/>
              <a:t>Citizens are aware of platforms and </a:t>
            </a:r>
            <a:r>
              <a:rPr lang="cs-CZ" dirty="0" smtClean="0"/>
              <a:t>choose those</a:t>
            </a:r>
            <a:r>
              <a:rPr lang="en-US" dirty="0" smtClean="0"/>
              <a:t> which will have the best consequences</a:t>
            </a:r>
          </a:p>
          <a:p>
            <a:r>
              <a:rPr lang="en-US" dirty="0" smtClean="0"/>
              <a:t>Conditions do not change substantially in between elections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715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Techniques for studying mandate responsiveness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884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ome measure of programs that parties are proposing</a:t>
            </a:r>
          </a:p>
          <a:p>
            <a:pPr lvl="1"/>
            <a:r>
              <a:rPr lang="en-US" dirty="0" smtClean="0"/>
              <a:t>Clarity, distinctiveness, substance</a:t>
            </a:r>
          </a:p>
          <a:p>
            <a:r>
              <a:rPr lang="en-US" dirty="0" smtClean="0"/>
              <a:t>Determine whether they actual fulfill these programs</a:t>
            </a:r>
          </a:p>
          <a:p>
            <a:r>
              <a:rPr lang="en-US" dirty="0" smtClean="0"/>
              <a:t>Are voters </a:t>
            </a:r>
            <a:r>
              <a:rPr lang="cs-CZ" dirty="0" smtClean="0"/>
              <a:t>voting based on these programs_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6684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programs?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Parties have positions</a:t>
            </a:r>
          </a:p>
          <a:p>
            <a:pPr lvl="1"/>
            <a:r>
              <a:rPr lang="en-US" dirty="0" smtClean="0"/>
              <a:t>Parties are unitary – they have a single position</a:t>
            </a:r>
          </a:p>
          <a:p>
            <a:pPr lvl="2"/>
            <a:r>
              <a:rPr lang="en-US" dirty="0" smtClean="0"/>
              <a:t>But can also try to measure divisions</a:t>
            </a:r>
          </a:p>
          <a:p>
            <a:pPr lvl="1"/>
            <a:r>
              <a:rPr lang="en-US" dirty="0" smtClean="0"/>
              <a:t>These positions matter for policy, coalition</a:t>
            </a:r>
          </a:p>
          <a:p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Surveys – public opinion, expert</a:t>
            </a:r>
          </a:p>
          <a:p>
            <a:pPr lvl="1"/>
            <a:r>
              <a:rPr lang="en-US" dirty="0" smtClean="0"/>
              <a:t>Political texts – manifestoes</a:t>
            </a:r>
          </a:p>
          <a:p>
            <a:pPr lvl="1"/>
            <a:r>
              <a:rPr lang="en-US" dirty="0" smtClean="0"/>
              <a:t>Promises</a:t>
            </a:r>
          </a:p>
          <a:p>
            <a:pPr lvl="1"/>
            <a:r>
              <a:rPr lang="en-US" dirty="0" smtClean="0"/>
              <a:t>Roll call votes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073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opinion survey</a:t>
            </a:r>
          </a:p>
          <a:p>
            <a:pPr lvl="1"/>
            <a:r>
              <a:rPr lang="en-US" dirty="0" smtClean="0"/>
              <a:t>Ask voters where parties are located on 7 point scale (left/right, pro-EU/anti-EU, high taxes-spending/low taxes-spending)</a:t>
            </a:r>
          </a:p>
          <a:p>
            <a:pPr lvl="1"/>
            <a:r>
              <a:rPr lang="en-US" dirty="0" smtClean="0"/>
              <a:t>Or ask them </a:t>
            </a:r>
            <a:r>
              <a:rPr lang="en-US" dirty="0" err="1" smtClean="0"/>
              <a:t>them</a:t>
            </a:r>
            <a:r>
              <a:rPr lang="en-US" dirty="0" smtClean="0"/>
              <a:t> about their own beliefs and which party they support</a:t>
            </a:r>
          </a:p>
          <a:p>
            <a:pPr lvl="1"/>
            <a:r>
              <a:rPr lang="en-US" dirty="0" smtClean="0"/>
              <a:t>Grandmother test: what would your grandmother say?</a:t>
            </a:r>
          </a:p>
          <a:p>
            <a:r>
              <a:rPr lang="en-US" dirty="0" smtClean="0"/>
              <a:t>Expert survey (</a:t>
            </a:r>
            <a:r>
              <a:rPr lang="en-US" dirty="0" err="1" smtClean="0"/>
              <a:t>eg</a:t>
            </a:r>
            <a:r>
              <a:rPr lang="en-US" dirty="0" smtClean="0"/>
              <a:t>, political scientists)</a:t>
            </a:r>
          </a:p>
          <a:p>
            <a:pPr lvl="1"/>
            <a:r>
              <a:rPr lang="en-US" dirty="0" smtClean="0"/>
              <a:t>Experts </a:t>
            </a:r>
            <a:r>
              <a:rPr lang="en-US" dirty="0" err="1" smtClean="0"/>
              <a:t>knowledgable</a:t>
            </a:r>
            <a:r>
              <a:rPr lang="en-US" dirty="0" smtClean="0"/>
              <a:t> and unbiased</a:t>
            </a:r>
          </a:p>
          <a:p>
            <a:pPr lvl="1"/>
            <a:r>
              <a:rPr lang="en-US" dirty="0" smtClean="0"/>
              <a:t>Takes into account lots of information: programs, voting</a:t>
            </a:r>
          </a:p>
          <a:p>
            <a:endParaRPr lang="en-US" dirty="0" smtClean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25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Theory of </a:t>
            </a:r>
            <a:r>
              <a:rPr lang="en-US" dirty="0" smtClean="0"/>
              <a:t>mandate responsiveness</a:t>
            </a:r>
            <a:endParaRPr lang="en-US" dirty="0"/>
          </a:p>
          <a:p>
            <a:r>
              <a:rPr lang="en-US" dirty="0"/>
              <a:t>Techniques for </a:t>
            </a:r>
            <a:r>
              <a:rPr lang="en-US" dirty="0" smtClean="0"/>
              <a:t>studying mandate responsiveness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636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texts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Comparative Manifesto Project</a:t>
            </a:r>
          </a:p>
          <a:p>
            <a:pPr lvl="1"/>
            <a:r>
              <a:rPr lang="en-US" dirty="0" smtClean="0"/>
              <a:t>56 (or more categories)</a:t>
            </a:r>
          </a:p>
          <a:p>
            <a:pPr lvl="1"/>
            <a:r>
              <a:rPr lang="en-US" dirty="0" smtClean="0"/>
              <a:t>Every sentence placed into 1 or more categories</a:t>
            </a:r>
          </a:p>
          <a:p>
            <a:pPr lvl="1"/>
            <a:r>
              <a:rPr lang="en-US" dirty="0" smtClean="0"/>
              <a:t>% of sentences determines party’s position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Good for historical research</a:t>
            </a:r>
          </a:p>
          <a:p>
            <a:pPr lvl="1"/>
            <a:r>
              <a:rPr lang="en-US" dirty="0" smtClean="0"/>
              <a:t>Do manifestoes matter?</a:t>
            </a:r>
          </a:p>
          <a:p>
            <a:pPr lvl="1"/>
            <a:r>
              <a:rPr lang="en-US" dirty="0" smtClean="0"/>
              <a:t>Does # of sentences = priority?</a:t>
            </a:r>
          </a:p>
          <a:p>
            <a:pPr lvl="1"/>
            <a:r>
              <a:rPr lang="en-US" dirty="0" smtClean="0"/>
              <a:t>Not a standardized document</a:t>
            </a:r>
          </a:p>
          <a:p>
            <a:pPr lvl="1"/>
            <a:r>
              <a:rPr lang="en-US" dirty="0" smtClean="0"/>
              <a:t>Hard to get left-right measure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636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1475" y="274638"/>
            <a:ext cx="7586791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8600">
              <a:buClr>
                <a:srgbClr val="000000"/>
              </a:buClr>
            </a:pPr>
            <a:r>
              <a:rPr lang="en-US" altLang="cs-CZ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  <a:sym typeface="Arial" panose="020B0604020202020204" pitchFamily="34" charset="0"/>
              </a:rPr>
              <a:t>Categories for coding</a:t>
            </a:r>
            <a:endParaRPr lang="cs-CZ" altLang="cs-CZ" smtClean="0">
              <a:solidFill>
                <a:srgbClr val="000000"/>
              </a:solidFill>
              <a:latin typeface="+mn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Zástupný symbol pro text 2"/>
          <p:cNvSpPr txBox="1">
            <a:spLocks/>
          </p:cNvSpPr>
          <p:nvPr/>
        </p:nvSpPr>
        <p:spPr>
          <a:xfrm>
            <a:off x="371474" y="1600200"/>
            <a:ext cx="3682170" cy="4967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Anti-imperialism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Military – positive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Military – negative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Peace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Internationalism – positive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Internationalism – negative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endParaRPr lang="cs-CZ" altLang="cs-CZ" sz="3000" dirty="0" smtClean="0">
              <a:cs typeface="Arial" panose="020B0604020202020204" pitchFamily="34" charset="0"/>
            </a:endParaRP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3812778" y="1600200"/>
            <a:ext cx="3682170" cy="4967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EU – positive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EU – negative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Democracy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Constitutionalism – positive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Constitutionalism – negative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Federalism</a:t>
            </a:r>
            <a:endParaRPr lang="en-US" altLang="cs-CZ" dirty="0"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47741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texts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9" y="1825625"/>
            <a:ext cx="615742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Automated coding of relative word frequencies</a:t>
            </a:r>
          </a:p>
          <a:p>
            <a:r>
              <a:rPr lang="en-US" dirty="0" smtClean="0"/>
              <a:t>One US study finds 2 dimensions</a:t>
            </a:r>
          </a:p>
          <a:p>
            <a:pPr lvl="1"/>
            <a:r>
              <a:rPr lang="en-US" dirty="0" smtClean="0"/>
              <a:t>Left-right: welfare, peace versus market, war</a:t>
            </a:r>
          </a:p>
          <a:p>
            <a:pPr lvl="1"/>
            <a:r>
              <a:rPr lang="en-US" dirty="0" smtClean="0"/>
              <a:t>Style: folksy, simple words versus elevated rhetoric</a:t>
            </a:r>
          </a:p>
          <a:p>
            <a:r>
              <a:rPr lang="en-US" dirty="0" smtClean="0"/>
              <a:t>Maybe do this with New Year’s speeches in CZ?</a:t>
            </a:r>
            <a:endParaRPr lang="en-US" dirty="0"/>
          </a:p>
          <a:p>
            <a:endParaRPr lang="cs-CZ" dirty="0"/>
          </a:p>
        </p:txBody>
      </p:sp>
      <p:pic>
        <p:nvPicPr>
          <p:cNvPr id="1026" name="Picture 2" descr="http://www.washingtonpost.com/blogs/monkey-cage/files/2014/01/sotu_ideolog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423" y="2959443"/>
            <a:ext cx="3167577" cy="389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950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9"/>
          <p:cNvSpPr txBox="1">
            <a:spLocks/>
          </p:cNvSpPr>
          <p:nvPr/>
        </p:nvSpPr>
        <p:spPr>
          <a:xfrm>
            <a:off x="371475" y="274638"/>
            <a:ext cx="871125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8600">
              <a:buClr>
                <a:srgbClr val="000000"/>
              </a:buClr>
            </a:pPr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Most common words of Democrats and Republicans in US</a:t>
            </a:r>
            <a:r>
              <a:rPr lang="en-US" altLang="cs-CZ" dirty="0" smtClean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 Congress</a:t>
            </a:r>
            <a:endParaRPr lang="cs-CZ" altLang="cs-CZ" dirty="0" smtClean="0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Zástupný symbol pro text 1"/>
          <p:cNvSpPr txBox="1">
            <a:spLocks/>
          </p:cNvSpPr>
          <p:nvPr/>
        </p:nvSpPr>
        <p:spPr>
          <a:xfrm>
            <a:off x="371475" y="2117124"/>
            <a:ext cx="4227917" cy="44503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Rosa Parks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Wildlife refuge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Republican Party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War in Iraq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Middle class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Trade deficit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Poor people</a:t>
            </a:r>
            <a:endParaRPr lang="cs-CZ" altLang="cs-CZ" dirty="0" smtClean="0">
              <a:cs typeface="Arial" panose="020B0604020202020204" pitchFamily="34" charset="0"/>
            </a:endParaRPr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3812778" y="2117124"/>
            <a:ext cx="4227917" cy="44503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Stem cell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Death tax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War on terror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Tax relief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Illegal immigration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Saddam Hussein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altLang="cs-CZ" dirty="0" smtClean="0">
                <a:cs typeface="Arial" panose="020B0604020202020204" pitchFamily="34" charset="0"/>
              </a:rPr>
              <a:t>Increase taxes</a:t>
            </a:r>
            <a:endParaRPr lang="cs-CZ" altLang="cs-CZ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78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promises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parties fulfill their election promises?</a:t>
            </a:r>
          </a:p>
          <a:p>
            <a:r>
              <a:rPr lang="en-US" dirty="0" smtClean="0"/>
              <a:t>Find concrete promises in manifesto</a:t>
            </a:r>
          </a:p>
          <a:p>
            <a:pPr lvl="1"/>
            <a:r>
              <a:rPr lang="en-US" dirty="0" smtClean="0"/>
              <a:t>Hardness: “We will” or “We promise” versus “We support” or “We are for”</a:t>
            </a:r>
          </a:p>
          <a:p>
            <a:pPr lvl="1"/>
            <a:r>
              <a:rPr lang="en-US" dirty="0" smtClean="0"/>
              <a:t>Specificity: Definite outcome (raise minimum wage) versus General principle (help the poor)</a:t>
            </a:r>
          </a:p>
          <a:p>
            <a:pPr lvl="1"/>
            <a:r>
              <a:rPr lang="en-US" dirty="0" smtClean="0"/>
              <a:t>Policy (lower taxes) versus Outcomes (increase economic growth)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961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 call 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similar are voting records of different MPs and party groups</a:t>
            </a:r>
          </a:p>
          <a:p>
            <a:pPr lvl="1"/>
            <a:r>
              <a:rPr lang="en-US" dirty="0" smtClean="0"/>
              <a:t>Real and consequential actions</a:t>
            </a:r>
          </a:p>
          <a:p>
            <a:pPr lvl="1"/>
            <a:r>
              <a:rPr lang="en-US" dirty="0" smtClean="0"/>
              <a:t>But also strategic: quid pro quo</a:t>
            </a:r>
          </a:p>
          <a:p>
            <a:r>
              <a:rPr lang="en-US" dirty="0" smtClean="0"/>
              <a:t>Usually low number of dimensions</a:t>
            </a:r>
          </a:p>
          <a:p>
            <a:pPr lvl="1"/>
            <a:r>
              <a:rPr lang="en-US" dirty="0" smtClean="0"/>
              <a:t>Simple left-right divisions</a:t>
            </a:r>
          </a:p>
          <a:p>
            <a:pPr lvl="1"/>
            <a:r>
              <a:rPr lang="en-US" dirty="0" smtClean="0"/>
              <a:t>Each vote is yea/nay and high discipline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236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 call history of the US</a:t>
            </a:r>
            <a:endParaRPr lang="cs-CZ" dirty="0"/>
          </a:p>
        </p:txBody>
      </p:sp>
      <p:pic>
        <p:nvPicPr>
          <p:cNvPr id="3" name="Picture 2" descr="http://voteview.com/images/House_means_20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68" y="1993600"/>
            <a:ext cx="6916142" cy="416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413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 call history of the UN</a:t>
            </a:r>
            <a:endParaRPr lang="cs-CZ" dirty="0"/>
          </a:p>
        </p:txBody>
      </p:sp>
      <p:pic>
        <p:nvPicPr>
          <p:cNvPr id="3" name="Picture 2" descr="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53" y="1517650"/>
            <a:ext cx="661665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684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422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Switches in Latin America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9" y="1825625"/>
            <a:ext cx="7637896" cy="4351338"/>
          </a:xfrm>
        </p:spPr>
        <p:txBody>
          <a:bodyPr/>
          <a:lstStyle/>
          <a:p>
            <a:r>
              <a:rPr lang="en-US" dirty="0" smtClean="0"/>
              <a:t>Carlos Menem (Argentina) and Alberto Fujimori (Peru) campaign against neo-liberal reforms</a:t>
            </a:r>
          </a:p>
          <a:p>
            <a:r>
              <a:rPr lang="en-US" dirty="0" smtClean="0"/>
              <a:t>Immediately after elections they introduce massive neo-liberal reforms – privatization, spending cuts, deregulation, etc.</a:t>
            </a:r>
          </a:p>
          <a:p>
            <a:r>
              <a:rPr lang="en-US" dirty="0" smtClean="0"/>
              <a:t>Common in Latin America: 12 of 44 presidents do the same</a:t>
            </a:r>
          </a:p>
          <a:p>
            <a:pPr lvl="1"/>
            <a:r>
              <a:rPr lang="en-US" dirty="0" smtClean="0"/>
              <a:t>Always in same direction: anti-reform campaign =&gt; reform policy</a:t>
            </a:r>
          </a:p>
          <a:p>
            <a:r>
              <a:rPr lang="en-US" dirty="0" smtClean="0"/>
              <a:t>Is it a failure of democracy?</a:t>
            </a:r>
            <a:endParaRPr lang="cs-CZ" dirty="0"/>
          </a:p>
        </p:txBody>
      </p:sp>
      <p:pic>
        <p:nvPicPr>
          <p:cNvPr id="1026" name="Picture 2" descr="Carlos_Menem_(Retrato_Oficial_1989).jpg (300×4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596" y="435772"/>
            <a:ext cx="1466587" cy="270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uji.jpg (298×477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113" y="3646750"/>
            <a:ext cx="1205551" cy="237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66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Theory of mandate responsiveness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5067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1039" y="365126"/>
            <a:ext cx="6602900" cy="1325563"/>
          </a:xfrm>
        </p:spPr>
        <p:txBody>
          <a:bodyPr/>
          <a:lstStyle/>
          <a:p>
            <a:r>
              <a:rPr lang="en-US" dirty="0" smtClean="0"/>
              <a:t>How to explain these switches?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Politicians can’t win with neo-liberal program (cf., Vargas </a:t>
            </a:r>
            <a:r>
              <a:rPr lang="en-US" dirty="0" err="1" smtClean="0"/>
              <a:t>Llosa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know that anti-reform policies will lead to economic disaster</a:t>
            </a:r>
          </a:p>
          <a:p>
            <a:r>
              <a:rPr lang="en-US" dirty="0" smtClean="0"/>
              <a:t>Therefore lie in campaign and then switch when in office</a:t>
            </a:r>
          </a:p>
          <a:p>
            <a:r>
              <a:rPr lang="en-US" dirty="0" smtClean="0"/>
              <a:t>Evidence</a:t>
            </a:r>
          </a:p>
          <a:p>
            <a:pPr lvl="1"/>
            <a:r>
              <a:rPr lang="en-US" dirty="0" smtClean="0"/>
              <a:t>Switch immediately after elections</a:t>
            </a:r>
          </a:p>
          <a:p>
            <a:pPr lvl="1"/>
            <a:r>
              <a:rPr lang="en-US" dirty="0" smtClean="0"/>
              <a:t>Presidents are punished for switching</a:t>
            </a:r>
            <a:endParaRPr lang="en-US" dirty="0"/>
          </a:p>
          <a:p>
            <a:pPr lvl="1"/>
            <a:r>
              <a:rPr lang="en-US" dirty="0" smtClean="0"/>
              <a:t>But reform leads to more growth</a:t>
            </a:r>
          </a:p>
          <a:p>
            <a:pPr lvl="1"/>
            <a:r>
              <a:rPr lang="en-US" dirty="0" smtClean="0"/>
              <a:t>Presidents also rewarded for growth</a:t>
            </a:r>
          </a:p>
          <a:p>
            <a:r>
              <a:rPr lang="en-US" dirty="0" smtClean="0"/>
              <a:t>Prospective mandates fail, but retrospective accountability works</a:t>
            </a:r>
          </a:p>
          <a:p>
            <a:pPr lvl="1"/>
            <a:endParaRPr lang="cs-CZ" dirty="0"/>
          </a:p>
        </p:txBody>
      </p:sp>
      <p:pic>
        <p:nvPicPr>
          <p:cNvPr id="2050" name="Picture 2" descr="mario-vargas-llosa-and-gabriel-garcia-marquez.jpg (470×33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31" y="381602"/>
            <a:ext cx="2002046" cy="173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51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problem?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Politicians do try to “represent”</a:t>
            </a:r>
          </a:p>
          <a:p>
            <a:pPr lvl="1"/>
            <a:r>
              <a:rPr lang="en-US" dirty="0" smtClean="0"/>
              <a:t>Representation = do what is best for society</a:t>
            </a:r>
          </a:p>
          <a:p>
            <a:pPr lvl="1"/>
            <a:r>
              <a:rPr lang="en-US" dirty="0" smtClean="0"/>
              <a:t>Responsiveness = do what people want</a:t>
            </a:r>
          </a:p>
          <a:p>
            <a:r>
              <a:rPr lang="en-US" dirty="0" smtClean="0"/>
              <a:t>Voters oppose neo-liberal reform, uninformed about necessity</a:t>
            </a:r>
          </a:p>
          <a:p>
            <a:pPr lvl="1"/>
            <a:r>
              <a:rPr lang="en-US" dirty="0" smtClean="0"/>
              <a:t>Are they stupid?</a:t>
            </a:r>
          </a:p>
          <a:p>
            <a:pPr lvl="1"/>
            <a:r>
              <a:rPr lang="en-US" dirty="0" smtClean="0"/>
              <a:t>Should politicians teach them?</a:t>
            </a:r>
          </a:p>
        </p:txBody>
      </p:sp>
      <p:pic>
        <p:nvPicPr>
          <p:cNvPr id="3074" name="Picture 2" descr="b542.jpg (428×32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808" y="3594767"/>
            <a:ext cx="3312319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68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 in post-communist Europe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Fewer clear cases of switches</a:t>
            </a:r>
          </a:p>
          <a:p>
            <a:pPr lvl="1"/>
            <a:r>
              <a:rPr lang="en-US" dirty="0" smtClean="0"/>
              <a:t>Hungarian Socialists in 1994 &amp; Polish SLD in 1993?</a:t>
            </a:r>
          </a:p>
          <a:p>
            <a:pPr lvl="1"/>
            <a:r>
              <a:rPr lang="en-US" dirty="0" err="1" smtClean="0"/>
              <a:t>Gyurcsany</a:t>
            </a:r>
            <a:r>
              <a:rPr lang="en-US" dirty="0" smtClean="0"/>
              <a:t> 2006: “I had to pretend for 18 months that we were governing. Instead we lied morning, noon, and night”</a:t>
            </a:r>
          </a:p>
          <a:p>
            <a:pPr lvl="1"/>
            <a:r>
              <a:rPr lang="en-US" dirty="0" smtClean="0"/>
              <a:t>Any changes in opposite direction: reformist programs =&gt; anti-reformist policy?</a:t>
            </a:r>
          </a:p>
          <a:p>
            <a:r>
              <a:rPr lang="en-US" dirty="0" smtClean="0"/>
              <a:t>What about Czech governments?</a:t>
            </a:r>
          </a:p>
          <a:p>
            <a:pPr lvl="1"/>
            <a:r>
              <a:rPr lang="en-US" dirty="0" smtClean="0"/>
              <a:t>Klaus 1992: Reformist program =&gt; </a:t>
            </a:r>
          </a:p>
          <a:p>
            <a:pPr lvl="1"/>
            <a:r>
              <a:rPr lang="en-US" dirty="0" err="1" smtClean="0"/>
              <a:t>Zeman</a:t>
            </a:r>
            <a:r>
              <a:rPr lang="en-US" dirty="0" smtClean="0"/>
              <a:t> 1998: Anti-reformist program =&gt;</a:t>
            </a:r>
          </a:p>
          <a:p>
            <a:pPr lvl="1"/>
            <a:r>
              <a:rPr lang="en-US" dirty="0" smtClean="0"/>
              <a:t>CSSD 2002: </a:t>
            </a:r>
          </a:p>
          <a:p>
            <a:pPr lvl="1"/>
            <a:r>
              <a:rPr lang="en-US" dirty="0" smtClean="0"/>
              <a:t>ODS 2006: Reformist program =&gt; </a:t>
            </a:r>
          </a:p>
          <a:p>
            <a:pPr lvl="1"/>
            <a:r>
              <a:rPr lang="en-US" dirty="0" smtClean="0"/>
              <a:t>ODS 2010:</a:t>
            </a:r>
          </a:p>
          <a:p>
            <a:pPr lvl="1"/>
            <a:r>
              <a:rPr lang="en-US" dirty="0" smtClean="0"/>
              <a:t>CSSD 2013: </a:t>
            </a:r>
            <a:endParaRPr lang="cs-CZ" dirty="0"/>
          </a:p>
        </p:txBody>
      </p:sp>
      <p:pic>
        <p:nvPicPr>
          <p:cNvPr id="2052" name="Picture 4" descr="news-graphics-2006-_626640a.jpg (180×25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678" y="3873500"/>
            <a:ext cx="139303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172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in </a:t>
            </a:r>
            <a:r>
              <a:rPr lang="en-US" dirty="0" err="1" smtClean="0"/>
              <a:t>postcommunist</a:t>
            </a:r>
            <a:r>
              <a:rPr lang="en-US" dirty="0" smtClean="0"/>
              <a:t> Europe?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Citizens accept necessity of neo-liberal reform</a:t>
            </a:r>
          </a:p>
          <a:p>
            <a:pPr lvl="1"/>
            <a:r>
              <a:rPr lang="en-US" dirty="0" smtClean="0"/>
              <a:t>Parties can win with reformist program and then carry out reform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Failure of communism</a:t>
            </a:r>
          </a:p>
          <a:p>
            <a:pPr lvl="1"/>
            <a:r>
              <a:rPr lang="en-US" dirty="0" smtClean="0"/>
              <a:t>Transition associated with national freedom (in Latin America, reform associated with dictatorship)</a:t>
            </a:r>
          </a:p>
          <a:p>
            <a:pPr lvl="1"/>
            <a:r>
              <a:rPr lang="en-US" dirty="0" smtClean="0"/>
              <a:t>European Union as prize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3495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More general tests of mandate conception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Typical design: regression analysis of cross-national time-series data</a:t>
            </a:r>
          </a:p>
          <a:p>
            <a:pPr lvl="1"/>
            <a:r>
              <a:rPr lang="en-US" dirty="0" smtClean="0"/>
              <a:t>Partisanship and macroeconomics (growth, inflation, unemployment)</a:t>
            </a:r>
          </a:p>
          <a:p>
            <a:pPr lvl="1"/>
            <a:r>
              <a:rPr lang="en-US" dirty="0" smtClean="0"/>
              <a:t>Manifesto data (emphasis on policy area) and government spending on that area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Left-wing governments do seem to devote more attention to poor</a:t>
            </a:r>
          </a:p>
          <a:p>
            <a:pPr lvl="1"/>
            <a:r>
              <a:rPr lang="en-US" dirty="0" smtClean="0"/>
              <a:t>Governments that emphasize a particular policy area do spend more</a:t>
            </a:r>
          </a:p>
          <a:p>
            <a:r>
              <a:rPr lang="en-US" dirty="0" smtClean="0"/>
              <a:t>But </a:t>
            </a:r>
          </a:p>
          <a:p>
            <a:pPr lvl="1"/>
            <a:r>
              <a:rPr lang="en-US" dirty="0" smtClean="0"/>
              <a:t>Many other influences on economy besides government</a:t>
            </a:r>
          </a:p>
          <a:p>
            <a:pPr lvl="1"/>
            <a:r>
              <a:rPr lang="en-US" dirty="0" smtClean="0"/>
              <a:t>Government has to respond to previous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51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promises in advanced democracies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levels of promise fulfillment</a:t>
            </a:r>
          </a:p>
          <a:p>
            <a:pPr lvl="1"/>
            <a:r>
              <a:rPr lang="en-US" dirty="0" smtClean="0"/>
              <a:t>Typically over 50% for governing parties</a:t>
            </a:r>
          </a:p>
          <a:p>
            <a:pPr lvl="1"/>
            <a:r>
              <a:rPr lang="en-US" dirty="0" smtClean="0"/>
              <a:t>Often 70-80%</a:t>
            </a:r>
          </a:p>
          <a:p>
            <a:pPr lvl="1"/>
            <a:r>
              <a:rPr lang="en-US" dirty="0" smtClean="0"/>
              <a:t>One review of 21 studies finds average of 67%</a:t>
            </a:r>
          </a:p>
          <a:p>
            <a:pPr lvl="1"/>
            <a:r>
              <a:rPr lang="en-US" dirty="0" smtClean="0"/>
              <a:t>Is this a surprise?</a:t>
            </a:r>
          </a:p>
          <a:p>
            <a:r>
              <a:rPr lang="en-US" dirty="0" smtClean="0"/>
              <a:t>Higher for parties with control over government</a:t>
            </a:r>
          </a:p>
          <a:p>
            <a:r>
              <a:rPr lang="en-US" dirty="0" smtClean="0"/>
              <a:t>Strong economy helps</a:t>
            </a:r>
          </a:p>
          <a:p>
            <a:r>
              <a:rPr lang="en-US" dirty="0" smtClean="0"/>
              <a:t>Status quo promise easier to fulfill than promise of change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947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Czech anecdotes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Klaus in 1996: Average incomes will reach 20,000 </a:t>
            </a:r>
            <a:r>
              <a:rPr lang="en-US" dirty="0" err="1" smtClean="0"/>
              <a:t>Kcs</a:t>
            </a:r>
            <a:r>
              <a:rPr lang="en-US" dirty="0" smtClean="0"/>
              <a:t> by 2000</a:t>
            </a:r>
          </a:p>
          <a:p>
            <a:r>
              <a:rPr lang="en-US" dirty="0" err="1" smtClean="0"/>
              <a:t>Zeman</a:t>
            </a:r>
            <a:r>
              <a:rPr lang="en-US" dirty="0" smtClean="0"/>
              <a:t> in 2002: Promises infrastructure projects at each campaign stop equal to 1/5 of budget</a:t>
            </a:r>
          </a:p>
          <a:p>
            <a:pPr lvl="1"/>
            <a:r>
              <a:rPr lang="en-US" dirty="0" err="1" smtClean="0"/>
              <a:t>Sobotka</a:t>
            </a:r>
            <a:r>
              <a:rPr lang="en-US" dirty="0" smtClean="0"/>
              <a:t> in 2002: </a:t>
            </a:r>
            <a:r>
              <a:rPr lang="en-US" dirty="0"/>
              <a:t>“The promises were not put in a realistic economic </a:t>
            </a:r>
            <a:r>
              <a:rPr lang="en-US" dirty="0" smtClean="0"/>
              <a:t>framework… </a:t>
            </a:r>
            <a:r>
              <a:rPr lang="en-US" dirty="0"/>
              <a:t>We’d be fools to insist on what isn’t economically feasible and push the country into a bigger deficit just to fulfill our promises”</a:t>
            </a:r>
            <a:endParaRPr lang="en-US" dirty="0" smtClean="0"/>
          </a:p>
          <a:p>
            <a:pPr lvl="1"/>
            <a:r>
              <a:rPr lang="en-US" dirty="0" err="1" smtClean="0"/>
              <a:t>Skromach</a:t>
            </a:r>
            <a:r>
              <a:rPr lang="en-US" dirty="0" smtClean="0"/>
              <a:t> in 2002: </a:t>
            </a:r>
            <a:r>
              <a:rPr lang="en-US" dirty="0"/>
              <a:t>“We got 30% of the vote in the last elections and we certainly fulfilled that much of our program.” </a:t>
            </a:r>
            <a:endParaRPr lang="en-US" dirty="0" smtClean="0"/>
          </a:p>
          <a:p>
            <a:r>
              <a:rPr lang="en-US" dirty="0" smtClean="0"/>
              <a:t>CSSD in 2006</a:t>
            </a:r>
          </a:p>
          <a:p>
            <a:pPr lvl="1"/>
            <a:r>
              <a:rPr lang="en-US" dirty="0" smtClean="0"/>
              <a:t>Changes webpage from 2002 to eliminate promises</a:t>
            </a:r>
          </a:p>
          <a:p>
            <a:pPr lvl="1"/>
            <a:r>
              <a:rPr lang="en-US" dirty="0" smtClean="0"/>
              <a:t>Tries to pass legislation at end of term to improve fulfillment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202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Skromach</a:t>
            </a:r>
            <a:r>
              <a:rPr lang="en-US" dirty="0" smtClean="0"/>
              <a:t> again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Taková malá dovolená bez mobilu, s kafíčkem, nafukovacím bazénkem a pár dobrými lidmi. Trochu mě zarazila debata v rádiu, že je snad nějaké divné nosit v sandálech ponožky, Prý snad nějaká národní podivnost. No nevím, ale bez ponožek si sandále neumím představit. A co Vy? Hezký večer.</a:t>
            </a:r>
            <a:endParaRPr lang="cs-CZ" dirty="0"/>
          </a:p>
        </p:txBody>
      </p:sp>
      <p:pic>
        <p:nvPicPr>
          <p:cNvPr id="4" name="Picture 6" descr="http://www.muzivcesku.cz/wp-content/uploads/2013/07/1001531_509305449138288_862526130_n-300x1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688" y="4101855"/>
            <a:ext cx="2943404" cy="230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2454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Promise fulfillment in the Czech Republic</a:t>
            </a:r>
            <a:br>
              <a:rPr lang="en-US" dirty="0" smtClean="0"/>
            </a:br>
            <a:r>
              <a:rPr lang="en-US" sz="2400" dirty="0" smtClean="0"/>
              <a:t>(preliminary results)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49109"/>
              </p:ext>
            </p:extLst>
          </p:nvPr>
        </p:nvGraphicFramePr>
        <p:xfrm>
          <a:off x="681036" y="2479592"/>
          <a:ext cx="8769824" cy="3377511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2192456"/>
                <a:gridCol w="2192456"/>
                <a:gridCol w="2192456"/>
                <a:gridCol w="2192456"/>
              </a:tblGrid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1992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1998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ODS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65% (26)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24% (74)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44% (32)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CSSD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14% (7)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35% (107)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58% (40)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KSCM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50% (6)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12% (115)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27% (97)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KDU/CSL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41% (63)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32% (119)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ODA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45% (40)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US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36% (135)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Koalice</a:t>
                      </a:r>
                      <a:r>
                        <a:rPr lang="en-US" sz="2000" dirty="0" smtClean="0">
                          <a:effectLst/>
                        </a:rPr>
                        <a:t> (KDU </a:t>
                      </a:r>
                      <a:r>
                        <a:rPr lang="en-US" sz="2000" dirty="0">
                          <a:effectLst/>
                        </a:rPr>
                        <a:t>+ US)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25% (113)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375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(all parties)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46% (142)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28% (551)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32% (282)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0841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sort of promises should parties make?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8" y="1825625"/>
            <a:ext cx="71961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George H.W. Bush in 1988: “Read my lips: No new taxes”</a:t>
            </a:r>
          </a:p>
          <a:p>
            <a:pPr lvl="1"/>
            <a:r>
              <a:rPr lang="en-US" dirty="0" smtClean="0"/>
              <a:t>Later he raises taxes and loses in 1992 to Bill Clinton</a:t>
            </a:r>
          </a:p>
          <a:p>
            <a:r>
              <a:rPr lang="en-US" dirty="0" smtClean="0"/>
              <a:t>What should he have done?</a:t>
            </a:r>
          </a:p>
          <a:p>
            <a:r>
              <a:rPr lang="en-US" dirty="0" smtClean="0"/>
              <a:t>What was the problem? A bad promise or bad fulfillment?</a:t>
            </a:r>
          </a:p>
          <a:p>
            <a:r>
              <a:rPr lang="en-US" dirty="0" smtClean="0"/>
              <a:t>What should politicians promise?</a:t>
            </a:r>
          </a:p>
          <a:p>
            <a:pPr lvl="1"/>
            <a:r>
              <a:rPr lang="en-US" dirty="0" smtClean="0"/>
              <a:t>Specific policies or outcomes?</a:t>
            </a:r>
          </a:p>
          <a:p>
            <a:pPr lvl="1"/>
            <a:r>
              <a:rPr lang="en-US" dirty="0" smtClean="0"/>
              <a:t>Avoid populism? Avoid vagueness?</a:t>
            </a:r>
          </a:p>
          <a:p>
            <a:r>
              <a:rPr lang="en-US" dirty="0" smtClean="0"/>
              <a:t>What should they do when conditions change?</a:t>
            </a:r>
          </a:p>
          <a:p>
            <a:pPr lvl="1"/>
            <a:r>
              <a:rPr lang="en-US" dirty="0" smtClean="0"/>
              <a:t>Need to explain why they are changing?</a:t>
            </a:r>
          </a:p>
          <a:p>
            <a:pPr lvl="1"/>
            <a:r>
              <a:rPr lang="en-US" dirty="0" smtClean="0"/>
              <a:t>In Latin America, they blame former government for misinformation</a:t>
            </a:r>
            <a:endParaRPr lang="cs-CZ" dirty="0"/>
          </a:p>
        </p:txBody>
      </p:sp>
      <p:pic>
        <p:nvPicPr>
          <p:cNvPr id="5122" name="Picture 2" descr="figure01.jpg (504×76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81" y="1825625"/>
            <a:ext cx="1872064" cy="347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16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mandate responsiveness?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Citizens control politicians by choosing among different programs offered by parties which those parties then fulfill in office</a:t>
            </a:r>
          </a:p>
          <a:p>
            <a:r>
              <a:rPr lang="en-US" dirty="0" smtClean="0"/>
              <a:t>Selection of types or programs</a:t>
            </a:r>
          </a:p>
          <a:p>
            <a:pPr lvl="1"/>
            <a:r>
              <a:rPr lang="en-US" dirty="0" smtClean="0"/>
              <a:t>Selection of types: more honest, competent</a:t>
            </a:r>
          </a:p>
          <a:p>
            <a:pPr lvl="1"/>
            <a:r>
              <a:rPr lang="en-US" dirty="0" smtClean="0"/>
              <a:t>Selection of programs</a:t>
            </a:r>
          </a:p>
          <a:p>
            <a:r>
              <a:rPr lang="en-US" dirty="0" smtClean="0"/>
              <a:t>Programmatic links: parties connect to voters through their proposals of public policies that will apply to all (collective goods)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, raising taxes, environmental regulations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622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voters think of promises?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Widespread belief that politicians never fulfill their promises</a:t>
            </a:r>
          </a:p>
          <a:p>
            <a:pPr lvl="1"/>
            <a:r>
              <a:rPr lang="en-US" dirty="0" smtClean="0"/>
              <a:t>Even in Sweden 2/3 of citizens think that parties usually break their promises</a:t>
            </a:r>
          </a:p>
          <a:p>
            <a:r>
              <a:rPr lang="en-US" dirty="0" smtClean="0"/>
              <a:t>Are you surprised that governing parties usually fulfill promises?</a:t>
            </a:r>
          </a:p>
          <a:p>
            <a:r>
              <a:rPr lang="en-US" dirty="0" smtClean="0"/>
              <a:t>Why do voters not trust promises?</a:t>
            </a:r>
          </a:p>
          <a:p>
            <a:pPr lvl="1"/>
            <a:r>
              <a:rPr lang="en-US" dirty="0" smtClean="0"/>
              <a:t>Psychological biases: we remember promises that were broken?</a:t>
            </a:r>
          </a:p>
          <a:p>
            <a:pPr lvl="1"/>
            <a:r>
              <a:rPr lang="en-US" dirty="0" smtClean="0"/>
              <a:t>We don’t trust politicians? </a:t>
            </a:r>
          </a:p>
        </p:txBody>
      </p:sp>
    </p:spTree>
    <p:extLst>
      <p:ext uri="{BB962C8B-B14F-4D97-AF65-F5344CB8AC3E}">
        <p14:creationId xmlns:p14="http://schemas.microsoft.com/office/powerpoint/2010/main" val="35691145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155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Can we have everything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should voters vote?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anction governments for past behavior (economic accountability)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hoose best options for future (mandate responsiveness)?</a:t>
            </a:r>
          </a:p>
          <a:p>
            <a:r>
              <a:rPr lang="en-US" dirty="0" smtClean="0"/>
              <a:t>How should politicians behave?</a:t>
            </a:r>
          </a:p>
          <a:p>
            <a:pPr lvl="1"/>
            <a:r>
              <a:rPr lang="en-US" dirty="0" smtClean="0"/>
              <a:t>Listen to public (policy responsiveness)</a:t>
            </a:r>
          </a:p>
          <a:p>
            <a:pPr lvl="1"/>
            <a:r>
              <a:rPr lang="en-US" dirty="0" smtClean="0"/>
              <a:t>Follow through on promises and manifesto (mandate)?</a:t>
            </a:r>
          </a:p>
          <a:p>
            <a:pPr lvl="1"/>
            <a:r>
              <a:rPr lang="en-US" dirty="0" smtClean="0"/>
              <a:t>Try to produce the best outcomes (substantive representation)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436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maybe some complementarities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Voters can punish politicians for not fulfilling promises or not listening to public</a:t>
            </a:r>
          </a:p>
          <a:p>
            <a:pPr lvl="1"/>
            <a:r>
              <a:rPr lang="en-US" dirty="0" smtClean="0"/>
              <a:t>Electoral accountability helps mandates and responsiveness</a:t>
            </a:r>
          </a:p>
          <a:p>
            <a:r>
              <a:rPr lang="en-US" dirty="0" smtClean="0"/>
              <a:t>If promises reasonable and public opinion stable, then mandates and policy responsiveness go together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11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want the people to rule?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Citizens uninformed or misinformed</a:t>
            </a:r>
          </a:p>
          <a:p>
            <a:pPr lvl="1"/>
            <a:r>
              <a:rPr lang="en-US" dirty="0" smtClean="0"/>
              <a:t>Later: think about the quality </a:t>
            </a:r>
            <a:r>
              <a:rPr lang="en-US" smtClean="0"/>
              <a:t>of citizens</a:t>
            </a:r>
            <a:endParaRPr lang="en-US" dirty="0" smtClean="0"/>
          </a:p>
          <a:p>
            <a:r>
              <a:rPr lang="en-US" dirty="0" smtClean="0"/>
              <a:t>But politicians greedy and self-interested</a:t>
            </a:r>
          </a:p>
          <a:p>
            <a:r>
              <a:rPr lang="en-US" dirty="0" smtClean="0"/>
              <a:t>If not the people, then who?</a:t>
            </a:r>
          </a:p>
          <a:p>
            <a:pPr lvl="1"/>
            <a:r>
              <a:rPr lang="en-US" dirty="0" smtClean="0"/>
              <a:t>Technocrats – Economists? Judges? Bureaucrats?</a:t>
            </a:r>
          </a:p>
          <a:p>
            <a:r>
              <a:rPr lang="en-US" dirty="0" smtClean="0"/>
              <a:t>Who do you fear more: state or market?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49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mandate responsiveness</a:t>
            </a:r>
            <a:endParaRPr lang="cs-CZ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781436" y="1579605"/>
            <a:ext cx="6624638" cy="4114800"/>
            <a:chOff x="2520" y="9047"/>
            <a:chExt cx="7200" cy="2006"/>
          </a:xfrm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2520" y="9047"/>
              <a:ext cx="7200" cy="2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520" y="9356"/>
              <a:ext cx="1800" cy="1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/>
                <a:t>Programm-aticness</a:t>
              </a:r>
            </a:p>
            <a:p>
              <a:pPr algn="ctr"/>
              <a:endParaRPr lang="en-US" sz="2400"/>
            </a:p>
            <a:p>
              <a:pPr algn="ctr"/>
              <a:r>
                <a:rPr lang="en-US" sz="2400"/>
                <a:t>Parties present clear and distinct programs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070" y="9356"/>
              <a:ext cx="1950" cy="16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dirty="0" smtClean="0"/>
                <a:t>Issue/spatial </a:t>
              </a:r>
              <a:r>
                <a:rPr lang="en-US" sz="2400" dirty="0"/>
                <a:t>voting</a:t>
              </a:r>
            </a:p>
            <a:p>
              <a:pPr algn="ctr"/>
              <a:endParaRPr lang="en-US" sz="2400" dirty="0"/>
            </a:p>
            <a:p>
              <a:pPr algn="ctr"/>
              <a:r>
                <a:rPr lang="en-US" sz="2400" dirty="0"/>
                <a:t>Voters understand campaigns and choose based on them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7770" y="9356"/>
              <a:ext cx="1950" cy="16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dirty="0"/>
                <a:t>Promise Fulfillment</a:t>
              </a:r>
            </a:p>
            <a:p>
              <a:pPr algn="ctr"/>
              <a:endParaRPr lang="en-US" sz="2400" dirty="0"/>
            </a:p>
            <a:p>
              <a:pPr algn="ctr"/>
              <a:r>
                <a:rPr lang="en-US" sz="2400" dirty="0"/>
                <a:t>Governing parties follow through on their promises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470" y="9973"/>
              <a:ext cx="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7170" y="9973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2070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it fail?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may not propose clear and distinctive programs</a:t>
            </a:r>
          </a:p>
          <a:p>
            <a:r>
              <a:rPr lang="en-US" dirty="0" smtClean="0"/>
              <a:t>Voters may not be aware of these programs or cast votes based on them</a:t>
            </a:r>
          </a:p>
          <a:p>
            <a:r>
              <a:rPr lang="en-US" dirty="0" smtClean="0"/>
              <a:t>Parties may not fulfill their programs while in office</a:t>
            </a:r>
          </a:p>
          <a:p>
            <a:pPr lvl="1"/>
            <a:r>
              <a:rPr lang="en-US" dirty="0"/>
              <a:t>Pursue own corrupt/personal interests</a:t>
            </a:r>
          </a:p>
          <a:p>
            <a:pPr lvl="1"/>
            <a:r>
              <a:rPr lang="en-US" dirty="0"/>
              <a:t>Institutions make it </a:t>
            </a:r>
            <a:r>
              <a:rPr lang="en-US" dirty="0" smtClean="0"/>
              <a:t>difficult</a:t>
            </a:r>
            <a:endParaRPr lang="cs-CZ" dirty="0" smtClean="0"/>
          </a:p>
          <a:p>
            <a:pPr lvl="1"/>
            <a:r>
              <a:rPr lang="cs-CZ" dirty="0" smtClean="0"/>
              <a:t>Situation changes</a:t>
            </a:r>
            <a:endParaRPr lang="en-US" dirty="0"/>
          </a:p>
          <a:p>
            <a:pPr lvl="1"/>
            <a:r>
              <a:rPr lang="en-US" dirty="0"/>
              <a:t>Parties make bad </a:t>
            </a:r>
            <a:r>
              <a:rPr lang="en-US" dirty="0" smtClean="0"/>
              <a:t>promises</a:t>
            </a:r>
          </a:p>
          <a:p>
            <a:r>
              <a:rPr lang="en-US" dirty="0" smtClean="0"/>
              <a:t>Other modes of linkage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79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parties fulfill programs?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are important to parties</a:t>
            </a:r>
          </a:p>
          <a:p>
            <a:r>
              <a:rPr lang="en-US" dirty="0" smtClean="0"/>
              <a:t>Party activists/contributors want them to fulfill program</a:t>
            </a:r>
          </a:p>
          <a:p>
            <a:pPr lvl="1"/>
            <a:r>
              <a:rPr lang="en-US" dirty="0" smtClean="0"/>
              <a:t>Parties that ignore program lose contributions, activists</a:t>
            </a:r>
          </a:p>
          <a:p>
            <a:r>
              <a:rPr lang="en-US" dirty="0" smtClean="0"/>
              <a:t>Afraid of being punished for not fulfilling promises</a:t>
            </a:r>
          </a:p>
          <a:p>
            <a:pPr lvl="1"/>
            <a:r>
              <a:rPr lang="en-US" dirty="0" smtClean="0"/>
              <a:t>Parties that break promises lose votes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5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else can parties link to citizens if not through their programs?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Charisma: sympathize with personality of candidates</a:t>
            </a:r>
          </a:p>
          <a:p>
            <a:pPr lvl="1"/>
            <a:r>
              <a:rPr lang="en-US" dirty="0" smtClean="0"/>
              <a:t>Is it a bad thing? Everyone wants strong, inspirational leader</a:t>
            </a:r>
            <a:endParaRPr lang="en-US" dirty="0"/>
          </a:p>
          <a:p>
            <a:r>
              <a:rPr lang="en-US" dirty="0" err="1" smtClean="0"/>
              <a:t>Clientelism</a:t>
            </a:r>
            <a:r>
              <a:rPr lang="en-US" dirty="0" smtClean="0"/>
              <a:t>: particularistic benefits in exchange for votes – vote buying</a:t>
            </a:r>
          </a:p>
          <a:p>
            <a:pPr lvl="1"/>
            <a:r>
              <a:rPr lang="en-US" dirty="0" smtClean="0"/>
              <a:t>But how do you do it with secret ballot?</a:t>
            </a:r>
          </a:p>
          <a:p>
            <a:r>
              <a:rPr lang="en-US" dirty="0" smtClean="0"/>
              <a:t>Partisan hearts and minds: socialized through family to associate with party</a:t>
            </a:r>
          </a:p>
          <a:p>
            <a:r>
              <a:rPr lang="en-US" dirty="0" smtClean="0"/>
              <a:t>Competence/valence: politicians have skill and honesty to do a good job</a:t>
            </a:r>
          </a:p>
        </p:txBody>
      </p:sp>
    </p:spTree>
    <p:extLst>
      <p:ext uri="{BB962C8B-B14F-4D97-AF65-F5344CB8AC3E}">
        <p14:creationId xmlns:p14="http://schemas.microsoft.com/office/powerpoint/2010/main" val="303850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/>
          </p:cNvSpPr>
          <p:nvPr/>
        </p:nvSpPr>
        <p:spPr>
          <a:xfrm>
            <a:off x="371475" y="474662"/>
            <a:ext cx="7983171" cy="942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8600">
              <a:buClr>
                <a:srgbClr val="000000"/>
              </a:buClr>
            </a:pPr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Which of these are</a:t>
            </a:r>
            <a:r>
              <a:rPr lang="en-US" altLang="cs-CZ" dirty="0" smtClean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charismatic?</a:t>
            </a:r>
          </a:p>
        </p:txBody>
      </p:sp>
      <p:sp>
        <p:nvSpPr>
          <p:cNvPr id="3" name="AutoShape 2" descr="data:image/jpeg;base64,/9j/4AAQSkZJRgABAQAAAQABAAD/2wCEAAkGBxQPDxQUEBQUEBAUFxQXFxUUDw8PEBQVFBQXFhQVFRQYHCggGBolHBQUITEhJSkrLi4uFx80ODMsNygtLisBCgoKDg0OGRAQGiwcHSQsLCwsLCwsLCwsLCwsLCwsLCssLCwsLCwsLSwsLCwsLCwsLCwsLCwsLCwsLCwsLCw3K//AABEIAMgAoAMBIgACEQEDEQH/xAAbAAABBQEBAAAAAAAAAAAAAAACAAEDBAUGB//EAD0QAAEDAgQDBgQEBQEJAAAAAAEAAhEDBAUSITFBUWEGEyJxgbEyQpGhFFLB0QcjYnLw8SQzNENzkqKywv/EABkBAAMBAQEAAAAAAAAAAAAAAAABAgQDBf/EACIRAQEAAgICAQUBAAAAAAAAAAABAhEDMRIhUQQiMkFhcf/aAAwDAQACEQMRAD8ApgIgE4CIBdEBhOAihKEAwCeEUJQgGhOAnhPCAaEoRQnhADCeE8JIBoTwnhPCAGEoRQlCAGEoRQlCAGExCOE0ICABPCcBFCAGE8J4TgIBgE8JwE8IBgE8J4TwgBhPCdGymTslbJ2clqOEoVhtq48PulVt3N+IEJTKXqncbO4gATwihKFSQwlCOEoQAwlCKEoQAQlCOEoQFcBFCeE4CAGE8IoTwgBhPCeE1V4Y0udoAJPogArVm0xmcQAOazBiTqp/lCG8zuqdBj76rJ0pNOg4f6rp6Fm1ogBY+XnvWLZxcE7yUKDHn4lfpUjP+aq5TtufspjT0XD3WrUnStTDp6fVaFOsYgiQoqdKNldoU580FZtm3VARIEFZragJjjyXWOtQVz2P4QWjMwmRtHArrhzZY/2OHJwyq8J4VTDrrvAQ7So3fr1V2Ftxss3GKzV1QwlCKEoTIEJQjhNCAhhPCIBPCAGEoRQnhADCyO0T5a2mPmOvlyW1CxqxDrrXZpA+glcua6xdOKbyaeE2gpU2tHmfVbVrQVC2EkrVt15/7enOkndJxSkc1YpUi7QKw6yLei6SWllWcLYqxQZHn5QrVSjoo6cJWEtUKeZNe2eZhG6nszAV5tORKInKvK721NGvm13IPkVdhaXaS28RPVZ1MaDyC08F7jHzT9mhPCKEoWlwBCUI4ShAQwnARQnhABCeEUJ4QAwuYq14u3jk4ewXUwuOdTz4hU5Bw+wC4c/4u3B+TtLAStWiIKz8O2Wo0LFI3r1nVhWKlYu0VS1eAdVaLxwXbHpN7C8xoq/FSveDrKAGSpyCxRctVp8HosqktMHwKU5OWxUTqeayCFs4s0tMeayCNVp4O6y8oYShFCeFpcAQlCOEoQEUJ4RQnhABCUI4ShIK9xUyQSDlmCRw5FZRsu7u3mQ4VGh4I2IPh/8AlbxZIIPI+y53F7NxgMc6mWwWub8QM6jXgf1WTl/K7buKS4Sztq0bxtP4iB5kBWm463hLx/SC6POOCyLa0Ja41DmqaQ/I1pIIGkcI1WfeYK9zPBVLHz5COvNc8cZb2q2uqbjtNxiYPqPdadKqXDRcXYYTs3OSA3xF2vi5gLT7MV31GPDasMa4tbNPMYHUlVcdKxu2xWvQz4jATNxmk3VzoB9SVg3Jc6v3dR8mRByZARAdsDvqfoqOI4fUc0928d4D8LvE0jyJ3RMdlcnfWGJscdJjqt2nUa6I/wAhedYHgT3tbIZnEFzg0MMzqIG4W9RtbgXBZSdTNNobJe+p3jSROkAg6RvzU+KLVntXVDCwnjIA4krMyMAAe7LVeC5rAJMDck8Ar+PWzLemKlRxe6QCY1JdwaOA0VI0Q97ao2FEgc5LiE8crMpMVeEuNuX9QQnhPCeFvYAwlCKEkEABPCMBPlQEeVLKpMqUJGAKljLpqM0iW+m6vuGiy8Vrh1WmQdmxHEa8Vl+oa/p79taVtTkADdW/wM7j7SqNk/ULbpVtNVxwumi47Uq4FNug1OnAfdUcOphpcAI8tJJ3Knxa5zDThxUmHW/hlO7tVjJFyjhwfJgbAzpPlP1VK4sGnYajotqhVLaRI5GfMbKjQuMwnmqlR47qLDppiAF0GHtmXHdZzHAq/QdAU2p1pT7RAOt3tIzF2UNH9RcCPZZVSl3dJrOPH01I+pWtePkAfMXjL1cAT7ArOxN01DGgEacjufvKvhx3mjly1x6UoShFCeFsYgQlCOEoTIgE8IwE+VII4SyqTKllQaPKs3G6X8sOA1a4HbnotbKorihnY5p+YEft91Oc3LFY3V2yrCrJWo+vAXO21QtcOex8xur1ao8fA3PPUD3WCPQ2s4k3NSysOV3OJE+SxqdW4tmNa496DOux8o/VSnFcph1KqT0bp9VK3GqLtarX0iB8zTr5K5Fe9LGHG7Ic4vZkqAjLlILAdN58S2KVPIB0WFR7SW5MS5o6tJUlftFRJDWuDzxyySPPkipu46Oi9X2v0WHh9xmZKu29UyoTaHFYcW/0kuHQ7KoVNcOlxny+iCFu48dYsWeVtBCUI4ShWgEJQjhNCAkhOAiARQgAypZVIAnhARZUxapoUdZ7WCXkNbzJACA5vGaHd1c3yVPs4bj13+qVCuQnxntJaZHMc41Z4MEwRsQ7YFYeH4oHRPHadyDsVj5sNXca+HPc03ajCdo+6hdcVm/Ixw5mWkK5Y1gtB1RrgowrR5Ma1rvLxmaG+WU/otk02uEhoaTyA180DWMmB9VNVygbylbU5ZK1AwFrYYMzhOwWGaknpzWzg9WT0ClCj2hDrS4oVDrRuhlcPyV2D4h/c0a9QrQUv8UWhtlbN+b8Qwj0Y+fdZFleZYa7Y7dF6PTF20oShENU8IAMqUI4SITCQBPCx8U7T29tIc/O4fKzxH1OwXIYn27rVNKLRRbz+N/7BK0aejVHhglxDRzJAH3WLfdrLWl8/eHkwZvvsvL7q6qVTNR7nn+pxKVGils9OsxHtzVfpQYKQ/M453/TYLm7u6qVjNV7nu6mY9OCTRHmoqroSNXrcua6W+sf5dIgRNJh9QIPsFzNES/yXpVjZ99ZUo1cGNI6+HxD9vJLLDyxul4ZeOTjqGK1KOh8Q+6uN7SE/L90V/YwTyWS/D9dPdZ5J8O9/jdt8Ye47R5lalO8zblc3Z22TUq46sToNAllPgT21fxed0Bdp2UtSSCfhH3PJct2ewgvhzvC3/yd5ch1XoFF7aFL8oA06LRwfT3flk48vLJ9scf/ABJv+9uqFEbU5efM6fqsS8rEOHIAKjdX/f3dSqdiSB/aDAQXtxK65duMbdpjWQaagbgn2K27PEadUeEweR/TmvPKVSPoUre5LdktG9PhNC5bC8ecNHajr+66G0v2VdjB5E+x4oJ4wWIwxS5UbKaWlGp01MBARAIHb+aNER5qpcOVuuYCphklFMVkzUr1XsgJtKQO4Y32XmdszQr1myodz3Y4ZWj7BdeP5TUeM4GagL6fxjdv5h06+65WrYNO4gjpqI3len0BK5vGWW1e5FGnVa26O4aWkeESWuE6uiduSOXg37x7Vhy69Vx34OXBrQXOOwA1XSYV2byw6oJdy3A/ddLhWC06A8Ilx3cfiP7LRLAE+L6eT3l7pcnNb6ihbW2XdYPbrFu7oZGnV/h32HErfu7iNl5f2rvTVuXD5WeEefzf50XbO6jjPbOoOhKo+VE1yQKzOogVBTfoFOAqdE6BTTX6b4Wha35b5LLplSsdKQZTRqp9kFIISU4EgQv1CfghBlFBsxcNdCkRojISKRprBkuaObmj6uA/VewXjPsvJ8Ep5rii3nVpf+4/Zehdp755PcW//EVZh24pM2dUd5axzK7cc9Iy7cX/ABC7fVAXWlkcgbpVqtPjJ4sYRtHErIwG+p3wZSrnubppBpVm6HMNR6yNuKzO2eGCzvWNpyWNpslx+Z5Li4u6mZQNt21G56Yh3FvVV4+V/wATvT3Hsvjzqv8As91DbtgJkaMrsb/zGddpbwWzcOleAUu1FSoGUnE/iKbg6jWH+8a9uwPM8OoML2vAsVdWphtwGsumtaXtaZaZ+ZvTpwK6Y3abA4vXFGi+oflaSPPh915SdZJ3Jn1Oq7ft/feBlIfMcx8m7ff2XEjRcuW+9LxiIhKFI4ShBXJZwFTp8up9ypK961py/E/8o1Pry9UNswmSdCZMcpSCzTEhSs0UbtEwcgKbzAUbEkkyE/UhSNCSSkxFA5JJMNnssyb23/6k/wDa1x/RepfhWtcXwA5254kDZOku3H0jLt5Pc1XYjilyKdMV7fM2nmnu2MDGtDi4kGYIO2srm8dp/hK7m0XB7W8WvzRzaTAzJkkY/JVq/wAO8OFxf99UbpTaXERpm+X3Xr1vZAjOdKrjObiOXokkuqXnfaC8Ne5e7cNOURybpI9ZWeSmSWa3ddSmFUvGOMAOLW8QNHE/3cAkkkavb24bo0QOn69Vo0xASSSACZKNySSYf//Z"/>
          <p:cNvSpPr>
            <a:spLocks noChangeAspect="1" noChangeArrowheads="1"/>
          </p:cNvSpPr>
          <p:nvPr/>
        </p:nvSpPr>
        <p:spPr bwMode="auto">
          <a:xfrm>
            <a:off x="126405" y="-144463"/>
            <a:ext cx="24765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4" name="Picture 4" descr="http://www.psp.cz/eknih/cdrom/2006ps/eknih/2006ps/poslanci/i2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22" y="3911600"/>
            <a:ext cx="1555552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ttp://ipravda.sk/res/2013/06/19/thumbs/miroslava-nemcova-clan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123" y="2779714"/>
            <a:ext cx="2108894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://www.parameter.sk/sites/default/files/photos/promoted/andrejbabi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298" y="2303464"/>
            <a:ext cx="1960563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http://czechpresidentialelections.files.wordpress.com/2012/02/1443598-jana-bobosikov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648" y="4729164"/>
            <a:ext cx="2094706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http://www.kscm.cz/data2/dep_35/filip_vojtech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097" y="4379913"/>
            <a:ext cx="1373684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http://img9.ceskatelevize.cz/program/porady/10206979350/foto09/okamura-1-rada_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56" y="2071688"/>
            <a:ext cx="1821259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 descr="http://upload.wikimedia.org/wikipedia/commons/thumb/2/2e/V.B%C3%A1rta2.jpg/200px-V.B%C3%A1rta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511" y="4313238"/>
            <a:ext cx="1083469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https://si0.twimg.com/profile_images/3147900366/6ba91aec56dd169856eef5e327b0a9f6.jpe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225" y="1638300"/>
            <a:ext cx="141495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066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2030</Words>
  <Application>Microsoft Office PowerPoint</Application>
  <PresentationFormat>A4 Paper (210x297 mm)</PresentationFormat>
  <Paragraphs>317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Motiv Office</vt:lpstr>
      <vt:lpstr>Mandate responsiveness</vt:lpstr>
      <vt:lpstr>Today</vt:lpstr>
      <vt:lpstr>1. Theory of mandate responsiveness</vt:lpstr>
      <vt:lpstr>What is mandate responsiveness?</vt:lpstr>
      <vt:lpstr>Elements of mandate responsiveness</vt:lpstr>
      <vt:lpstr>Where can it fail?</vt:lpstr>
      <vt:lpstr>Why do parties fulfill programs?</vt:lpstr>
      <vt:lpstr>How else can parties link to citizens if not through their programs?</vt:lpstr>
      <vt:lpstr>PowerPoint Presentation</vt:lpstr>
      <vt:lpstr>Or these</vt:lpstr>
      <vt:lpstr>Proof that charisma is key?</vt:lpstr>
      <vt:lpstr>Case for mandate responsiveness</vt:lpstr>
      <vt:lpstr>Case against mandate responsiveness</vt:lpstr>
      <vt:lpstr>“The Myth of the Mandate” – Robert Dahl</vt:lpstr>
      <vt:lpstr>When does mandate responsiveness produce best policies?</vt:lpstr>
      <vt:lpstr>2. Techniques for studying mandate responsiveness</vt:lpstr>
      <vt:lpstr>Key issues</vt:lpstr>
      <vt:lpstr>How to measure programs?</vt:lpstr>
      <vt:lpstr>Surveys</vt:lpstr>
      <vt:lpstr>Political texts</vt:lpstr>
      <vt:lpstr>PowerPoint Presentation</vt:lpstr>
      <vt:lpstr>Political texts 2</vt:lpstr>
      <vt:lpstr>PowerPoint Presentation</vt:lpstr>
      <vt:lpstr>Election promises</vt:lpstr>
      <vt:lpstr>Roll call analysis</vt:lpstr>
      <vt:lpstr>Roll call history of the US</vt:lpstr>
      <vt:lpstr>Roll call history of the UN</vt:lpstr>
      <vt:lpstr>3. Results</vt:lpstr>
      <vt:lpstr>Policy Switches in Latin America</vt:lpstr>
      <vt:lpstr>How to explain these switches?</vt:lpstr>
      <vt:lpstr>What is the problem?</vt:lpstr>
      <vt:lpstr>Switches in post-communist Europe</vt:lpstr>
      <vt:lpstr>What is different in postcommunist Europe?</vt:lpstr>
      <vt:lpstr>PowerPoint Presentation</vt:lpstr>
      <vt:lpstr>Election promises in advanced democracies</vt:lpstr>
      <vt:lpstr>Czech anecdotes</vt:lpstr>
      <vt:lpstr>Skromach again</vt:lpstr>
      <vt:lpstr>Promise fulfillment in the Czech Republic (preliminary results)</vt:lpstr>
      <vt:lpstr>What sort of promises should parties make?</vt:lpstr>
      <vt:lpstr>What do voters think of promises?</vt:lpstr>
      <vt:lpstr>Summing up</vt:lpstr>
      <vt:lpstr>Tradeoffs</vt:lpstr>
      <vt:lpstr>But maybe some complementarities</vt:lpstr>
      <vt:lpstr>Do we want the people to rule?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Promises</dc:title>
  <dc:creator>Andrew Roberts</dc:creator>
  <cp:lastModifiedBy>Andrew Roberts</cp:lastModifiedBy>
  <cp:revision>51</cp:revision>
  <cp:lastPrinted>2016-03-22T13:51:04Z</cp:lastPrinted>
  <dcterms:created xsi:type="dcterms:W3CDTF">2013-10-08T13:12:18Z</dcterms:created>
  <dcterms:modified xsi:type="dcterms:W3CDTF">2017-03-24T11:15:54Z</dcterms:modified>
</cp:coreProperties>
</file>