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9" r:id="rId4"/>
    <p:sldId id="263" r:id="rId5"/>
    <p:sldId id="269" r:id="rId6"/>
    <p:sldId id="260" r:id="rId7"/>
    <p:sldId id="270" r:id="rId8"/>
    <p:sldId id="261" r:id="rId9"/>
    <p:sldId id="271" r:id="rId10"/>
    <p:sldId id="262" r:id="rId11"/>
    <p:sldId id="264" r:id="rId12"/>
    <p:sldId id="265" r:id="rId13"/>
    <p:sldId id="266" r:id="rId14"/>
    <p:sldId id="267" r:id="rId15"/>
    <p:sldId id="268"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3"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9"/>
    <p:restoredTop sz="94652"/>
  </p:normalViewPr>
  <p:slideViewPr>
    <p:cSldViewPr snapToGrid="0" snapToObjects="1">
      <p:cViewPr varScale="1">
        <p:scale>
          <a:sx n="66" d="100"/>
          <a:sy n="66" d="100"/>
        </p:scale>
        <p:origin x="216"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 podnadpisů.</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1160EA64-D806-43AC-9DF2-F8C432F32B4C}" type="datetimeFigureOut">
              <a:rPr lang="en-US" dirty="0"/>
              <a:t>3/19/18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3/19/18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F7D4976-E339-4826-83B7-FBD03F55ECF8}" type="datetimeFigureOut">
              <a:rPr lang="en-US" dirty="0"/>
              <a:t>3/19/18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D1BE4249-C0D0-4B06-8692-E8BB871AF643}" type="datetimeFigureOut">
              <a:rPr lang="en-US" dirty="0"/>
              <a:t>3/19/18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3/19/18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3/19/18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ytimes.com/2018/03/19/us/native-american-woman-congress.html?smid=fb-nytimes&amp;smtyp=cu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AB4CF7-1F22-7940-B16F-E5C261182AC2}"/>
              </a:ext>
            </a:extLst>
          </p:cNvPr>
          <p:cNvSpPr>
            <a:spLocks noGrp="1"/>
          </p:cNvSpPr>
          <p:nvPr>
            <p:ph type="ctrTitle"/>
          </p:nvPr>
        </p:nvSpPr>
        <p:spPr/>
        <p:txBody>
          <a:bodyPr/>
          <a:lstStyle/>
          <a:p>
            <a:r>
              <a:rPr lang="en-US" dirty="0"/>
              <a:t>Seminar, March 20, 2018</a:t>
            </a:r>
          </a:p>
        </p:txBody>
      </p:sp>
      <p:sp>
        <p:nvSpPr>
          <p:cNvPr id="3" name="Podnadpis 2">
            <a:extLst>
              <a:ext uri="{FF2B5EF4-FFF2-40B4-BE49-F238E27FC236}">
                <a16:creationId xmlns:a16="http://schemas.microsoft.com/office/drawing/2014/main" id="{76822D6A-6AAE-0143-AB3D-807074DC6B4E}"/>
              </a:ext>
            </a:extLst>
          </p:cNvPr>
          <p:cNvSpPr>
            <a:spLocks noGrp="1"/>
          </p:cNvSpPr>
          <p:nvPr>
            <p:ph type="subTitle" idx="1"/>
          </p:nvPr>
        </p:nvSpPr>
        <p:spPr/>
        <p:txBody>
          <a:bodyPr/>
          <a:lstStyle/>
          <a:p>
            <a:r>
              <a:rPr lang="en-US" dirty="0"/>
              <a:t>POL612 Women and Politics</a:t>
            </a:r>
          </a:p>
        </p:txBody>
      </p:sp>
    </p:spTree>
    <p:extLst>
      <p:ext uri="{BB962C8B-B14F-4D97-AF65-F5344CB8AC3E}">
        <p14:creationId xmlns:p14="http://schemas.microsoft.com/office/powerpoint/2010/main" val="416196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76843-297C-A94C-8153-A7D04C30036A}"/>
              </a:ext>
            </a:extLst>
          </p:cNvPr>
          <p:cNvSpPr>
            <a:spLocks noGrp="1"/>
          </p:cNvSpPr>
          <p:nvPr>
            <p:ph type="title"/>
          </p:nvPr>
        </p:nvSpPr>
        <p:spPr/>
        <p:txBody>
          <a:bodyPr>
            <a:normAutofit fontScale="90000"/>
          </a:bodyPr>
          <a:lstStyle/>
          <a:p>
            <a:r>
              <a:rPr lang="en-US" dirty="0"/>
              <a:t>Campbell and Childs. 2015. to the left, to the right: representing conservative women</a:t>
            </a:r>
            <a:r>
              <a:rPr lang="cs-CZ" dirty="0"/>
              <a:t>‘s </a:t>
            </a:r>
            <a:r>
              <a:rPr lang="cs-CZ" dirty="0" err="1"/>
              <a:t>interests</a:t>
            </a:r>
            <a:endParaRPr lang="en-US" dirty="0"/>
          </a:p>
        </p:txBody>
      </p:sp>
      <p:sp>
        <p:nvSpPr>
          <p:cNvPr id="3" name="Zástupný symbol pro obsah 2">
            <a:extLst>
              <a:ext uri="{FF2B5EF4-FFF2-40B4-BE49-F238E27FC236}">
                <a16:creationId xmlns:a16="http://schemas.microsoft.com/office/drawing/2014/main" id="{5581D6A4-8ACE-D64D-810B-8B2C478197F2}"/>
              </a:ext>
            </a:extLst>
          </p:cNvPr>
          <p:cNvSpPr>
            <a:spLocks noGrp="1"/>
          </p:cNvSpPr>
          <p:nvPr>
            <p:ph idx="1"/>
          </p:nvPr>
        </p:nvSpPr>
        <p:spPr/>
        <p:txBody>
          <a:bodyPr>
            <a:normAutofit fontScale="92500" lnSpcReduction="20000"/>
          </a:bodyPr>
          <a:lstStyle/>
          <a:p>
            <a:r>
              <a:rPr lang="en-US" dirty="0"/>
              <a:t>Gender-gap in attitudes and party vote</a:t>
            </a:r>
          </a:p>
          <a:p>
            <a:r>
              <a:rPr lang="en-US" b="1" dirty="0"/>
              <a:t>Women tend to vote more to the left</a:t>
            </a:r>
          </a:p>
          <a:p>
            <a:r>
              <a:rPr lang="en-US" dirty="0"/>
              <a:t>But not universally</a:t>
            </a:r>
          </a:p>
          <a:p>
            <a:r>
              <a:rPr lang="en-US" dirty="0"/>
              <a:t>UK not the case</a:t>
            </a:r>
          </a:p>
          <a:p>
            <a:r>
              <a:rPr lang="en-US" dirty="0"/>
              <a:t>But- within party voters – evident gender gap</a:t>
            </a:r>
          </a:p>
          <a:p>
            <a:r>
              <a:rPr lang="en-US" dirty="0"/>
              <a:t>Conservative members and voters – gender difference in economic issues</a:t>
            </a:r>
          </a:p>
          <a:p>
            <a:r>
              <a:rPr lang="en-US" dirty="0"/>
              <a:t>Women to the left</a:t>
            </a:r>
          </a:p>
          <a:p>
            <a:r>
              <a:rPr lang="en-US" dirty="0"/>
              <a:t>Women in the UK suffering from the politics of Conservatives (cuts in public benefits, cuts in public services, cuts in public services jobs (65%  of them are female ). D: Cameron – tries to attract female voters.</a:t>
            </a:r>
          </a:p>
        </p:txBody>
      </p:sp>
    </p:spTree>
    <p:extLst>
      <p:ext uri="{BB962C8B-B14F-4D97-AF65-F5344CB8AC3E}">
        <p14:creationId xmlns:p14="http://schemas.microsoft.com/office/powerpoint/2010/main" val="297036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8DA88C-8334-1247-941D-86642B992A83}"/>
              </a:ext>
            </a:extLst>
          </p:cNvPr>
          <p:cNvSpPr>
            <a:spLocks noGrp="1"/>
          </p:cNvSpPr>
          <p:nvPr>
            <p:ph type="title"/>
          </p:nvPr>
        </p:nvSpPr>
        <p:spPr>
          <a:xfrm>
            <a:off x="1907628" y="964692"/>
            <a:ext cx="8053236" cy="1188720"/>
          </a:xfrm>
        </p:spPr>
        <p:txBody>
          <a:bodyPr/>
          <a:lstStyle/>
          <a:p>
            <a:r>
              <a:rPr lang="en-US" dirty="0"/>
              <a:t>Constituting women's interests</a:t>
            </a:r>
          </a:p>
        </p:txBody>
      </p:sp>
      <p:sp>
        <p:nvSpPr>
          <p:cNvPr id="3" name="Zástupný symbol pro obsah 2">
            <a:extLst>
              <a:ext uri="{FF2B5EF4-FFF2-40B4-BE49-F238E27FC236}">
                <a16:creationId xmlns:a16="http://schemas.microsoft.com/office/drawing/2014/main" id="{A254B702-A713-BD4D-A962-2F85533F7746}"/>
              </a:ext>
            </a:extLst>
          </p:cNvPr>
          <p:cNvSpPr>
            <a:spLocks noGrp="1"/>
          </p:cNvSpPr>
          <p:nvPr>
            <p:ph idx="1"/>
          </p:nvPr>
        </p:nvSpPr>
        <p:spPr>
          <a:xfrm>
            <a:off x="1797269" y="2638043"/>
            <a:ext cx="8163595" cy="3668163"/>
          </a:xfrm>
        </p:spPr>
        <p:txBody>
          <a:bodyPr>
            <a:normAutofit/>
          </a:bodyPr>
          <a:lstStyle/>
          <a:p>
            <a:r>
              <a:rPr lang="en-US" dirty="0"/>
              <a:t>Promoting women's interest is the main argument of people pursuing political rights of women</a:t>
            </a:r>
          </a:p>
          <a:p>
            <a:r>
              <a:rPr lang="en-US" dirty="0"/>
              <a:t>It is the matter of democracy (right?)</a:t>
            </a:r>
          </a:p>
          <a:p>
            <a:r>
              <a:rPr lang="en-US" dirty="0"/>
              <a:t>But debates about the core of substantive representation</a:t>
            </a:r>
          </a:p>
          <a:p>
            <a:endParaRPr lang="en-US" dirty="0"/>
          </a:p>
          <a:p>
            <a:pPr lvl="1"/>
            <a:endParaRPr lang="en-US" dirty="0"/>
          </a:p>
        </p:txBody>
      </p:sp>
    </p:spTree>
    <p:extLst>
      <p:ext uri="{BB962C8B-B14F-4D97-AF65-F5344CB8AC3E}">
        <p14:creationId xmlns:p14="http://schemas.microsoft.com/office/powerpoint/2010/main" val="351933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6342E2-99E6-6941-9E4F-65E192D42956}"/>
              </a:ext>
            </a:extLst>
          </p:cNvPr>
          <p:cNvSpPr>
            <a:spLocks noGrp="1"/>
          </p:cNvSpPr>
          <p:nvPr>
            <p:ph type="title"/>
          </p:nvPr>
        </p:nvSpPr>
        <p:spPr/>
        <p:txBody>
          <a:bodyPr/>
          <a:lstStyle/>
          <a:p>
            <a:r>
              <a:rPr lang="en-US" dirty="0"/>
              <a:t>Constituting women's interests</a:t>
            </a:r>
          </a:p>
        </p:txBody>
      </p:sp>
      <p:sp>
        <p:nvSpPr>
          <p:cNvPr id="3" name="Zástupný symbol pro obsah 2">
            <a:extLst>
              <a:ext uri="{FF2B5EF4-FFF2-40B4-BE49-F238E27FC236}">
                <a16:creationId xmlns:a16="http://schemas.microsoft.com/office/drawing/2014/main" id="{183B87B0-5E58-0345-BAFF-6422D3442C14}"/>
              </a:ext>
            </a:extLst>
          </p:cNvPr>
          <p:cNvSpPr>
            <a:spLocks noGrp="1"/>
          </p:cNvSpPr>
          <p:nvPr>
            <p:ph idx="1"/>
          </p:nvPr>
        </p:nvSpPr>
        <p:spPr/>
        <p:txBody>
          <a:bodyPr/>
          <a:lstStyle/>
          <a:p>
            <a:r>
              <a:rPr lang="en-US" dirty="0" err="1"/>
              <a:t>Celis</a:t>
            </a:r>
            <a:r>
              <a:rPr lang="en-US" dirty="0"/>
              <a:t>, Childs, </a:t>
            </a:r>
            <a:r>
              <a:rPr lang="en-US" dirty="0" err="1"/>
              <a:t>Kantola</a:t>
            </a:r>
            <a:r>
              <a:rPr lang="en-US" dirty="0"/>
              <a:t>, </a:t>
            </a:r>
            <a:r>
              <a:rPr lang="en-US" dirty="0" err="1"/>
              <a:t>Krook</a:t>
            </a:r>
            <a:r>
              <a:rPr lang="en-US" dirty="0"/>
              <a:t> 2014</a:t>
            </a:r>
          </a:p>
          <a:p>
            <a:pPr lvl="1"/>
            <a:r>
              <a:rPr lang="en-US" dirty="0"/>
              <a:t>Research emphasizes political representation</a:t>
            </a:r>
          </a:p>
          <a:p>
            <a:pPr lvl="1"/>
            <a:r>
              <a:rPr lang="en-US" dirty="0"/>
              <a:t>Doesn‘t reflex </a:t>
            </a:r>
            <a:r>
              <a:rPr lang="en-US" b="1" dirty="0"/>
              <a:t>aesthetic and cultural aspects of representation </a:t>
            </a:r>
            <a:r>
              <a:rPr lang="en-US" dirty="0"/>
              <a:t>in broad sense</a:t>
            </a:r>
          </a:p>
          <a:p>
            <a:pPr lvl="1"/>
            <a:r>
              <a:rPr lang="en-US" dirty="0"/>
              <a:t>Speaking for somebody, but also speaking about somebody!!</a:t>
            </a:r>
          </a:p>
          <a:p>
            <a:pPr lvl="1"/>
            <a:r>
              <a:rPr lang="en-US" dirty="0"/>
              <a:t>Related to construction of group goals and interests also related to WHO the people are</a:t>
            </a:r>
          </a:p>
          <a:p>
            <a:pPr lvl="1"/>
            <a:r>
              <a:rPr lang="en-US" dirty="0"/>
              <a:t>Politicians portrayers of the represented: </a:t>
            </a:r>
            <a:r>
              <a:rPr lang="en-US" b="1" dirty="0"/>
              <a:t>Representative Claim </a:t>
            </a:r>
            <a:r>
              <a:rPr lang="en-US" dirty="0"/>
              <a:t>(</a:t>
            </a:r>
            <a:r>
              <a:rPr lang="en-US" dirty="0" err="1"/>
              <a:t>Saward</a:t>
            </a:r>
            <a:r>
              <a:rPr lang="en-US" dirty="0"/>
              <a:t> 2016): „ongoing process of making and receiving, accepting, and rejecting claims – in between, and outside electoral cycles“ </a:t>
            </a:r>
          </a:p>
          <a:p>
            <a:endParaRPr lang="en-US" dirty="0"/>
          </a:p>
        </p:txBody>
      </p:sp>
    </p:spTree>
    <p:extLst>
      <p:ext uri="{BB962C8B-B14F-4D97-AF65-F5344CB8AC3E}">
        <p14:creationId xmlns:p14="http://schemas.microsoft.com/office/powerpoint/2010/main" val="187599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1B2F0F-771A-134C-835F-0BC1586401E8}"/>
              </a:ext>
            </a:extLst>
          </p:cNvPr>
          <p:cNvSpPr>
            <a:spLocks noGrp="1"/>
          </p:cNvSpPr>
          <p:nvPr>
            <p:ph type="title"/>
          </p:nvPr>
        </p:nvSpPr>
        <p:spPr/>
        <p:txBody>
          <a:bodyPr/>
          <a:lstStyle/>
          <a:p>
            <a:r>
              <a:rPr lang="en-US" dirty="0"/>
              <a:t>Constituting women's interests</a:t>
            </a:r>
          </a:p>
        </p:txBody>
      </p:sp>
      <p:sp>
        <p:nvSpPr>
          <p:cNvPr id="3" name="Zástupný symbol pro obsah 2">
            <a:extLst>
              <a:ext uri="{FF2B5EF4-FFF2-40B4-BE49-F238E27FC236}">
                <a16:creationId xmlns:a16="http://schemas.microsoft.com/office/drawing/2014/main" id="{A4E64A0B-CEFF-B74F-A9EC-8F58EAD911F2}"/>
              </a:ext>
            </a:extLst>
          </p:cNvPr>
          <p:cNvSpPr>
            <a:spLocks noGrp="1"/>
          </p:cNvSpPr>
          <p:nvPr>
            <p:ph idx="1"/>
          </p:nvPr>
        </p:nvSpPr>
        <p:spPr/>
        <p:txBody>
          <a:bodyPr>
            <a:normAutofit lnSpcReduction="10000"/>
          </a:bodyPr>
          <a:lstStyle/>
          <a:p>
            <a:r>
              <a:rPr lang="en-US" dirty="0"/>
              <a:t>Call for including deliberation into the concept of interest</a:t>
            </a:r>
          </a:p>
          <a:p>
            <a:r>
              <a:rPr lang="en-US" dirty="0"/>
              <a:t>Traditional approach: gendered division of labor</a:t>
            </a:r>
          </a:p>
          <a:p>
            <a:pPr lvl="1"/>
            <a:r>
              <a:rPr lang="en-US" dirty="0"/>
              <a:t>Reproductive and productive labor</a:t>
            </a:r>
          </a:p>
          <a:p>
            <a:pPr lvl="1"/>
            <a:r>
              <a:rPr lang="en-US" dirty="0"/>
              <a:t>Later scholars left this approach (reduction to biology – or market)</a:t>
            </a:r>
          </a:p>
          <a:p>
            <a:pPr lvl="1"/>
            <a:r>
              <a:rPr lang="en-US" dirty="0"/>
              <a:t>Emphasis on their experience </a:t>
            </a:r>
          </a:p>
          <a:p>
            <a:pPr lvl="1"/>
            <a:r>
              <a:rPr lang="en-US" dirty="0"/>
              <a:t>1) Traditional role in patriarchal society</a:t>
            </a:r>
          </a:p>
          <a:p>
            <a:pPr lvl="1"/>
            <a:r>
              <a:rPr lang="en-US" dirty="0"/>
              <a:t>2) Participation in the labor market</a:t>
            </a:r>
          </a:p>
          <a:p>
            <a:pPr lvl="1"/>
            <a:r>
              <a:rPr lang="en-US" dirty="0"/>
              <a:t>3) Possibilities and opportunities to transform their social role (in terms of more gender equality)</a:t>
            </a:r>
          </a:p>
          <a:p>
            <a:pPr lvl="1"/>
            <a:endParaRPr lang="en-US" dirty="0"/>
          </a:p>
          <a:p>
            <a:pPr lvl="1"/>
            <a:endParaRPr lang="en-US" dirty="0"/>
          </a:p>
        </p:txBody>
      </p:sp>
    </p:spTree>
    <p:extLst>
      <p:ext uri="{BB962C8B-B14F-4D97-AF65-F5344CB8AC3E}">
        <p14:creationId xmlns:p14="http://schemas.microsoft.com/office/powerpoint/2010/main" val="82072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2C0213-4FEB-894B-946A-BA155D903FC8}"/>
              </a:ext>
            </a:extLst>
          </p:cNvPr>
          <p:cNvSpPr>
            <a:spLocks noGrp="1"/>
          </p:cNvSpPr>
          <p:nvPr>
            <p:ph type="title"/>
          </p:nvPr>
        </p:nvSpPr>
        <p:spPr/>
        <p:txBody>
          <a:bodyPr/>
          <a:lstStyle/>
          <a:p>
            <a:r>
              <a:rPr lang="en-US" dirty="0"/>
              <a:t>Constituting women's interests</a:t>
            </a:r>
          </a:p>
        </p:txBody>
      </p:sp>
      <p:sp>
        <p:nvSpPr>
          <p:cNvPr id="3" name="Zástupný symbol pro obsah 2">
            <a:extLst>
              <a:ext uri="{FF2B5EF4-FFF2-40B4-BE49-F238E27FC236}">
                <a16:creationId xmlns:a16="http://schemas.microsoft.com/office/drawing/2014/main" id="{FA9A419E-F01F-3F45-A9AE-9EF3970F0F39}"/>
              </a:ext>
            </a:extLst>
          </p:cNvPr>
          <p:cNvSpPr>
            <a:spLocks noGrp="1"/>
          </p:cNvSpPr>
          <p:nvPr>
            <p:ph idx="1"/>
          </p:nvPr>
        </p:nvSpPr>
        <p:spPr/>
        <p:txBody>
          <a:bodyPr/>
          <a:lstStyle/>
          <a:p>
            <a:r>
              <a:rPr lang="en-US" dirty="0"/>
              <a:t>The Representative Claim</a:t>
            </a:r>
          </a:p>
          <a:p>
            <a:pPr marL="0" indent="0">
              <a:buNone/>
            </a:pPr>
            <a:r>
              <a:rPr lang="en-US" dirty="0"/>
              <a:t>1) Both elected an non-elected actors make them</a:t>
            </a:r>
          </a:p>
          <a:p>
            <a:pPr marL="0" indent="0">
              <a:buNone/>
            </a:pPr>
            <a:r>
              <a:rPr lang="en-US" dirty="0"/>
              <a:t>2</a:t>
            </a:r>
            <a:r>
              <a:rPr lang="cs-CZ" dirty="0"/>
              <a:t>) </a:t>
            </a:r>
            <a:r>
              <a:rPr lang="en-US" dirty="0"/>
              <a:t>Actors don’t promote preexisting interests but they create them by framing and depicting women and their characteristics</a:t>
            </a:r>
          </a:p>
          <a:p>
            <a:pPr marL="0" indent="0">
              <a:buNone/>
            </a:pPr>
            <a:r>
              <a:rPr lang="en-US" dirty="0"/>
              <a:t>3) Actors are restricted by their context (structure of opportunities)</a:t>
            </a:r>
          </a:p>
          <a:p>
            <a:pPr marL="0" indent="0">
              <a:buNone/>
            </a:pPr>
            <a:endParaRPr lang="en-US" dirty="0"/>
          </a:p>
          <a:p>
            <a:endParaRPr lang="en-US" dirty="0"/>
          </a:p>
        </p:txBody>
      </p:sp>
    </p:spTree>
    <p:extLst>
      <p:ext uri="{BB962C8B-B14F-4D97-AF65-F5344CB8AC3E}">
        <p14:creationId xmlns:p14="http://schemas.microsoft.com/office/powerpoint/2010/main" val="424545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C34595-82A5-F340-B471-C8CE3FF99453}"/>
              </a:ext>
            </a:extLst>
          </p:cNvPr>
          <p:cNvSpPr>
            <a:spLocks noGrp="1"/>
          </p:cNvSpPr>
          <p:nvPr>
            <p:ph type="title"/>
          </p:nvPr>
        </p:nvSpPr>
        <p:spPr/>
        <p:txBody>
          <a:bodyPr/>
          <a:lstStyle/>
          <a:p>
            <a:r>
              <a:rPr lang="en-US" dirty="0"/>
              <a:t>Who makes representative claims?</a:t>
            </a:r>
          </a:p>
        </p:txBody>
      </p:sp>
      <p:sp>
        <p:nvSpPr>
          <p:cNvPr id="3" name="Zástupný symbol pro obsah 2">
            <a:extLst>
              <a:ext uri="{FF2B5EF4-FFF2-40B4-BE49-F238E27FC236}">
                <a16:creationId xmlns:a16="http://schemas.microsoft.com/office/drawing/2014/main" id="{C4F427C5-2653-494C-B142-2A203575CB9C}"/>
              </a:ext>
            </a:extLst>
          </p:cNvPr>
          <p:cNvSpPr>
            <a:spLocks noGrp="1"/>
          </p:cNvSpPr>
          <p:nvPr>
            <p:ph idx="1"/>
          </p:nvPr>
        </p:nvSpPr>
        <p:spPr/>
        <p:txBody>
          <a:bodyPr>
            <a:normAutofit fontScale="92500" lnSpcReduction="20000"/>
          </a:bodyPr>
          <a:lstStyle/>
          <a:p>
            <a:r>
              <a:rPr lang="en-US" dirty="0"/>
              <a:t>1) those who participate in official decision making</a:t>
            </a:r>
          </a:p>
          <a:p>
            <a:r>
              <a:rPr lang="en-US" dirty="0"/>
              <a:t>2) Those who participate in civil society mobilization</a:t>
            </a:r>
          </a:p>
          <a:p>
            <a:r>
              <a:rPr lang="en-US" dirty="0"/>
              <a:t>Acknowledgement of the role of men (and their position in the process)</a:t>
            </a:r>
          </a:p>
          <a:p>
            <a:r>
              <a:rPr lang="en-US" dirty="0"/>
              <a:t>Representative claims when</a:t>
            </a:r>
          </a:p>
          <a:p>
            <a:pPr lvl="1"/>
            <a:r>
              <a:rPr lang="en-US" dirty="0"/>
              <a:t>1) directly constructed as important to women</a:t>
            </a:r>
          </a:p>
          <a:p>
            <a:pPr lvl="1"/>
            <a:r>
              <a:rPr lang="en-US" dirty="0"/>
              <a:t>2) only affecting women</a:t>
            </a:r>
          </a:p>
          <a:p>
            <a:pPr lvl="1"/>
            <a:r>
              <a:rPr lang="en-US" dirty="0"/>
              <a:t>3) discussed in terms of gender difference</a:t>
            </a:r>
          </a:p>
          <a:p>
            <a:pPr lvl="1"/>
            <a:r>
              <a:rPr lang="en-US" dirty="0"/>
              <a:t>4) spoken of in terms of gendered effects</a:t>
            </a:r>
          </a:p>
          <a:p>
            <a:pPr lvl="1"/>
            <a:r>
              <a:rPr lang="en-US" dirty="0"/>
              <a:t>5) framed in terms of equality between women and men (</a:t>
            </a:r>
            <a:r>
              <a:rPr lang="en-US" dirty="0" err="1"/>
              <a:t>Celis</a:t>
            </a:r>
            <a:r>
              <a:rPr lang="en-US" dirty="0"/>
              <a:t>, Childs, </a:t>
            </a:r>
            <a:r>
              <a:rPr lang="en-US" dirty="0" err="1"/>
              <a:t>Kantola</a:t>
            </a:r>
            <a:r>
              <a:rPr lang="en-US" dirty="0"/>
              <a:t>, </a:t>
            </a:r>
            <a:r>
              <a:rPr lang="en-US" dirty="0" err="1"/>
              <a:t>Krook</a:t>
            </a:r>
            <a:r>
              <a:rPr lang="en-US" dirty="0"/>
              <a:t> 2014))</a:t>
            </a:r>
          </a:p>
          <a:p>
            <a:endParaRPr lang="en-US" dirty="0"/>
          </a:p>
        </p:txBody>
      </p:sp>
    </p:spTree>
    <p:extLst>
      <p:ext uri="{BB962C8B-B14F-4D97-AF65-F5344CB8AC3E}">
        <p14:creationId xmlns:p14="http://schemas.microsoft.com/office/powerpoint/2010/main" val="221009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8FB35FD-3A6F-9E41-B9D3-4A501D3BECE8}"/>
              </a:ext>
            </a:extLst>
          </p:cNvPr>
          <p:cNvPicPr>
            <a:picLocks noChangeAspect="1"/>
          </p:cNvPicPr>
          <p:nvPr/>
        </p:nvPicPr>
        <p:blipFill rotWithShape="1">
          <a:blip r:embed="rId2"/>
          <a:srcRect l="5486" r="5157"/>
          <a:stretch/>
        </p:blipFill>
        <p:spPr>
          <a:xfrm>
            <a:off x="7534654" y="10"/>
            <a:ext cx="4657345" cy="6857990"/>
          </a:xfrm>
          <a:prstGeom prst="rect">
            <a:avLst/>
          </a:prstGeom>
        </p:spPr>
      </p:pic>
      <p:sp>
        <p:nvSpPr>
          <p:cNvPr id="2" name="Nadpis 1">
            <a:extLst>
              <a:ext uri="{FF2B5EF4-FFF2-40B4-BE49-F238E27FC236}">
                <a16:creationId xmlns:a16="http://schemas.microsoft.com/office/drawing/2014/main" id="{9AA213E3-F829-B94F-8E98-F07619BF71C8}"/>
              </a:ext>
            </a:extLst>
          </p:cNvPr>
          <p:cNvSpPr>
            <a:spLocks noGrp="1"/>
          </p:cNvSpPr>
          <p:nvPr>
            <p:ph type="title"/>
          </p:nvPr>
        </p:nvSpPr>
        <p:spPr>
          <a:xfrm>
            <a:off x="804672" y="978776"/>
            <a:ext cx="5925310" cy="1174991"/>
          </a:xfrm>
        </p:spPr>
        <p:txBody>
          <a:bodyPr>
            <a:normAutofit/>
          </a:bodyPr>
          <a:lstStyle/>
          <a:p>
            <a:r>
              <a:rPr lang="en-US" sz="2400"/>
              <a:t>Women and political leadership</a:t>
            </a:r>
          </a:p>
        </p:txBody>
      </p:sp>
      <p:sp>
        <p:nvSpPr>
          <p:cNvPr id="3" name="Zástupný symbol pro obsah 2">
            <a:extLst>
              <a:ext uri="{FF2B5EF4-FFF2-40B4-BE49-F238E27FC236}">
                <a16:creationId xmlns:a16="http://schemas.microsoft.com/office/drawing/2014/main" id="{92FA780C-4972-6D40-ABD3-0073BDE6FB0B}"/>
              </a:ext>
            </a:extLst>
          </p:cNvPr>
          <p:cNvSpPr>
            <a:spLocks noGrp="1"/>
          </p:cNvSpPr>
          <p:nvPr>
            <p:ph idx="1"/>
          </p:nvPr>
        </p:nvSpPr>
        <p:spPr>
          <a:xfrm>
            <a:off x="804672" y="2640692"/>
            <a:ext cx="5925310" cy="3255252"/>
          </a:xfrm>
        </p:spPr>
        <p:txBody>
          <a:bodyPr>
            <a:normAutofit/>
          </a:bodyPr>
          <a:lstStyle/>
          <a:p>
            <a:r>
              <a:rPr lang="en-US" dirty="0"/>
              <a:t>Executive powers and leadership</a:t>
            </a:r>
          </a:p>
          <a:p>
            <a:r>
              <a:rPr lang="en-US" dirty="0"/>
              <a:t>1960-2017 a total of 54 women in the highest executive offices</a:t>
            </a:r>
          </a:p>
          <a:p>
            <a:r>
              <a:rPr lang="en-US" dirty="0"/>
              <a:t>The first woman: </a:t>
            </a:r>
            <a:r>
              <a:rPr lang="en-US" dirty="0" err="1"/>
              <a:t>Sirimavo</a:t>
            </a:r>
            <a:r>
              <a:rPr lang="en-US" dirty="0"/>
              <a:t> Bandaranaike, 1960</a:t>
            </a:r>
          </a:p>
          <a:p>
            <a:r>
              <a:rPr lang="en-US" dirty="0"/>
              <a:t>But which is the supreme executive office??</a:t>
            </a:r>
          </a:p>
        </p:txBody>
      </p:sp>
    </p:spTree>
    <p:extLst>
      <p:ext uri="{BB962C8B-B14F-4D97-AF65-F5344CB8AC3E}">
        <p14:creationId xmlns:p14="http://schemas.microsoft.com/office/powerpoint/2010/main" val="230775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6142FAA5-5636-1346-990D-8BE41F7985BF}"/>
              </a:ext>
            </a:extLst>
          </p:cNvPr>
          <p:cNvPicPr>
            <a:picLocks noGrp="1" noChangeAspect="1"/>
          </p:cNvPicPr>
          <p:nvPr>
            <p:ph idx="1"/>
          </p:nvPr>
        </p:nvPicPr>
        <p:blipFill rotWithShape="1">
          <a:blip r:embed="rId2"/>
          <a:srcRect t="9091" r="26061"/>
          <a:stretch/>
        </p:blipFill>
        <p:spPr>
          <a:xfrm>
            <a:off x="20" y="10"/>
            <a:ext cx="12191980" cy="6857990"/>
          </a:xfrm>
          <a:prstGeom prst="rect">
            <a:avLst/>
          </a:prstGeom>
        </p:spPr>
      </p:pic>
      <p:sp>
        <p:nvSpPr>
          <p:cNvPr id="10" name="Oval 9">
            <a:extLst>
              <a:ext uri="{FF2B5EF4-FFF2-40B4-BE49-F238E27FC236}">
                <a16:creationId xmlns:a16="http://schemas.microsoft.com/office/drawing/2014/main" id="{08BB1C48-A06D-4315-9809-A60A6F41C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417" y="627567"/>
            <a:ext cx="2615184" cy="2615184"/>
          </a:xfrm>
          <a:prstGeom prst="ellips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3D2FF50-24FB-BD4D-94E7-D9F004DEAEF8}"/>
              </a:ext>
            </a:extLst>
          </p:cNvPr>
          <p:cNvSpPr>
            <a:spLocks noGrp="1"/>
          </p:cNvSpPr>
          <p:nvPr>
            <p:ph type="title"/>
          </p:nvPr>
        </p:nvSpPr>
        <p:spPr>
          <a:xfrm>
            <a:off x="796009" y="792159"/>
            <a:ext cx="2286000" cy="2286000"/>
          </a:xfrm>
          <a:prstGeom prst="ellipse">
            <a:avLst/>
          </a:prstGeom>
          <a:solidFill>
            <a:srgbClr val="000000">
              <a:alpha val="75000"/>
            </a:srgbClr>
          </a:solidFill>
          <a:ln>
            <a:noFill/>
          </a:ln>
        </p:spPr>
        <p:txBody>
          <a:bodyPr vert="horz" lIns="182880" tIns="182880" rIns="182880" bIns="182880" rtlCol="0" anchor="ctr">
            <a:normAutofit/>
          </a:bodyPr>
          <a:lstStyle/>
          <a:p>
            <a:r>
              <a:rPr lang="en-US" sz="1100" kern="1200" cap="all" spc="200" baseline="0">
                <a:solidFill>
                  <a:srgbClr val="FFFFFF"/>
                </a:solidFill>
                <a:latin typeface="+mj-lt"/>
                <a:ea typeface="+mj-ea"/>
                <a:cs typeface="+mj-cs"/>
              </a:rPr>
              <a:t>Gro halem Brundtland</a:t>
            </a:r>
          </a:p>
        </p:txBody>
      </p:sp>
    </p:spTree>
    <p:extLst>
      <p:ext uri="{BB962C8B-B14F-4D97-AF65-F5344CB8AC3E}">
        <p14:creationId xmlns:p14="http://schemas.microsoft.com/office/powerpoint/2010/main" val="231572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2B79A228-6084-7643-933B-BAD07665C45C}"/>
              </a:ext>
            </a:extLst>
          </p:cNvPr>
          <p:cNvPicPr>
            <a:picLocks noGrp="1" noChangeAspect="1"/>
          </p:cNvPicPr>
          <p:nvPr>
            <p:ph idx="1"/>
          </p:nvPr>
        </p:nvPicPr>
        <p:blipFill rotWithShape="1">
          <a:blip r:embed="rId2"/>
          <a:srcRect b="15094"/>
          <a:stretch/>
        </p:blipFill>
        <p:spPr>
          <a:xfrm>
            <a:off x="20" y="10"/>
            <a:ext cx="12191980" cy="6857990"/>
          </a:xfrm>
          <a:prstGeom prst="rect">
            <a:avLst/>
          </a:prstGeom>
        </p:spPr>
      </p:pic>
      <p:sp>
        <p:nvSpPr>
          <p:cNvPr id="10" name="Oval 9">
            <a:extLst>
              <a:ext uri="{FF2B5EF4-FFF2-40B4-BE49-F238E27FC236}">
                <a16:creationId xmlns:a16="http://schemas.microsoft.com/office/drawing/2014/main" id="{08BB1C48-A06D-4315-9809-A60A6F41C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417" y="627567"/>
            <a:ext cx="2615184" cy="2615184"/>
          </a:xfrm>
          <a:prstGeom prst="ellips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4EE9B11-5651-9447-9F3C-55BF4CAFE65E}"/>
              </a:ext>
            </a:extLst>
          </p:cNvPr>
          <p:cNvSpPr>
            <a:spLocks noGrp="1"/>
          </p:cNvSpPr>
          <p:nvPr>
            <p:ph type="title"/>
          </p:nvPr>
        </p:nvSpPr>
        <p:spPr>
          <a:xfrm>
            <a:off x="796009" y="792159"/>
            <a:ext cx="2286000" cy="2286000"/>
          </a:xfrm>
          <a:prstGeom prst="ellipse">
            <a:avLst/>
          </a:prstGeom>
          <a:solidFill>
            <a:srgbClr val="000000">
              <a:alpha val="75000"/>
            </a:srgbClr>
          </a:solidFill>
          <a:ln>
            <a:noFill/>
          </a:ln>
        </p:spPr>
        <p:txBody>
          <a:bodyPr vert="horz" lIns="182880" tIns="182880" rIns="182880" bIns="182880" rtlCol="0" anchor="ctr">
            <a:normAutofit/>
          </a:bodyPr>
          <a:lstStyle/>
          <a:p>
            <a:r>
              <a:rPr lang="en-US" sz="1900" kern="1200" cap="all" spc="200" baseline="0">
                <a:solidFill>
                  <a:srgbClr val="FFFFFF"/>
                </a:solidFill>
                <a:latin typeface="+mj-lt"/>
                <a:ea typeface="+mj-ea"/>
                <a:cs typeface="+mj-cs"/>
              </a:rPr>
              <a:t>Edith Cresson</a:t>
            </a:r>
          </a:p>
        </p:txBody>
      </p:sp>
    </p:spTree>
    <p:extLst>
      <p:ext uri="{BB962C8B-B14F-4D97-AF65-F5344CB8AC3E}">
        <p14:creationId xmlns:p14="http://schemas.microsoft.com/office/powerpoint/2010/main" val="393526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Zástupný symbol pro obsah 4">
            <a:extLst>
              <a:ext uri="{FF2B5EF4-FFF2-40B4-BE49-F238E27FC236}">
                <a16:creationId xmlns:a16="http://schemas.microsoft.com/office/drawing/2014/main" id="{51E0F8F6-CCDB-5D4A-91CA-57FA3C1CB999}"/>
              </a:ext>
            </a:extLst>
          </p:cNvPr>
          <p:cNvPicPr>
            <a:picLocks noChangeAspect="1"/>
          </p:cNvPicPr>
          <p:nvPr/>
        </p:nvPicPr>
        <p:blipFill rotWithShape="1">
          <a:blip r:embed="rId2"/>
          <a:srcRect r="2" b="14502"/>
          <a:stretch/>
        </p:blipFill>
        <p:spPr>
          <a:xfrm>
            <a:off x="6096000" y="10"/>
            <a:ext cx="6096000" cy="6857990"/>
          </a:xfrm>
          <a:prstGeom prst="rect">
            <a:avLst/>
          </a:prstGeom>
        </p:spPr>
      </p:pic>
      <p:sp>
        <p:nvSpPr>
          <p:cNvPr id="2" name="Nadpis 1">
            <a:extLst>
              <a:ext uri="{FF2B5EF4-FFF2-40B4-BE49-F238E27FC236}">
                <a16:creationId xmlns:a16="http://schemas.microsoft.com/office/drawing/2014/main" id="{9D679B32-2527-664A-9D46-3F3ABF9AA0A9}"/>
              </a:ext>
            </a:extLst>
          </p:cNvPr>
          <p:cNvSpPr>
            <a:spLocks noGrp="1"/>
          </p:cNvSpPr>
          <p:nvPr>
            <p:ph type="title"/>
          </p:nvPr>
        </p:nvSpPr>
        <p:spPr>
          <a:xfrm>
            <a:off x="804672" y="978776"/>
            <a:ext cx="4486656" cy="1174991"/>
          </a:xfrm>
        </p:spPr>
        <p:txBody>
          <a:bodyPr>
            <a:normAutofit/>
          </a:bodyPr>
          <a:lstStyle/>
          <a:p>
            <a:r>
              <a:rPr lang="en-US" sz="2400" dirty="0" err="1"/>
              <a:t>SiriMaVo</a:t>
            </a:r>
            <a:r>
              <a:rPr lang="en-US" sz="2400" dirty="0"/>
              <a:t> </a:t>
            </a:r>
            <a:r>
              <a:rPr lang="en-US" sz="2400" dirty="0" err="1"/>
              <a:t>Bandaranike</a:t>
            </a:r>
            <a:endParaRPr lang="en-US" sz="2400" dirty="0"/>
          </a:p>
        </p:txBody>
      </p:sp>
      <p:sp>
        <p:nvSpPr>
          <p:cNvPr id="10" name="Content Placeholder 9">
            <a:extLst>
              <a:ext uri="{FF2B5EF4-FFF2-40B4-BE49-F238E27FC236}">
                <a16:creationId xmlns:a16="http://schemas.microsoft.com/office/drawing/2014/main" id="{D22D8506-52A1-41DB-81F6-A5897EB4B6B3}"/>
              </a:ext>
            </a:extLst>
          </p:cNvPr>
          <p:cNvSpPr>
            <a:spLocks noGrp="1"/>
          </p:cNvSpPr>
          <p:nvPr>
            <p:ph idx="1"/>
          </p:nvPr>
        </p:nvSpPr>
        <p:spPr>
          <a:xfrm>
            <a:off x="804672" y="2640692"/>
            <a:ext cx="4486656" cy="3255252"/>
          </a:xfrm>
        </p:spPr>
        <p:txBody>
          <a:bodyPr>
            <a:normAutofit/>
          </a:bodyPr>
          <a:lstStyle/>
          <a:p>
            <a:r>
              <a:rPr lang="en-US" dirty="0"/>
              <a:t>Change of powers in time</a:t>
            </a:r>
          </a:p>
          <a:p>
            <a:r>
              <a:rPr lang="en-US" dirty="0"/>
              <a:t>1960-65</a:t>
            </a:r>
          </a:p>
          <a:p>
            <a:r>
              <a:rPr lang="en-US" dirty="0"/>
              <a:t>1970-77</a:t>
            </a:r>
          </a:p>
          <a:p>
            <a:r>
              <a:rPr lang="en-US" dirty="0"/>
              <a:t>Change of constitution in 1978</a:t>
            </a:r>
          </a:p>
        </p:txBody>
      </p:sp>
    </p:spTree>
    <p:extLst>
      <p:ext uri="{BB962C8B-B14F-4D97-AF65-F5344CB8AC3E}">
        <p14:creationId xmlns:p14="http://schemas.microsoft.com/office/powerpoint/2010/main" val="6844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11E0FE-B37C-6546-ABD4-425645195231}"/>
              </a:ext>
            </a:extLst>
          </p:cNvPr>
          <p:cNvSpPr>
            <a:spLocks noGrp="1"/>
          </p:cNvSpPr>
          <p:nvPr>
            <p:ph type="title"/>
          </p:nvPr>
        </p:nvSpPr>
        <p:spPr/>
        <p:txBody>
          <a:bodyPr/>
          <a:lstStyle/>
          <a:p>
            <a:r>
              <a:rPr lang="en-US" dirty="0"/>
              <a:t>The aim of the seminar</a:t>
            </a:r>
          </a:p>
        </p:txBody>
      </p:sp>
      <p:sp>
        <p:nvSpPr>
          <p:cNvPr id="3" name="Zástupný symbol pro obsah 2">
            <a:extLst>
              <a:ext uri="{FF2B5EF4-FFF2-40B4-BE49-F238E27FC236}">
                <a16:creationId xmlns:a16="http://schemas.microsoft.com/office/drawing/2014/main" id="{F6921CE1-C9ED-2C4B-8C75-20D05C3514BB}"/>
              </a:ext>
            </a:extLst>
          </p:cNvPr>
          <p:cNvSpPr>
            <a:spLocks noGrp="1"/>
          </p:cNvSpPr>
          <p:nvPr>
            <p:ph idx="1"/>
          </p:nvPr>
        </p:nvSpPr>
        <p:spPr/>
        <p:txBody>
          <a:bodyPr>
            <a:normAutofit/>
          </a:bodyPr>
          <a:lstStyle/>
          <a:p>
            <a:r>
              <a:rPr lang="en-US" dirty="0"/>
              <a:t>The concept of women‘s interests</a:t>
            </a:r>
          </a:p>
          <a:p>
            <a:r>
              <a:rPr lang="en-US" dirty="0">
                <a:hlinkClick r:id="rId2"/>
              </a:rPr>
              <a:t>https://www.nytimes.com/2018/03/19/us/native-american-woman-congress.html?smid=fb-nytimes&amp;smtyp=cur</a:t>
            </a:r>
            <a:endParaRPr lang="en-US" dirty="0"/>
          </a:p>
          <a:p>
            <a:endParaRPr lang="en-US" dirty="0"/>
          </a:p>
          <a:p>
            <a:r>
              <a:rPr lang="en-US" dirty="0"/>
              <a:t>WHAT IS A WOMEN‘S INTEREST? WHY? Discuss</a:t>
            </a:r>
          </a:p>
          <a:p>
            <a:endParaRPr lang="en-US" dirty="0"/>
          </a:p>
          <a:p>
            <a:r>
              <a:rPr lang="en-US" dirty="0"/>
              <a:t>How can we identify women‘s interest? Suggest methodology.</a:t>
            </a:r>
          </a:p>
          <a:p>
            <a:r>
              <a:rPr lang="en-US" dirty="0"/>
              <a:t>Why are we talking about this?</a:t>
            </a:r>
          </a:p>
          <a:p>
            <a:endParaRPr lang="en-US" dirty="0"/>
          </a:p>
        </p:txBody>
      </p:sp>
    </p:spTree>
    <p:extLst>
      <p:ext uri="{BB962C8B-B14F-4D97-AF65-F5344CB8AC3E}">
        <p14:creationId xmlns:p14="http://schemas.microsoft.com/office/powerpoint/2010/main" val="4027737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Zástupný symbol pro obsah 4">
            <a:extLst>
              <a:ext uri="{FF2B5EF4-FFF2-40B4-BE49-F238E27FC236}">
                <a16:creationId xmlns:a16="http://schemas.microsoft.com/office/drawing/2014/main" id="{A5543E06-D9E4-8842-9ECC-B49076C2F41F}"/>
              </a:ext>
            </a:extLst>
          </p:cNvPr>
          <p:cNvPicPr>
            <a:picLocks noChangeAspect="1"/>
          </p:cNvPicPr>
          <p:nvPr/>
        </p:nvPicPr>
        <p:blipFill rotWithShape="1">
          <a:blip r:embed="rId2"/>
          <a:srcRect r="3551" b="-2"/>
          <a:stretch/>
        </p:blipFill>
        <p:spPr>
          <a:xfrm>
            <a:off x="6952592" y="978776"/>
            <a:ext cx="4135821" cy="3762872"/>
          </a:xfrm>
          <a:prstGeom prst="rect">
            <a:avLst/>
          </a:prstGeom>
        </p:spPr>
      </p:pic>
      <p:sp>
        <p:nvSpPr>
          <p:cNvPr id="2" name="Nadpis 1">
            <a:extLst>
              <a:ext uri="{FF2B5EF4-FFF2-40B4-BE49-F238E27FC236}">
                <a16:creationId xmlns:a16="http://schemas.microsoft.com/office/drawing/2014/main" id="{7D01210A-D9BA-644A-B73D-0529C8479C5C}"/>
              </a:ext>
            </a:extLst>
          </p:cNvPr>
          <p:cNvSpPr>
            <a:spLocks noGrp="1"/>
          </p:cNvSpPr>
          <p:nvPr>
            <p:ph type="title"/>
          </p:nvPr>
        </p:nvSpPr>
        <p:spPr>
          <a:xfrm>
            <a:off x="804670" y="978776"/>
            <a:ext cx="4933978" cy="1174991"/>
          </a:xfrm>
        </p:spPr>
        <p:txBody>
          <a:bodyPr>
            <a:normAutofit/>
          </a:bodyPr>
          <a:lstStyle/>
          <a:p>
            <a:r>
              <a:rPr lang="cs-CZ" sz="2000"/>
              <a:t>Chandrika Kumaratunga</a:t>
            </a:r>
            <a:endParaRPr lang="en-US" sz="2000"/>
          </a:p>
        </p:txBody>
      </p:sp>
      <p:sp>
        <p:nvSpPr>
          <p:cNvPr id="10" name="Content Placeholder 9">
            <a:extLst>
              <a:ext uri="{FF2B5EF4-FFF2-40B4-BE49-F238E27FC236}">
                <a16:creationId xmlns:a16="http://schemas.microsoft.com/office/drawing/2014/main" id="{3C84FA60-089F-479C-B100-F553FC2EAFD4}"/>
              </a:ext>
            </a:extLst>
          </p:cNvPr>
          <p:cNvSpPr>
            <a:spLocks noGrp="1"/>
          </p:cNvSpPr>
          <p:nvPr>
            <p:ph idx="1"/>
          </p:nvPr>
        </p:nvSpPr>
        <p:spPr>
          <a:xfrm>
            <a:off x="804670" y="2640692"/>
            <a:ext cx="3044952" cy="3255252"/>
          </a:xfrm>
        </p:spPr>
        <p:txBody>
          <a:bodyPr>
            <a:normAutofit/>
          </a:bodyPr>
          <a:lstStyle/>
          <a:p>
            <a:r>
              <a:rPr lang="en-US" sz="1600" dirty="0"/>
              <a:t>President  1994-2005</a:t>
            </a:r>
          </a:p>
          <a:p>
            <a:r>
              <a:rPr lang="en-US" sz="1600" dirty="0"/>
              <a:t>Appointed her mother PM</a:t>
            </a:r>
          </a:p>
        </p:txBody>
      </p:sp>
    </p:spTree>
    <p:extLst>
      <p:ext uri="{BB962C8B-B14F-4D97-AF65-F5344CB8AC3E}">
        <p14:creationId xmlns:p14="http://schemas.microsoft.com/office/powerpoint/2010/main" val="360555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1E14715B-2E40-4760-AE23-026845A30A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19" y="2121408"/>
            <a:ext cx="2615184" cy="2615184"/>
          </a:xfrm>
          <a:prstGeom prst="flowChartDocumen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D08429-4C7A-4C37-848C-C1613E31D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8017" y="640080"/>
            <a:ext cx="766267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D8F4B2B-96EA-4C0F-84D3-5728F7CF0B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7181" y="802767"/>
            <a:ext cx="732434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a:extLst>
              <a:ext uri="{FF2B5EF4-FFF2-40B4-BE49-F238E27FC236}">
                <a16:creationId xmlns:a16="http://schemas.microsoft.com/office/drawing/2014/main" id="{5AD762FD-AC9F-4240-8A52-DA96A65236D7}"/>
              </a:ext>
            </a:extLst>
          </p:cNvPr>
          <p:cNvPicPr>
            <a:picLocks noGrp="1" noChangeAspect="1"/>
          </p:cNvPicPr>
          <p:nvPr>
            <p:ph idx="1"/>
          </p:nvPr>
        </p:nvPicPr>
        <p:blipFill rotWithShape="1">
          <a:blip r:embed="rId2"/>
          <a:srcRect/>
          <a:stretch/>
        </p:blipFill>
        <p:spPr>
          <a:xfrm>
            <a:off x="4361406" y="1513974"/>
            <a:ext cx="6695895" cy="3515345"/>
          </a:xfrm>
          <a:prstGeom prst="rect">
            <a:avLst/>
          </a:prstGeom>
        </p:spPr>
      </p:pic>
      <p:sp>
        <p:nvSpPr>
          <p:cNvPr id="2" name="Nadpis 1">
            <a:extLst>
              <a:ext uri="{FF2B5EF4-FFF2-40B4-BE49-F238E27FC236}">
                <a16:creationId xmlns:a16="http://schemas.microsoft.com/office/drawing/2014/main" id="{A53EF8A1-09DE-E247-A90C-369FAD6D1009}"/>
              </a:ext>
            </a:extLst>
          </p:cNvPr>
          <p:cNvSpPr>
            <a:spLocks noGrp="1"/>
          </p:cNvSpPr>
          <p:nvPr>
            <p:ph type="title"/>
          </p:nvPr>
        </p:nvSpPr>
        <p:spPr>
          <a:xfrm>
            <a:off x="834511" y="2286000"/>
            <a:ext cx="2286000" cy="2286000"/>
          </a:xfrm>
          <a:prstGeom prst="flowChartDocument">
            <a:avLst/>
          </a:prstGeom>
          <a:solidFill>
            <a:schemeClr val="accent2"/>
          </a:solidFill>
          <a:ln>
            <a:noFill/>
          </a:ln>
        </p:spPr>
        <p:txBody>
          <a:bodyPr vert="horz" lIns="182880" tIns="182880" rIns="182880" bIns="182880" rtlCol="0" anchor="ctr">
            <a:normAutofit/>
          </a:bodyPr>
          <a:lstStyle/>
          <a:p>
            <a:r>
              <a:rPr lang="en-US" sz="1400" dirty="0">
                <a:solidFill>
                  <a:srgbClr val="FFFFFF"/>
                </a:solidFill>
              </a:rPr>
              <a:t>What country was the first to have women in all constitutional offices?</a:t>
            </a:r>
          </a:p>
        </p:txBody>
      </p:sp>
    </p:spTree>
    <p:extLst>
      <p:ext uri="{BB962C8B-B14F-4D97-AF65-F5344CB8AC3E}">
        <p14:creationId xmlns:p14="http://schemas.microsoft.com/office/powerpoint/2010/main" val="334338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3BBAE-E502-2746-904D-90838D237C4F}"/>
              </a:ext>
            </a:extLst>
          </p:cNvPr>
          <p:cNvSpPr>
            <a:spLocks noGrp="1"/>
          </p:cNvSpPr>
          <p:nvPr>
            <p:ph type="title"/>
          </p:nvPr>
        </p:nvSpPr>
        <p:spPr>
          <a:xfrm>
            <a:off x="2231136" y="299545"/>
            <a:ext cx="7729728" cy="867103"/>
          </a:xfrm>
        </p:spPr>
        <p:txBody>
          <a:bodyPr>
            <a:normAutofit fontScale="90000"/>
          </a:bodyPr>
          <a:lstStyle/>
          <a:p>
            <a:r>
              <a:rPr lang="en-US" dirty="0"/>
              <a:t>New Zealand (march </a:t>
            </a:r>
            <a:r>
              <a:rPr lang="en-US"/>
              <a:t>2005-august 2006</a:t>
            </a:r>
            <a:r>
              <a:rPr lang="en-US" dirty="0"/>
              <a:t>)</a:t>
            </a:r>
            <a:br>
              <a:rPr lang="en-US" dirty="0"/>
            </a:br>
            <a:endParaRPr lang="en-US" dirty="0"/>
          </a:p>
        </p:txBody>
      </p:sp>
      <p:pic>
        <p:nvPicPr>
          <p:cNvPr id="5" name="Zástupný symbol pro obsah 4">
            <a:extLst>
              <a:ext uri="{FF2B5EF4-FFF2-40B4-BE49-F238E27FC236}">
                <a16:creationId xmlns:a16="http://schemas.microsoft.com/office/drawing/2014/main" id="{4106ACC3-2EC8-1C40-92EF-DBA4855E8F2E}"/>
              </a:ext>
            </a:extLst>
          </p:cNvPr>
          <p:cNvPicPr>
            <a:picLocks noGrp="1" noChangeAspect="1"/>
          </p:cNvPicPr>
          <p:nvPr>
            <p:ph idx="1"/>
          </p:nvPr>
        </p:nvPicPr>
        <p:blipFill>
          <a:blip r:embed="rId2"/>
          <a:stretch>
            <a:fillRect/>
          </a:stretch>
        </p:blipFill>
        <p:spPr>
          <a:xfrm>
            <a:off x="732920" y="1923394"/>
            <a:ext cx="10042042" cy="4556233"/>
          </a:xfrm>
        </p:spPr>
      </p:pic>
    </p:spTree>
    <p:extLst>
      <p:ext uri="{BB962C8B-B14F-4D97-AF65-F5344CB8AC3E}">
        <p14:creationId xmlns:p14="http://schemas.microsoft.com/office/powerpoint/2010/main" val="277573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Zástupný symbol pro obsah 4">
            <a:extLst>
              <a:ext uri="{FF2B5EF4-FFF2-40B4-BE49-F238E27FC236}">
                <a16:creationId xmlns:a16="http://schemas.microsoft.com/office/drawing/2014/main" id="{E5AECE58-578A-7B45-B488-55F350377E19}"/>
              </a:ext>
            </a:extLst>
          </p:cNvPr>
          <p:cNvPicPr>
            <a:picLocks noChangeAspect="1"/>
          </p:cNvPicPr>
          <p:nvPr/>
        </p:nvPicPr>
        <p:blipFill rotWithShape="1">
          <a:blip r:embed="rId2"/>
          <a:srcRect r="3" b="17818"/>
          <a:stretch/>
        </p:blipFill>
        <p:spPr>
          <a:xfrm>
            <a:off x="-20" y="-2"/>
            <a:ext cx="5315041" cy="3429000"/>
          </a:xfrm>
          <a:prstGeom prst="rect">
            <a:avLst/>
          </a:prstGeom>
        </p:spPr>
      </p:pic>
      <p:sp>
        <p:nvSpPr>
          <p:cNvPr id="15" name="Rectangle 14">
            <a:extLst>
              <a:ext uri="{FF2B5EF4-FFF2-40B4-BE49-F238E27FC236}">
                <a16:creationId xmlns:a16="http://schemas.microsoft.com/office/drawing/2014/main" id="{8E1D4842-F208-47E0-A3A4-6469A9F0459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F700820E-DF9C-D743-93E5-394150CF6446}"/>
              </a:ext>
            </a:extLst>
          </p:cNvPr>
          <p:cNvPicPr>
            <a:picLocks noChangeAspect="1"/>
          </p:cNvPicPr>
          <p:nvPr/>
        </p:nvPicPr>
        <p:blipFill rotWithShape="1">
          <a:blip r:embed="rId3"/>
          <a:srcRect r="-3" b="35806"/>
          <a:stretch/>
        </p:blipFill>
        <p:spPr>
          <a:xfrm>
            <a:off x="0" y="3428998"/>
            <a:ext cx="5315041" cy="3429002"/>
          </a:xfrm>
          <a:prstGeom prst="rect">
            <a:avLst/>
          </a:prstGeom>
        </p:spPr>
      </p:pic>
      <p:sp>
        <p:nvSpPr>
          <p:cNvPr id="2" name="Nadpis 1">
            <a:extLst>
              <a:ext uri="{FF2B5EF4-FFF2-40B4-BE49-F238E27FC236}">
                <a16:creationId xmlns:a16="http://schemas.microsoft.com/office/drawing/2014/main" id="{BA7327F6-D809-894E-8D9E-B356E1ED55B1}"/>
              </a:ext>
            </a:extLst>
          </p:cNvPr>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en-US" dirty="0"/>
              <a:t>Ireland</a:t>
            </a:r>
          </a:p>
        </p:txBody>
      </p:sp>
      <p:sp>
        <p:nvSpPr>
          <p:cNvPr id="12" name="Content Placeholder 11">
            <a:extLst>
              <a:ext uri="{FF2B5EF4-FFF2-40B4-BE49-F238E27FC236}">
                <a16:creationId xmlns:a16="http://schemas.microsoft.com/office/drawing/2014/main" id="{734D862F-B1A2-48D0-91A8-78B88DD8EB98}"/>
              </a:ext>
            </a:extLst>
          </p:cNvPr>
          <p:cNvSpPr>
            <a:spLocks noGrp="1"/>
          </p:cNvSpPr>
          <p:nvPr>
            <p:ph idx="1"/>
          </p:nvPr>
        </p:nvSpPr>
        <p:spPr>
          <a:xfrm>
            <a:off x="6119732" y="2858703"/>
            <a:ext cx="5285791" cy="3042547"/>
          </a:xfrm>
        </p:spPr>
        <p:txBody>
          <a:bodyPr>
            <a:normAutofit/>
          </a:bodyPr>
          <a:lstStyle/>
          <a:p>
            <a:r>
              <a:rPr lang="en-US" dirty="0">
                <a:solidFill>
                  <a:srgbClr val="FFFFFF"/>
                </a:solidFill>
              </a:rPr>
              <a:t>President Robinson (1990-97)</a:t>
            </a:r>
          </a:p>
          <a:p>
            <a:r>
              <a:rPr lang="en-US" dirty="0">
                <a:solidFill>
                  <a:srgbClr val="FFFFFF"/>
                </a:solidFill>
              </a:rPr>
              <a:t>President McAleese (1997-2011)</a:t>
            </a:r>
          </a:p>
        </p:txBody>
      </p:sp>
    </p:spTree>
    <p:extLst>
      <p:ext uri="{BB962C8B-B14F-4D97-AF65-F5344CB8AC3E}">
        <p14:creationId xmlns:p14="http://schemas.microsoft.com/office/powerpoint/2010/main" val="355478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1A624-8EDE-AF47-A16F-2C5B5234789D}"/>
              </a:ext>
            </a:extLst>
          </p:cNvPr>
          <p:cNvSpPr>
            <a:spLocks noGrp="1"/>
          </p:cNvSpPr>
          <p:nvPr>
            <p:ph type="title"/>
          </p:nvPr>
        </p:nvSpPr>
        <p:spPr/>
        <p:txBody>
          <a:bodyPr/>
          <a:lstStyle/>
          <a:p>
            <a:r>
              <a:rPr lang="en-US" dirty="0"/>
              <a:t>History of women in powerful offices</a:t>
            </a:r>
          </a:p>
        </p:txBody>
      </p:sp>
      <p:sp>
        <p:nvSpPr>
          <p:cNvPr id="3" name="Zástupný symbol pro obsah 2">
            <a:extLst>
              <a:ext uri="{FF2B5EF4-FFF2-40B4-BE49-F238E27FC236}">
                <a16:creationId xmlns:a16="http://schemas.microsoft.com/office/drawing/2014/main" id="{44079D67-C366-0E4F-8D13-3C2F921DFD23}"/>
              </a:ext>
            </a:extLst>
          </p:cNvPr>
          <p:cNvSpPr>
            <a:spLocks noGrp="1"/>
          </p:cNvSpPr>
          <p:nvPr>
            <p:ph idx="1"/>
          </p:nvPr>
        </p:nvSpPr>
        <p:spPr>
          <a:xfrm>
            <a:off x="2231136" y="2638044"/>
            <a:ext cx="7729728" cy="3825818"/>
          </a:xfrm>
        </p:spPr>
        <p:txBody>
          <a:bodyPr>
            <a:normAutofit lnSpcReduction="10000"/>
          </a:bodyPr>
          <a:lstStyle/>
          <a:p>
            <a:r>
              <a:rPr lang="en-US" dirty="0"/>
              <a:t>Usually wives or daughters of politicians</a:t>
            </a:r>
          </a:p>
          <a:p>
            <a:r>
              <a:rPr lang="en-US" dirty="0"/>
              <a:t>42 % women in offices before 1995</a:t>
            </a:r>
          </a:p>
          <a:p>
            <a:r>
              <a:rPr lang="en-US" dirty="0"/>
              <a:t>“Widow‘s walk to power“</a:t>
            </a:r>
          </a:p>
          <a:p>
            <a:r>
              <a:rPr lang="en-US" dirty="0"/>
              <a:t>Especially in countries with traditional view of women</a:t>
            </a:r>
          </a:p>
          <a:p>
            <a:r>
              <a:rPr lang="en-US" dirty="0"/>
              <a:t>Helping men, controllable </a:t>
            </a:r>
          </a:p>
          <a:p>
            <a:r>
              <a:rPr lang="en-US" dirty="0"/>
              <a:t>Keeping husband‘s (father‘s) legacy</a:t>
            </a:r>
          </a:p>
          <a:p>
            <a:r>
              <a:rPr lang="en-US" dirty="0"/>
              <a:t>Indira </a:t>
            </a:r>
            <a:r>
              <a:rPr lang="en-US" dirty="0" err="1"/>
              <a:t>Ghandi</a:t>
            </a:r>
            <a:r>
              <a:rPr lang="en-US" dirty="0"/>
              <a:t>, Benazir Bhutto</a:t>
            </a:r>
          </a:p>
          <a:p>
            <a:r>
              <a:rPr lang="en-US" dirty="0"/>
              <a:t>Violeta Chamorro (president of Nicaragua 1990-1997): „</a:t>
            </a:r>
            <a:r>
              <a:rPr lang="en-US" i="1" dirty="0"/>
              <a:t>I‘m doing this for Pedro and the Country</a:t>
            </a:r>
            <a:r>
              <a:rPr lang="en-US" dirty="0"/>
              <a:t>“</a:t>
            </a:r>
          </a:p>
          <a:p>
            <a:r>
              <a:rPr lang="cs-CZ" dirty="0"/>
              <a:t>Á</a:t>
            </a:r>
            <a:r>
              <a:rPr lang="en-US" dirty="0" err="1"/>
              <a:t>sif</a:t>
            </a:r>
            <a:r>
              <a:rPr lang="en-US" dirty="0"/>
              <a:t> </a:t>
            </a:r>
            <a:r>
              <a:rPr lang="en-US" dirty="0" err="1"/>
              <a:t>Alí</a:t>
            </a:r>
            <a:r>
              <a:rPr lang="en-US" dirty="0"/>
              <a:t> </a:t>
            </a:r>
            <a:r>
              <a:rPr lang="en-US" dirty="0" err="1"/>
              <a:t>Zardárí</a:t>
            </a:r>
            <a:r>
              <a:rPr lang="en-US" dirty="0"/>
              <a:t> (president 2008-2013)</a:t>
            </a:r>
          </a:p>
        </p:txBody>
      </p:sp>
    </p:spTree>
    <p:extLst>
      <p:ext uri="{BB962C8B-B14F-4D97-AF65-F5344CB8AC3E}">
        <p14:creationId xmlns:p14="http://schemas.microsoft.com/office/powerpoint/2010/main" val="337799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93123A-0702-9F40-AE19-269B5B7CAED0}"/>
              </a:ext>
            </a:extLst>
          </p:cNvPr>
          <p:cNvSpPr>
            <a:spLocks noGrp="1"/>
          </p:cNvSpPr>
          <p:nvPr>
            <p:ph type="title"/>
          </p:nvPr>
        </p:nvSpPr>
        <p:spPr/>
        <p:txBody>
          <a:bodyPr/>
          <a:lstStyle/>
          <a:p>
            <a:r>
              <a:rPr lang="en-US" dirty="0"/>
              <a:t>History of women in powerful offices</a:t>
            </a:r>
          </a:p>
        </p:txBody>
      </p:sp>
      <p:sp>
        <p:nvSpPr>
          <p:cNvPr id="3" name="Zástupný symbol pro obsah 2">
            <a:extLst>
              <a:ext uri="{FF2B5EF4-FFF2-40B4-BE49-F238E27FC236}">
                <a16:creationId xmlns:a16="http://schemas.microsoft.com/office/drawing/2014/main" id="{B4B29FFC-70B4-0745-A3C7-E4AB3F5024E9}"/>
              </a:ext>
            </a:extLst>
          </p:cNvPr>
          <p:cNvSpPr>
            <a:spLocks noGrp="1"/>
          </p:cNvSpPr>
          <p:nvPr>
            <p:ph idx="1"/>
          </p:nvPr>
        </p:nvSpPr>
        <p:spPr/>
        <p:txBody>
          <a:bodyPr/>
          <a:lstStyle/>
          <a:p>
            <a:r>
              <a:rPr lang="en-US" dirty="0"/>
              <a:t>Mostly countries of the Global South</a:t>
            </a:r>
          </a:p>
          <a:p>
            <a:r>
              <a:rPr lang="en-US" dirty="0"/>
              <a:t>The first woman in power in the Global North was …?</a:t>
            </a:r>
          </a:p>
          <a:p>
            <a:endParaRPr lang="en-US" dirty="0"/>
          </a:p>
        </p:txBody>
      </p:sp>
    </p:spTree>
    <p:extLst>
      <p:ext uri="{BB962C8B-B14F-4D97-AF65-F5344CB8AC3E}">
        <p14:creationId xmlns:p14="http://schemas.microsoft.com/office/powerpoint/2010/main" val="427140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A3785FB4-9D91-9E40-9A75-9D4B03435BF7}"/>
              </a:ext>
            </a:extLst>
          </p:cNvPr>
          <p:cNvPicPr>
            <a:picLocks noGrp="1" noChangeAspect="1"/>
          </p:cNvPicPr>
          <p:nvPr>
            <p:ph idx="1"/>
          </p:nvPr>
        </p:nvPicPr>
        <p:blipFill rotWithShape="1">
          <a:blip r:embed="rId2"/>
          <a:srcRect l="9091" t="4098" b="12072"/>
          <a:stretch/>
        </p:blipFill>
        <p:spPr>
          <a:xfrm>
            <a:off x="20" y="10"/>
            <a:ext cx="12191980" cy="6857990"/>
          </a:xfrm>
          <a:prstGeom prst="rect">
            <a:avLst/>
          </a:prstGeom>
        </p:spPr>
      </p:pic>
      <p:sp>
        <p:nvSpPr>
          <p:cNvPr id="10" name="Oval 9">
            <a:extLst>
              <a:ext uri="{FF2B5EF4-FFF2-40B4-BE49-F238E27FC236}">
                <a16:creationId xmlns:a16="http://schemas.microsoft.com/office/drawing/2014/main" id="{08BB1C48-A06D-4315-9809-A60A6F41C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417" y="627567"/>
            <a:ext cx="2615184" cy="2615184"/>
          </a:xfrm>
          <a:prstGeom prst="ellips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C88D7F-AD5A-E94C-A7F6-6735D3BBFBA2}"/>
              </a:ext>
            </a:extLst>
          </p:cNvPr>
          <p:cNvSpPr>
            <a:spLocks noGrp="1"/>
          </p:cNvSpPr>
          <p:nvPr>
            <p:ph type="title"/>
          </p:nvPr>
        </p:nvSpPr>
        <p:spPr>
          <a:xfrm>
            <a:off x="796009" y="792159"/>
            <a:ext cx="2286000" cy="2286000"/>
          </a:xfrm>
          <a:prstGeom prst="ellipse">
            <a:avLst/>
          </a:prstGeom>
          <a:solidFill>
            <a:srgbClr val="000000">
              <a:alpha val="75000"/>
            </a:srgbClr>
          </a:solidFill>
          <a:ln>
            <a:noFill/>
          </a:ln>
        </p:spPr>
        <p:txBody>
          <a:bodyPr vert="horz" lIns="182880" tIns="182880" rIns="182880" bIns="182880" rtlCol="0" anchor="ctr">
            <a:normAutofit/>
          </a:bodyPr>
          <a:lstStyle/>
          <a:p>
            <a:r>
              <a:rPr lang="en-US" sz="1400" kern="1200" cap="all" spc="200" baseline="0">
                <a:solidFill>
                  <a:srgbClr val="FFFFFF"/>
                </a:solidFill>
                <a:latin typeface="+mj-lt"/>
                <a:ea typeface="+mj-ea"/>
                <a:cs typeface="+mj-cs"/>
              </a:rPr>
              <a:t>Margaret Thatcher</a:t>
            </a:r>
          </a:p>
        </p:txBody>
      </p:sp>
    </p:spTree>
    <p:extLst>
      <p:ext uri="{BB962C8B-B14F-4D97-AF65-F5344CB8AC3E}">
        <p14:creationId xmlns:p14="http://schemas.microsoft.com/office/powerpoint/2010/main" val="472274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C09AA-1903-2A44-BC9E-5111FDB623FA}"/>
              </a:ext>
            </a:extLst>
          </p:cNvPr>
          <p:cNvSpPr>
            <a:spLocks noGrp="1"/>
          </p:cNvSpPr>
          <p:nvPr>
            <p:ph type="title"/>
          </p:nvPr>
        </p:nvSpPr>
        <p:spPr/>
        <p:txBody>
          <a:bodyPr/>
          <a:lstStyle/>
          <a:p>
            <a:r>
              <a:rPr lang="en-US" dirty="0"/>
              <a:t>Women In power</a:t>
            </a:r>
          </a:p>
        </p:txBody>
      </p:sp>
      <p:sp>
        <p:nvSpPr>
          <p:cNvPr id="3" name="Zástupný symbol pro obsah 2">
            <a:extLst>
              <a:ext uri="{FF2B5EF4-FFF2-40B4-BE49-F238E27FC236}">
                <a16:creationId xmlns:a16="http://schemas.microsoft.com/office/drawing/2014/main" id="{84543E95-7738-9049-A9E3-7DD31B2466DB}"/>
              </a:ext>
            </a:extLst>
          </p:cNvPr>
          <p:cNvSpPr>
            <a:spLocks noGrp="1"/>
          </p:cNvSpPr>
          <p:nvPr>
            <p:ph idx="1"/>
          </p:nvPr>
        </p:nvSpPr>
        <p:spPr/>
        <p:txBody>
          <a:bodyPr/>
          <a:lstStyle/>
          <a:p>
            <a:r>
              <a:rPr lang="en-US" dirty="0"/>
              <a:t>Through political parties</a:t>
            </a:r>
          </a:p>
          <a:p>
            <a:r>
              <a:rPr lang="en-US" dirty="0"/>
              <a:t>To be a leader of the state requires people to be leaders of a party first</a:t>
            </a:r>
          </a:p>
          <a:p>
            <a:r>
              <a:rPr lang="en-US" dirty="0"/>
              <a:t>O</a:t>
            </a:r>
            <a:r>
              <a:rPr lang="cs-CZ" dirty="0"/>
              <a:t>‘</a:t>
            </a:r>
            <a:r>
              <a:rPr lang="cs-CZ" dirty="0" err="1"/>
              <a:t>Brien</a:t>
            </a:r>
            <a:r>
              <a:rPr lang="cs-CZ" dirty="0"/>
              <a:t> 2015: </a:t>
            </a:r>
            <a:r>
              <a:rPr lang="en-US" dirty="0"/>
              <a:t>1965-2013 in 11 countries, across 71 parties, only 14 female leaders</a:t>
            </a:r>
          </a:p>
          <a:p>
            <a:r>
              <a:rPr lang="en-US" dirty="0"/>
              <a:t>(AUS, AUT, CAN, DEN, FIN, GER, IR, JAP, NZ, SWE, UK)</a:t>
            </a:r>
          </a:p>
          <a:p>
            <a:r>
              <a:rPr lang="en-US" dirty="0"/>
              <a:t>Female leaders more likely in small parties, parties losing votes</a:t>
            </a:r>
          </a:p>
          <a:p>
            <a:r>
              <a:rPr lang="en-US" dirty="0"/>
              <a:t>Female leaders tend to leave when party is losing votes (compared to men)</a:t>
            </a:r>
          </a:p>
        </p:txBody>
      </p:sp>
    </p:spTree>
    <p:extLst>
      <p:ext uri="{BB962C8B-B14F-4D97-AF65-F5344CB8AC3E}">
        <p14:creationId xmlns:p14="http://schemas.microsoft.com/office/powerpoint/2010/main" val="155600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4FB74-F41F-E246-B3D0-43DD31848950}"/>
              </a:ext>
            </a:extLst>
          </p:cNvPr>
          <p:cNvSpPr>
            <a:spLocks noGrp="1"/>
          </p:cNvSpPr>
          <p:nvPr>
            <p:ph type="title"/>
          </p:nvPr>
        </p:nvSpPr>
        <p:spPr/>
        <p:txBody>
          <a:bodyPr/>
          <a:lstStyle/>
          <a:p>
            <a:r>
              <a:rPr lang="en-US" dirty="0"/>
              <a:t>Glass cliff</a:t>
            </a:r>
          </a:p>
        </p:txBody>
      </p:sp>
      <p:sp>
        <p:nvSpPr>
          <p:cNvPr id="3" name="Zástupný symbol pro obsah 2">
            <a:extLst>
              <a:ext uri="{FF2B5EF4-FFF2-40B4-BE49-F238E27FC236}">
                <a16:creationId xmlns:a16="http://schemas.microsoft.com/office/drawing/2014/main" id="{0EBF855F-595F-C743-9423-0A7624D3E06A}"/>
              </a:ext>
            </a:extLst>
          </p:cNvPr>
          <p:cNvSpPr>
            <a:spLocks noGrp="1"/>
          </p:cNvSpPr>
          <p:nvPr>
            <p:ph idx="1"/>
          </p:nvPr>
        </p:nvSpPr>
        <p:spPr/>
        <p:txBody>
          <a:bodyPr/>
          <a:lstStyle/>
          <a:p>
            <a:r>
              <a:rPr lang="en-US" dirty="0"/>
              <a:t>More opportunities in times of crisis</a:t>
            </a:r>
          </a:p>
          <a:p>
            <a:r>
              <a:rPr lang="en-US" dirty="0"/>
              <a:t>When parties lose electorate</a:t>
            </a:r>
          </a:p>
          <a:p>
            <a:r>
              <a:rPr lang="en-US" dirty="0"/>
              <a:t>Women asked to lead organizations facing difficulties</a:t>
            </a:r>
          </a:p>
          <a:p>
            <a:endParaRPr lang="en-US" dirty="0"/>
          </a:p>
          <a:p>
            <a:r>
              <a:rPr lang="en-US" dirty="0"/>
              <a:t>Examples?</a:t>
            </a:r>
          </a:p>
        </p:txBody>
      </p:sp>
    </p:spTree>
    <p:extLst>
      <p:ext uri="{BB962C8B-B14F-4D97-AF65-F5344CB8AC3E}">
        <p14:creationId xmlns:p14="http://schemas.microsoft.com/office/powerpoint/2010/main" val="355127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A21C72-692C-49FD-9EB4-DDDDDEBD4B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symbol pro obsah 6">
            <a:extLst>
              <a:ext uri="{FF2B5EF4-FFF2-40B4-BE49-F238E27FC236}">
                <a16:creationId xmlns:a16="http://schemas.microsoft.com/office/drawing/2014/main" id="{27CAB4B9-F3B8-F04D-AAD4-E7B3C15E1185}"/>
              </a:ext>
            </a:extLst>
          </p:cNvPr>
          <p:cNvPicPr>
            <a:picLocks noGrp="1" noChangeAspect="1"/>
          </p:cNvPicPr>
          <p:nvPr>
            <p:ph idx="1"/>
          </p:nvPr>
        </p:nvPicPr>
        <p:blipFill rotWithShape="1">
          <a:blip r:embed="rId2"/>
          <a:srcRect/>
          <a:stretch/>
        </p:blipFill>
        <p:spPr>
          <a:xfrm>
            <a:off x="632380" y="789110"/>
            <a:ext cx="11508722" cy="5581730"/>
          </a:xfrm>
          <a:prstGeom prst="rect">
            <a:avLst/>
          </a:prstGeom>
        </p:spPr>
      </p:pic>
      <p:sp>
        <p:nvSpPr>
          <p:cNvPr id="19" name="Oval 18">
            <a:extLst>
              <a:ext uri="{FF2B5EF4-FFF2-40B4-BE49-F238E27FC236}">
                <a16:creationId xmlns:a16="http://schemas.microsoft.com/office/drawing/2014/main" id="{FBAF941A-6830-47A3-B63C-7C7B66AEA7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4F40605-D3BA-CF4C-AED6-AD72EA41FC53}"/>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000">
                <a:solidFill>
                  <a:srgbClr val="FFFFFF"/>
                </a:solidFill>
              </a:rPr>
              <a:t>Miroslava Němcová</a:t>
            </a:r>
          </a:p>
        </p:txBody>
      </p:sp>
    </p:spTree>
    <p:extLst>
      <p:ext uri="{BB962C8B-B14F-4D97-AF65-F5344CB8AC3E}">
        <p14:creationId xmlns:p14="http://schemas.microsoft.com/office/powerpoint/2010/main" val="110075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D27B2-2411-1040-80BF-2BF6D7282C65}"/>
              </a:ext>
            </a:extLst>
          </p:cNvPr>
          <p:cNvSpPr>
            <a:spLocks noGrp="1"/>
          </p:cNvSpPr>
          <p:nvPr>
            <p:ph type="title"/>
          </p:nvPr>
        </p:nvSpPr>
        <p:spPr/>
        <p:txBody>
          <a:bodyPr>
            <a:normAutofit fontScale="90000"/>
          </a:bodyPr>
          <a:lstStyle/>
          <a:p>
            <a:r>
              <a:rPr lang="en-US" dirty="0"/>
              <a:t>Beckwith, K. 2011. Interests, Issues, and Preferences: Women‘s interests and epiphenomena of activism</a:t>
            </a:r>
          </a:p>
        </p:txBody>
      </p:sp>
      <p:sp>
        <p:nvSpPr>
          <p:cNvPr id="3" name="Zástupný symbol pro obsah 2">
            <a:extLst>
              <a:ext uri="{FF2B5EF4-FFF2-40B4-BE49-F238E27FC236}">
                <a16:creationId xmlns:a16="http://schemas.microsoft.com/office/drawing/2014/main" id="{F9B8914E-EA5A-7F47-92A2-EB5CD28F7C7D}"/>
              </a:ext>
            </a:extLst>
          </p:cNvPr>
          <p:cNvSpPr>
            <a:spLocks noGrp="1"/>
          </p:cNvSpPr>
          <p:nvPr>
            <p:ph idx="1"/>
          </p:nvPr>
        </p:nvSpPr>
        <p:spPr/>
        <p:txBody>
          <a:bodyPr/>
          <a:lstStyle/>
          <a:p>
            <a:r>
              <a:rPr lang="en-US" dirty="0"/>
              <a:t>What is the key argument?</a:t>
            </a:r>
          </a:p>
          <a:p>
            <a:r>
              <a:rPr lang="en-US" dirty="0"/>
              <a:t>How can we identify the interest?</a:t>
            </a:r>
          </a:p>
          <a:p>
            <a:r>
              <a:rPr lang="en-US" dirty="0"/>
              <a:t>What do we measure it?</a:t>
            </a:r>
          </a:p>
          <a:p>
            <a:endParaRPr lang="en-US" dirty="0"/>
          </a:p>
        </p:txBody>
      </p:sp>
    </p:spTree>
    <p:extLst>
      <p:ext uri="{BB962C8B-B14F-4D97-AF65-F5344CB8AC3E}">
        <p14:creationId xmlns:p14="http://schemas.microsoft.com/office/powerpoint/2010/main" val="2085451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E55B1F9-34AA-8441-B34F-59EB6178FA33}"/>
              </a:ext>
            </a:extLst>
          </p:cNvPr>
          <p:cNvPicPr>
            <a:picLocks noChangeAspect="1"/>
          </p:cNvPicPr>
          <p:nvPr/>
        </p:nvPicPr>
        <p:blipFill rotWithShape="1">
          <a:blip r:embed="rId2"/>
          <a:srcRect l="26483" r="36483"/>
          <a:stretch/>
        </p:blipFill>
        <p:spPr>
          <a:xfrm>
            <a:off x="2" y="10"/>
            <a:ext cx="4063593" cy="6857990"/>
          </a:xfrm>
          <a:prstGeom prst="rect">
            <a:avLst/>
          </a:prstGeom>
        </p:spPr>
      </p:pic>
      <p:pic>
        <p:nvPicPr>
          <p:cNvPr id="9" name="Obrázek 8">
            <a:extLst>
              <a:ext uri="{FF2B5EF4-FFF2-40B4-BE49-F238E27FC236}">
                <a16:creationId xmlns:a16="http://schemas.microsoft.com/office/drawing/2014/main" id="{14616DAB-CB25-8145-8670-A6F655E7BA0B}"/>
              </a:ext>
            </a:extLst>
          </p:cNvPr>
          <p:cNvPicPr>
            <a:picLocks noChangeAspect="1"/>
          </p:cNvPicPr>
          <p:nvPr/>
        </p:nvPicPr>
        <p:blipFill rotWithShape="1">
          <a:blip r:embed="rId3"/>
          <a:srcRect l="22850" r="37598" b="-1"/>
          <a:stretch/>
        </p:blipFill>
        <p:spPr>
          <a:xfrm>
            <a:off x="4064204" y="10"/>
            <a:ext cx="4063593" cy="6857990"/>
          </a:xfrm>
          <a:prstGeom prst="rect">
            <a:avLst/>
          </a:prstGeom>
        </p:spPr>
      </p:pic>
      <p:pic>
        <p:nvPicPr>
          <p:cNvPr id="5" name="Zástupný symbol pro obsah 4">
            <a:extLst>
              <a:ext uri="{FF2B5EF4-FFF2-40B4-BE49-F238E27FC236}">
                <a16:creationId xmlns:a16="http://schemas.microsoft.com/office/drawing/2014/main" id="{4588C594-D643-DC4B-A1C0-944A0E20FBED}"/>
              </a:ext>
            </a:extLst>
          </p:cNvPr>
          <p:cNvPicPr>
            <a:picLocks noGrp="1" noChangeAspect="1"/>
          </p:cNvPicPr>
          <p:nvPr>
            <p:ph idx="1"/>
          </p:nvPr>
        </p:nvPicPr>
        <p:blipFill rotWithShape="1">
          <a:blip r:embed="rId4"/>
          <a:srcRect l="9230" r="8344" b="2"/>
          <a:stretch/>
        </p:blipFill>
        <p:spPr>
          <a:xfrm>
            <a:off x="8128407" y="10"/>
            <a:ext cx="4063593" cy="6857990"/>
          </a:xfrm>
          <a:prstGeom prst="rect">
            <a:avLst/>
          </a:prstGeom>
        </p:spPr>
      </p:pic>
    </p:spTree>
    <p:extLst>
      <p:ext uri="{BB962C8B-B14F-4D97-AF65-F5344CB8AC3E}">
        <p14:creationId xmlns:p14="http://schemas.microsoft.com/office/powerpoint/2010/main" val="215515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3B58F4-5AD4-E249-A8B9-593603254E7F}"/>
              </a:ext>
            </a:extLst>
          </p:cNvPr>
          <p:cNvSpPr>
            <a:spLocks noGrp="1"/>
          </p:cNvSpPr>
          <p:nvPr>
            <p:ph type="title"/>
          </p:nvPr>
        </p:nvSpPr>
        <p:spPr/>
        <p:txBody>
          <a:bodyPr/>
          <a:lstStyle/>
          <a:p>
            <a:r>
              <a:rPr lang="en-US" dirty="0"/>
              <a:t>Glass cliff</a:t>
            </a:r>
          </a:p>
        </p:txBody>
      </p:sp>
      <p:sp>
        <p:nvSpPr>
          <p:cNvPr id="3" name="Zástupný symbol pro obsah 2">
            <a:extLst>
              <a:ext uri="{FF2B5EF4-FFF2-40B4-BE49-F238E27FC236}">
                <a16:creationId xmlns:a16="http://schemas.microsoft.com/office/drawing/2014/main" id="{8FB806EF-2536-2643-9DFF-3FB1566C2004}"/>
              </a:ext>
            </a:extLst>
          </p:cNvPr>
          <p:cNvSpPr>
            <a:spLocks noGrp="1"/>
          </p:cNvSpPr>
          <p:nvPr>
            <p:ph idx="1"/>
          </p:nvPr>
        </p:nvSpPr>
        <p:spPr/>
        <p:txBody>
          <a:bodyPr/>
          <a:lstStyle/>
          <a:p>
            <a:r>
              <a:rPr lang="en-US" dirty="0" err="1"/>
              <a:t>Jalalzai</a:t>
            </a:r>
            <a:r>
              <a:rPr lang="en-US" dirty="0"/>
              <a:t> 2013, how women come to power:</a:t>
            </a:r>
          </a:p>
          <a:p>
            <a:r>
              <a:rPr lang="en-US" dirty="0"/>
              <a:t>19% after transition to another pol. system</a:t>
            </a:r>
          </a:p>
          <a:p>
            <a:r>
              <a:rPr lang="en-US" dirty="0"/>
              <a:t>45 % in times of significant political instability</a:t>
            </a:r>
          </a:p>
          <a:p>
            <a:r>
              <a:rPr lang="en-US" dirty="0"/>
              <a:t>33% after a coup d</a:t>
            </a:r>
            <a:r>
              <a:rPr lang="cs-CZ" dirty="0"/>
              <a:t>‘etát</a:t>
            </a:r>
            <a:endParaRPr lang="en-US" dirty="0"/>
          </a:p>
          <a:p>
            <a:endParaRPr lang="en-US" dirty="0"/>
          </a:p>
        </p:txBody>
      </p:sp>
    </p:spTree>
    <p:extLst>
      <p:ext uri="{BB962C8B-B14F-4D97-AF65-F5344CB8AC3E}">
        <p14:creationId xmlns:p14="http://schemas.microsoft.com/office/powerpoint/2010/main" val="43596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047AEB-8B0B-EB4B-B645-2230716B3220}"/>
              </a:ext>
            </a:extLst>
          </p:cNvPr>
          <p:cNvSpPr>
            <a:spLocks noGrp="1"/>
          </p:cNvSpPr>
          <p:nvPr>
            <p:ph type="title"/>
          </p:nvPr>
        </p:nvSpPr>
        <p:spPr/>
        <p:txBody>
          <a:bodyPr/>
          <a:lstStyle/>
          <a:p>
            <a:r>
              <a:rPr lang="en-US" dirty="0"/>
              <a:t>Difficulties</a:t>
            </a:r>
          </a:p>
        </p:txBody>
      </p:sp>
      <p:sp>
        <p:nvSpPr>
          <p:cNvPr id="3" name="Zástupný symbol pro obsah 2">
            <a:extLst>
              <a:ext uri="{FF2B5EF4-FFF2-40B4-BE49-F238E27FC236}">
                <a16:creationId xmlns:a16="http://schemas.microsoft.com/office/drawing/2014/main" id="{827CEE29-3194-9440-A46E-447B033ECEE1}"/>
              </a:ext>
            </a:extLst>
          </p:cNvPr>
          <p:cNvSpPr>
            <a:spLocks noGrp="1"/>
          </p:cNvSpPr>
          <p:nvPr>
            <p:ph idx="1"/>
          </p:nvPr>
        </p:nvSpPr>
        <p:spPr>
          <a:xfrm>
            <a:off x="2042809" y="2393004"/>
            <a:ext cx="7918055" cy="4182894"/>
          </a:xfrm>
        </p:spPr>
        <p:txBody>
          <a:bodyPr>
            <a:normAutofit lnSpcReduction="10000"/>
          </a:bodyPr>
          <a:lstStyle/>
          <a:p>
            <a:r>
              <a:rPr lang="en-US" dirty="0"/>
              <a:t>Gender stereotypes and leadership</a:t>
            </a:r>
          </a:p>
          <a:p>
            <a:r>
              <a:rPr lang="en-US" dirty="0"/>
              <a:t>Traditional roles</a:t>
            </a:r>
          </a:p>
          <a:p>
            <a:r>
              <a:rPr lang="en-US" dirty="0"/>
              <a:t>Women assumed to be less competent</a:t>
            </a:r>
          </a:p>
          <a:p>
            <a:r>
              <a:rPr lang="en-US" dirty="0"/>
              <a:t>Maria Liberia-Peters (PM of the Dutch Antilles): “</a:t>
            </a:r>
            <a:r>
              <a:rPr lang="en-US" i="1" dirty="0"/>
              <a:t>And you had to put al into it, and everybody expected you to put everything into it, because nobody questions the preparedness of a man over a female (.. ) so you have to put 100 percent, 200 percent in your work</a:t>
            </a:r>
            <a:r>
              <a:rPr lang="en-US" dirty="0"/>
              <a:t>.”</a:t>
            </a:r>
          </a:p>
          <a:p>
            <a:r>
              <a:rPr lang="en-US" dirty="0"/>
              <a:t>More often PMs then Presidents (power sharing)</a:t>
            </a:r>
          </a:p>
          <a:p>
            <a:r>
              <a:rPr lang="en-US" dirty="0"/>
              <a:t>Presidents usually not elected in popular election</a:t>
            </a:r>
          </a:p>
          <a:p>
            <a:r>
              <a:rPr lang="en-US" dirty="0"/>
              <a:t>Exceptions exist, though: Michelle Bachelet of Chile, Ellen Johnson </a:t>
            </a:r>
            <a:r>
              <a:rPr lang="en-US" dirty="0" err="1"/>
              <a:t>Sirelaf</a:t>
            </a:r>
            <a:r>
              <a:rPr lang="en-US" dirty="0"/>
              <a:t> of Liberia etc.</a:t>
            </a:r>
          </a:p>
          <a:p>
            <a:r>
              <a:rPr lang="en-US" dirty="0"/>
              <a:t>1960-2011 60 % national leaders shared powers</a:t>
            </a:r>
          </a:p>
          <a:p>
            <a:endParaRPr lang="en-US" dirty="0"/>
          </a:p>
        </p:txBody>
      </p:sp>
    </p:spTree>
    <p:extLst>
      <p:ext uri="{BB962C8B-B14F-4D97-AF65-F5344CB8AC3E}">
        <p14:creationId xmlns:p14="http://schemas.microsoft.com/office/powerpoint/2010/main" val="373672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F03ADBF-7960-A942-875F-C97F387B9FA5}"/>
              </a:ext>
            </a:extLst>
          </p:cNvPr>
          <p:cNvPicPr>
            <a:picLocks noChangeAspect="1"/>
          </p:cNvPicPr>
          <p:nvPr/>
        </p:nvPicPr>
        <p:blipFill rotWithShape="1">
          <a:blip r:embed="rId2"/>
          <a:srcRect l="12759" r="37241"/>
          <a:stretch/>
        </p:blipFill>
        <p:spPr>
          <a:xfrm>
            <a:off x="6096000" y="10"/>
            <a:ext cx="6096000" cy="6857990"/>
          </a:xfrm>
          <a:prstGeom prst="rect">
            <a:avLst/>
          </a:prstGeom>
        </p:spPr>
      </p:pic>
      <p:sp>
        <p:nvSpPr>
          <p:cNvPr id="2" name="Nadpis 1">
            <a:extLst>
              <a:ext uri="{FF2B5EF4-FFF2-40B4-BE49-F238E27FC236}">
                <a16:creationId xmlns:a16="http://schemas.microsoft.com/office/drawing/2014/main" id="{EBC3DABA-369E-A24C-9510-C071F64A3E03}"/>
              </a:ext>
            </a:extLst>
          </p:cNvPr>
          <p:cNvSpPr>
            <a:spLocks noGrp="1"/>
          </p:cNvSpPr>
          <p:nvPr>
            <p:ph type="title"/>
          </p:nvPr>
        </p:nvSpPr>
        <p:spPr>
          <a:xfrm>
            <a:off x="804672" y="978776"/>
            <a:ext cx="4486656" cy="1174991"/>
          </a:xfrm>
        </p:spPr>
        <p:txBody>
          <a:bodyPr>
            <a:normAutofit/>
          </a:bodyPr>
          <a:lstStyle/>
          <a:p>
            <a:r>
              <a:rPr lang="en-US" sz="2400" dirty="0"/>
              <a:t>Difficulties</a:t>
            </a:r>
          </a:p>
        </p:txBody>
      </p:sp>
      <p:sp>
        <p:nvSpPr>
          <p:cNvPr id="3" name="Zástupný symbol pro obsah 2">
            <a:extLst>
              <a:ext uri="{FF2B5EF4-FFF2-40B4-BE49-F238E27FC236}">
                <a16:creationId xmlns:a16="http://schemas.microsoft.com/office/drawing/2014/main" id="{520CBBA9-2928-AC4F-8895-B4B12AC58CF7}"/>
              </a:ext>
            </a:extLst>
          </p:cNvPr>
          <p:cNvSpPr>
            <a:spLocks noGrp="1"/>
          </p:cNvSpPr>
          <p:nvPr>
            <p:ph idx="1"/>
          </p:nvPr>
        </p:nvSpPr>
        <p:spPr>
          <a:xfrm>
            <a:off x="804672" y="2640692"/>
            <a:ext cx="4486656" cy="3255252"/>
          </a:xfrm>
        </p:spPr>
        <p:txBody>
          <a:bodyPr>
            <a:normAutofit/>
          </a:bodyPr>
          <a:lstStyle/>
          <a:p>
            <a:r>
              <a:rPr lang="en-US" dirty="0"/>
              <a:t>Role of a woman</a:t>
            </a:r>
          </a:p>
          <a:p>
            <a:pPr lvl="1"/>
            <a:r>
              <a:rPr lang="en-US" dirty="0"/>
              <a:t>Being nice or “man murdering power woman”?</a:t>
            </a:r>
          </a:p>
          <a:p>
            <a:r>
              <a:rPr lang="en-US" dirty="0"/>
              <a:t>Family and motherhood</a:t>
            </a:r>
          </a:p>
          <a:p>
            <a:r>
              <a:rPr lang="en-US" dirty="0"/>
              <a:t>Marriage difficulties</a:t>
            </a:r>
          </a:p>
          <a:p>
            <a:r>
              <a:rPr lang="en-US" dirty="0"/>
              <a:t>Benazir Bhutto </a:t>
            </a:r>
            <a:r>
              <a:rPr lang="en-US" u="sng" dirty="0"/>
              <a:t>had to</a:t>
            </a:r>
            <a:r>
              <a:rPr lang="en-US" dirty="0"/>
              <a:t> get married</a:t>
            </a:r>
          </a:p>
          <a:p>
            <a:r>
              <a:rPr lang="en-US" dirty="0"/>
              <a:t>To have children or not to have children?</a:t>
            </a:r>
          </a:p>
          <a:p>
            <a:endParaRPr lang="en-US" dirty="0"/>
          </a:p>
          <a:p>
            <a:endParaRPr lang="en-US" dirty="0"/>
          </a:p>
        </p:txBody>
      </p:sp>
    </p:spTree>
    <p:extLst>
      <p:ext uri="{BB962C8B-B14F-4D97-AF65-F5344CB8AC3E}">
        <p14:creationId xmlns:p14="http://schemas.microsoft.com/office/powerpoint/2010/main" val="154065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4D5D49D7-FD0E-2C43-A6C1-8D1B3F287AD9}"/>
              </a:ext>
            </a:extLst>
          </p:cNvPr>
          <p:cNvPicPr>
            <a:picLocks noGrp="1" noChangeAspect="1"/>
          </p:cNvPicPr>
          <p:nvPr>
            <p:ph idx="1"/>
          </p:nvPr>
        </p:nvPicPr>
        <p:blipFill>
          <a:blip r:embed="rId2"/>
          <a:stretch>
            <a:fillRect/>
          </a:stretch>
        </p:blipFill>
        <p:spPr>
          <a:xfrm>
            <a:off x="0" y="0"/>
            <a:ext cx="11480062" cy="6465571"/>
          </a:xfrm>
        </p:spPr>
      </p:pic>
    </p:spTree>
    <p:extLst>
      <p:ext uri="{BB962C8B-B14F-4D97-AF65-F5344CB8AC3E}">
        <p14:creationId xmlns:p14="http://schemas.microsoft.com/office/powerpoint/2010/main" val="522216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C83D0-5ADC-9740-8A0B-75EBBA97CDD7}"/>
              </a:ext>
            </a:extLst>
          </p:cNvPr>
          <p:cNvSpPr>
            <a:spLocks noGrp="1"/>
          </p:cNvSpPr>
          <p:nvPr>
            <p:ph type="title"/>
          </p:nvPr>
        </p:nvSpPr>
        <p:spPr/>
        <p:txBody>
          <a:bodyPr/>
          <a:lstStyle/>
          <a:p>
            <a:r>
              <a:rPr lang="en-US" dirty="0"/>
              <a:t>Thank you!</a:t>
            </a:r>
          </a:p>
        </p:txBody>
      </p:sp>
      <p:sp>
        <p:nvSpPr>
          <p:cNvPr id="3" name="Zástupný symbol pro obsah 2">
            <a:extLst>
              <a:ext uri="{FF2B5EF4-FFF2-40B4-BE49-F238E27FC236}">
                <a16:creationId xmlns:a16="http://schemas.microsoft.com/office/drawing/2014/main" id="{CD1C36BC-E6E6-EF46-AB0D-C1CE5C5CFBF2}"/>
              </a:ext>
            </a:extLst>
          </p:cNvPr>
          <p:cNvSpPr>
            <a:spLocks noGrp="1"/>
          </p:cNvSpPr>
          <p:nvPr>
            <p:ph idx="1"/>
          </p:nvPr>
        </p:nvSpPr>
        <p:spPr/>
        <p:txBody>
          <a:bodyPr/>
          <a:lstStyle/>
          <a:p>
            <a:r>
              <a:rPr lang="en-US" dirty="0"/>
              <a:t>Email questions to </a:t>
            </a:r>
            <a:r>
              <a:rPr lang="en-US" dirty="0" err="1"/>
              <a:t>hrbkova@mail.muni.cz</a:t>
            </a:r>
            <a:endParaRPr lang="en-US" dirty="0"/>
          </a:p>
        </p:txBody>
      </p:sp>
    </p:spTree>
    <p:extLst>
      <p:ext uri="{BB962C8B-B14F-4D97-AF65-F5344CB8AC3E}">
        <p14:creationId xmlns:p14="http://schemas.microsoft.com/office/powerpoint/2010/main" val="344990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3901CC-191E-C54B-B993-B805C97B9752}"/>
              </a:ext>
            </a:extLst>
          </p:cNvPr>
          <p:cNvSpPr>
            <a:spLocks noGrp="1"/>
          </p:cNvSpPr>
          <p:nvPr>
            <p:ph type="title"/>
          </p:nvPr>
        </p:nvSpPr>
        <p:spPr/>
        <p:txBody>
          <a:bodyPr>
            <a:normAutofit fontScale="90000"/>
          </a:bodyPr>
          <a:lstStyle/>
          <a:p>
            <a:r>
              <a:rPr lang="en-US" dirty="0"/>
              <a:t>Beckwith, K. 2011. Interests, Issues, and Preferences: Women‘s interests and epiphenomena of activism</a:t>
            </a:r>
          </a:p>
        </p:txBody>
      </p:sp>
      <p:sp>
        <p:nvSpPr>
          <p:cNvPr id="3" name="Zástupný symbol pro obsah 2">
            <a:extLst>
              <a:ext uri="{FF2B5EF4-FFF2-40B4-BE49-F238E27FC236}">
                <a16:creationId xmlns:a16="http://schemas.microsoft.com/office/drawing/2014/main" id="{27344247-415C-C04C-B883-88CBF5650A62}"/>
              </a:ext>
            </a:extLst>
          </p:cNvPr>
          <p:cNvSpPr>
            <a:spLocks noGrp="1"/>
          </p:cNvSpPr>
          <p:nvPr>
            <p:ph idx="1"/>
          </p:nvPr>
        </p:nvSpPr>
        <p:spPr>
          <a:xfrm>
            <a:off x="2231136" y="2638044"/>
            <a:ext cx="7729728" cy="3526273"/>
          </a:xfrm>
        </p:spPr>
        <p:txBody>
          <a:bodyPr>
            <a:normAutofit fontScale="85000" lnSpcReduction="10000"/>
          </a:bodyPr>
          <a:lstStyle/>
          <a:p>
            <a:r>
              <a:rPr lang="en-US" b="1" dirty="0"/>
              <a:t>Interests</a:t>
            </a:r>
            <a:r>
              <a:rPr lang="en-US" dirty="0"/>
              <a:t>: fundamental to women‘s life chances and options for action</a:t>
            </a:r>
          </a:p>
          <a:p>
            <a:r>
              <a:rPr lang="en-US" b="1" dirty="0"/>
              <a:t>Issues</a:t>
            </a:r>
            <a:r>
              <a:rPr lang="en-US" dirty="0"/>
              <a:t>: strategic choices, components of interests as points of mobilization</a:t>
            </a:r>
          </a:p>
          <a:p>
            <a:r>
              <a:rPr lang="en-US" b="1" dirty="0"/>
              <a:t>Preferences</a:t>
            </a:r>
            <a:r>
              <a:rPr lang="en-US" dirty="0"/>
              <a:t>: choice of alternative (discrete and limited)</a:t>
            </a:r>
          </a:p>
          <a:p>
            <a:r>
              <a:rPr lang="en-US" dirty="0"/>
              <a:t>Interests not as past of essentialist understanding of women but rather as recognition of  constant contexts of women‘s life circumstances and effort to promote women‘s opportunities for advancing their capabilities, improving their life chances. </a:t>
            </a:r>
          </a:p>
          <a:p>
            <a:r>
              <a:rPr lang="en-US" b="1" dirty="0"/>
              <a:t>Meta-interes</a:t>
            </a:r>
            <a:r>
              <a:rPr lang="en-US" dirty="0"/>
              <a:t>t:  across all groups of women, at all periods of time, in all countries and contexts = access to political power</a:t>
            </a:r>
          </a:p>
          <a:p>
            <a:r>
              <a:rPr lang="en-US" dirty="0"/>
              <a:t>Interests articulated in process of political deliberation, but women not present in institutions</a:t>
            </a:r>
          </a:p>
          <a:p>
            <a:r>
              <a:rPr lang="en-US" dirty="0"/>
              <a:t>Research of self-organized interest groups and social movements to identify their interests and issues)</a:t>
            </a:r>
          </a:p>
          <a:p>
            <a:r>
              <a:rPr lang="en-US" dirty="0"/>
              <a:t>There might be differences within a movement: different preferences on an issue</a:t>
            </a:r>
          </a:p>
        </p:txBody>
      </p:sp>
    </p:spTree>
    <p:extLst>
      <p:ext uri="{BB962C8B-B14F-4D97-AF65-F5344CB8AC3E}">
        <p14:creationId xmlns:p14="http://schemas.microsoft.com/office/powerpoint/2010/main" val="398398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D0743C-A5D8-2546-A0D4-9D42EECC2F3F}"/>
              </a:ext>
            </a:extLst>
          </p:cNvPr>
          <p:cNvSpPr>
            <a:spLocks noGrp="1"/>
          </p:cNvSpPr>
          <p:nvPr>
            <p:ph type="title"/>
          </p:nvPr>
        </p:nvSpPr>
        <p:spPr/>
        <p:txBody>
          <a:bodyPr>
            <a:normAutofit fontScale="90000"/>
          </a:bodyPr>
          <a:lstStyle/>
          <a:p>
            <a:r>
              <a:rPr lang="en-US" dirty="0"/>
              <a:t>WELDON, L. 2011. Perspectives against interest: Sketch of a feminist political theory of women</a:t>
            </a:r>
          </a:p>
        </p:txBody>
      </p:sp>
      <p:sp>
        <p:nvSpPr>
          <p:cNvPr id="3" name="Zástupný symbol pro obsah 2">
            <a:extLst>
              <a:ext uri="{FF2B5EF4-FFF2-40B4-BE49-F238E27FC236}">
                <a16:creationId xmlns:a16="http://schemas.microsoft.com/office/drawing/2014/main" id="{2B9FF971-3C88-B34C-834E-EAA0B377C645}"/>
              </a:ext>
            </a:extLst>
          </p:cNvPr>
          <p:cNvSpPr>
            <a:spLocks noGrp="1"/>
          </p:cNvSpPr>
          <p:nvPr>
            <p:ph idx="1"/>
          </p:nvPr>
        </p:nvSpPr>
        <p:spPr/>
        <p:txBody>
          <a:bodyPr/>
          <a:lstStyle/>
          <a:p>
            <a:r>
              <a:rPr lang="en-US" dirty="0"/>
              <a:t>What is the key argument?</a:t>
            </a:r>
          </a:p>
          <a:p>
            <a:r>
              <a:rPr lang="en-US" dirty="0"/>
              <a:t>How can we identify the interest?</a:t>
            </a:r>
          </a:p>
          <a:p>
            <a:r>
              <a:rPr lang="en-US" dirty="0"/>
              <a:t>What do we measure it?</a:t>
            </a:r>
          </a:p>
          <a:p>
            <a:endParaRPr lang="en-US" dirty="0"/>
          </a:p>
        </p:txBody>
      </p:sp>
    </p:spTree>
    <p:extLst>
      <p:ext uri="{BB962C8B-B14F-4D97-AF65-F5344CB8AC3E}">
        <p14:creationId xmlns:p14="http://schemas.microsoft.com/office/powerpoint/2010/main" val="339403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F7964C-9DCC-994E-A837-14FD8EF9CB90}"/>
              </a:ext>
            </a:extLst>
          </p:cNvPr>
          <p:cNvSpPr>
            <a:spLocks noGrp="1"/>
          </p:cNvSpPr>
          <p:nvPr>
            <p:ph type="title"/>
          </p:nvPr>
        </p:nvSpPr>
        <p:spPr>
          <a:xfrm>
            <a:off x="930166" y="0"/>
            <a:ext cx="9030698" cy="1686910"/>
          </a:xfrm>
        </p:spPr>
        <p:txBody>
          <a:bodyPr>
            <a:normAutofit/>
          </a:bodyPr>
          <a:lstStyle/>
          <a:p>
            <a:r>
              <a:rPr lang="en-US" dirty="0"/>
              <a:t>WELDON, L. 2011. Perspectives against interest: Sketch of a feminist political theory of women</a:t>
            </a:r>
          </a:p>
        </p:txBody>
      </p:sp>
      <p:sp>
        <p:nvSpPr>
          <p:cNvPr id="3" name="Zástupný symbol pro obsah 2">
            <a:extLst>
              <a:ext uri="{FF2B5EF4-FFF2-40B4-BE49-F238E27FC236}">
                <a16:creationId xmlns:a16="http://schemas.microsoft.com/office/drawing/2014/main" id="{7F53294C-EC1B-DB4A-9CBE-68FC751007AA}"/>
              </a:ext>
            </a:extLst>
          </p:cNvPr>
          <p:cNvSpPr>
            <a:spLocks noGrp="1"/>
          </p:cNvSpPr>
          <p:nvPr>
            <p:ph idx="1"/>
          </p:nvPr>
        </p:nvSpPr>
        <p:spPr>
          <a:xfrm>
            <a:off x="930166" y="1876098"/>
            <a:ext cx="9030698" cy="4619295"/>
          </a:xfrm>
        </p:spPr>
        <p:txBody>
          <a:bodyPr>
            <a:normAutofit fontScale="92500" lnSpcReduction="20000"/>
          </a:bodyPr>
          <a:lstStyle/>
          <a:p>
            <a:r>
              <a:rPr lang="en-US" dirty="0"/>
              <a:t>Shared interest = unnecessary concept</a:t>
            </a:r>
          </a:p>
          <a:p>
            <a:r>
              <a:rPr lang="en-US" dirty="0"/>
              <a:t>Because all conceptualization say that those interests are subjective and context specific, which means that they are basically useless</a:t>
            </a:r>
          </a:p>
          <a:p>
            <a:r>
              <a:rPr lang="en-US" dirty="0"/>
              <a:t>Interest understood as self-interest</a:t>
            </a:r>
          </a:p>
          <a:p>
            <a:r>
              <a:rPr lang="en-US" dirty="0"/>
              <a:t>As maximizing one owns utility</a:t>
            </a:r>
          </a:p>
          <a:p>
            <a:r>
              <a:rPr lang="en-US" dirty="0"/>
              <a:t>But women DO NOT share identity, nor experience, nor interest</a:t>
            </a:r>
          </a:p>
          <a:p>
            <a:r>
              <a:rPr lang="en-US" dirty="0"/>
              <a:t>It leads to further marginalization of unprivileged women</a:t>
            </a:r>
          </a:p>
          <a:p>
            <a:r>
              <a:rPr lang="en-US" dirty="0"/>
              <a:t>She prefers „women‘s perspective“ – not based on shared identity but on belonging to the same collectivity (defined by external factors such as oppression or misrepresentation)</a:t>
            </a:r>
          </a:p>
          <a:p>
            <a:r>
              <a:rPr lang="en-US" dirty="0"/>
              <a:t>Women who fought against violence on women = do not necessarily shared the experience. Their perspective is driven by the wish of solidarity and justice for all women</a:t>
            </a:r>
          </a:p>
          <a:p>
            <a:r>
              <a:rPr lang="en-US" dirty="0"/>
              <a:t>Women's </a:t>
            </a:r>
            <a:r>
              <a:rPr lang="en-US" b="1" dirty="0"/>
              <a:t>organization and deliberation </a:t>
            </a:r>
            <a:r>
              <a:rPr lang="en-US" dirty="0"/>
              <a:t>can create shared perspective, opening up possibilities for building solidarity and identifying shared priorities. </a:t>
            </a:r>
          </a:p>
          <a:p>
            <a:r>
              <a:rPr lang="en-US" dirty="0"/>
              <a:t>Overlaps with Beckwith = looking at the level of social movements and actors of civil society</a:t>
            </a:r>
          </a:p>
          <a:p>
            <a:r>
              <a:rPr lang="en-US" dirty="0"/>
              <a:t>Does not accept strategic framing (</a:t>
            </a:r>
            <a:r>
              <a:rPr lang="en-US" dirty="0" err="1"/>
              <a:t>Reigold</a:t>
            </a:r>
            <a:r>
              <a:rPr lang="en-US" dirty="0"/>
              <a:t> and </a:t>
            </a:r>
            <a:r>
              <a:rPr lang="en-US" dirty="0" err="1"/>
              <a:t>Swers</a:t>
            </a:r>
            <a:r>
              <a:rPr lang="en-US" dirty="0"/>
              <a:t>)</a:t>
            </a:r>
          </a:p>
        </p:txBody>
      </p:sp>
    </p:spTree>
    <p:extLst>
      <p:ext uri="{BB962C8B-B14F-4D97-AF65-F5344CB8AC3E}">
        <p14:creationId xmlns:p14="http://schemas.microsoft.com/office/powerpoint/2010/main" val="406445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B4E4E-77C6-5943-AAC0-01B8583AB1B9}"/>
              </a:ext>
            </a:extLst>
          </p:cNvPr>
          <p:cNvSpPr>
            <a:spLocks noGrp="1"/>
          </p:cNvSpPr>
          <p:nvPr>
            <p:ph type="title"/>
          </p:nvPr>
        </p:nvSpPr>
        <p:spPr>
          <a:xfrm>
            <a:off x="2231136" y="331077"/>
            <a:ext cx="7729728" cy="2128344"/>
          </a:xfrm>
        </p:spPr>
        <p:txBody>
          <a:bodyPr>
            <a:normAutofit/>
          </a:bodyPr>
          <a:lstStyle/>
          <a:p>
            <a:r>
              <a:rPr lang="en-US" dirty="0" err="1"/>
              <a:t>Reingold</a:t>
            </a:r>
            <a:r>
              <a:rPr lang="en-US" dirty="0"/>
              <a:t> and Swers.2011. An ENDOGENOUS APPROACH TO WOMEN‘S Interests: when interests are interesting in and of themselves</a:t>
            </a:r>
          </a:p>
        </p:txBody>
      </p:sp>
      <p:sp>
        <p:nvSpPr>
          <p:cNvPr id="3" name="Zástupný symbol pro obsah 2">
            <a:extLst>
              <a:ext uri="{FF2B5EF4-FFF2-40B4-BE49-F238E27FC236}">
                <a16:creationId xmlns:a16="http://schemas.microsoft.com/office/drawing/2014/main" id="{CA751169-2570-AC43-AFAF-93DB02C96A2A}"/>
              </a:ext>
            </a:extLst>
          </p:cNvPr>
          <p:cNvSpPr>
            <a:spLocks noGrp="1"/>
          </p:cNvSpPr>
          <p:nvPr>
            <p:ph idx="1"/>
          </p:nvPr>
        </p:nvSpPr>
        <p:spPr/>
        <p:txBody>
          <a:bodyPr/>
          <a:lstStyle/>
          <a:p>
            <a:r>
              <a:rPr lang="en-US" dirty="0"/>
              <a:t>What is the key argument?</a:t>
            </a:r>
          </a:p>
          <a:p>
            <a:r>
              <a:rPr lang="en-US" dirty="0"/>
              <a:t>How can we identify the interest?</a:t>
            </a:r>
          </a:p>
          <a:p>
            <a:r>
              <a:rPr lang="en-US" dirty="0"/>
              <a:t>What do we measure it?</a:t>
            </a:r>
          </a:p>
          <a:p>
            <a:endParaRPr lang="en-US" dirty="0"/>
          </a:p>
        </p:txBody>
      </p:sp>
    </p:spTree>
    <p:extLst>
      <p:ext uri="{BB962C8B-B14F-4D97-AF65-F5344CB8AC3E}">
        <p14:creationId xmlns:p14="http://schemas.microsoft.com/office/powerpoint/2010/main" val="90072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EE1ECE-5738-2F43-93B1-9AEC56784D5E}"/>
              </a:ext>
            </a:extLst>
          </p:cNvPr>
          <p:cNvSpPr>
            <a:spLocks noGrp="1"/>
          </p:cNvSpPr>
          <p:nvPr>
            <p:ph type="title"/>
          </p:nvPr>
        </p:nvSpPr>
        <p:spPr>
          <a:xfrm>
            <a:off x="2231136" y="220718"/>
            <a:ext cx="7729728" cy="1702676"/>
          </a:xfrm>
        </p:spPr>
        <p:txBody>
          <a:bodyPr>
            <a:normAutofit fontScale="90000"/>
          </a:bodyPr>
          <a:lstStyle/>
          <a:p>
            <a:r>
              <a:rPr lang="en-US" dirty="0" err="1"/>
              <a:t>Reingold</a:t>
            </a:r>
            <a:r>
              <a:rPr lang="en-US" dirty="0"/>
              <a:t> and Swers.2011. An ENDOGENOUS APPROACH TO WOMEN‘S Interests: when interests are interesting in and of themselves</a:t>
            </a:r>
          </a:p>
        </p:txBody>
      </p:sp>
      <p:sp>
        <p:nvSpPr>
          <p:cNvPr id="3" name="Zástupný symbol pro obsah 2">
            <a:extLst>
              <a:ext uri="{FF2B5EF4-FFF2-40B4-BE49-F238E27FC236}">
                <a16:creationId xmlns:a16="http://schemas.microsoft.com/office/drawing/2014/main" id="{9F98BABA-B00D-7440-BB47-D31C273BFA10}"/>
              </a:ext>
            </a:extLst>
          </p:cNvPr>
          <p:cNvSpPr>
            <a:spLocks noGrp="1"/>
          </p:cNvSpPr>
          <p:nvPr>
            <p:ph idx="1"/>
          </p:nvPr>
        </p:nvSpPr>
        <p:spPr>
          <a:xfrm>
            <a:off x="2231136" y="2128346"/>
            <a:ext cx="7729728" cy="3611682"/>
          </a:xfrm>
        </p:spPr>
        <p:txBody>
          <a:bodyPr/>
          <a:lstStyle/>
          <a:p>
            <a:r>
              <a:rPr lang="en-US" dirty="0"/>
              <a:t>They avoid a prior top-down definition</a:t>
            </a:r>
          </a:p>
          <a:p>
            <a:r>
              <a:rPr lang="en-US" dirty="0"/>
              <a:t>How to define it and how to measure it?</a:t>
            </a:r>
          </a:p>
          <a:p>
            <a:r>
              <a:rPr lang="en-US" dirty="0"/>
              <a:t>In the deliberative processes in political institutions</a:t>
            </a:r>
          </a:p>
          <a:p>
            <a:r>
              <a:rPr lang="en-US" dirty="0"/>
              <a:t>How women MPs define women‘s interests in their work</a:t>
            </a:r>
          </a:p>
          <a:p>
            <a:r>
              <a:rPr lang="en-US" dirty="0"/>
              <a:t>How it operates among different groups of legislators</a:t>
            </a:r>
          </a:p>
          <a:p>
            <a:r>
              <a:rPr lang="en-US" dirty="0"/>
              <a:t>Low-income minority district vs. white upper-middle-class district</a:t>
            </a:r>
          </a:p>
          <a:p>
            <a:r>
              <a:rPr lang="en-US" dirty="0"/>
              <a:t>Who do they have in mind? (voters, co-partisans, party leadership etc.)</a:t>
            </a:r>
          </a:p>
          <a:p>
            <a:r>
              <a:rPr lang="en-US" dirty="0"/>
              <a:t>Defining women</a:t>
            </a:r>
            <a:r>
              <a:rPr lang="cs-CZ" dirty="0"/>
              <a:t>‘s </a:t>
            </a:r>
            <a:r>
              <a:rPr lang="cs-CZ" dirty="0" err="1"/>
              <a:t>interest</a:t>
            </a:r>
            <a:r>
              <a:rPr lang="cs-CZ" dirty="0"/>
              <a:t> </a:t>
            </a:r>
            <a:r>
              <a:rPr lang="cs-CZ" dirty="0" err="1"/>
              <a:t>is</a:t>
            </a:r>
            <a:r>
              <a:rPr lang="cs-CZ" dirty="0"/>
              <a:t> a </a:t>
            </a:r>
            <a:r>
              <a:rPr lang="cs-CZ" dirty="0" err="1"/>
              <a:t>political</a:t>
            </a:r>
            <a:r>
              <a:rPr lang="cs-CZ" dirty="0"/>
              <a:t> </a:t>
            </a:r>
            <a:r>
              <a:rPr lang="cs-CZ" dirty="0" err="1"/>
              <a:t>matter</a:t>
            </a:r>
            <a:endParaRPr lang="cs-CZ" dirty="0"/>
          </a:p>
          <a:p>
            <a:endParaRPr lang="en-US" dirty="0"/>
          </a:p>
          <a:p>
            <a:endParaRPr lang="en-US" dirty="0"/>
          </a:p>
          <a:p>
            <a:endParaRPr lang="en-US" dirty="0"/>
          </a:p>
        </p:txBody>
      </p:sp>
    </p:spTree>
    <p:extLst>
      <p:ext uri="{BB962C8B-B14F-4D97-AF65-F5344CB8AC3E}">
        <p14:creationId xmlns:p14="http://schemas.microsoft.com/office/powerpoint/2010/main" val="266109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C2DA82-CFB7-D64E-94ED-271BD8E52F97}"/>
              </a:ext>
            </a:extLst>
          </p:cNvPr>
          <p:cNvSpPr>
            <a:spLocks noGrp="1"/>
          </p:cNvSpPr>
          <p:nvPr>
            <p:ph type="title"/>
          </p:nvPr>
        </p:nvSpPr>
        <p:spPr/>
        <p:txBody>
          <a:bodyPr>
            <a:normAutofit fontScale="90000"/>
          </a:bodyPr>
          <a:lstStyle/>
          <a:p>
            <a:r>
              <a:rPr lang="en-US" dirty="0"/>
              <a:t>Campbell and Childs. 2015. to the left, to the right: representing conservative women</a:t>
            </a:r>
            <a:r>
              <a:rPr lang="cs-CZ" dirty="0"/>
              <a:t>‘s </a:t>
            </a:r>
            <a:r>
              <a:rPr lang="cs-CZ" dirty="0" err="1"/>
              <a:t>interests</a:t>
            </a:r>
            <a:endParaRPr lang="en-US" dirty="0"/>
          </a:p>
        </p:txBody>
      </p:sp>
      <p:sp>
        <p:nvSpPr>
          <p:cNvPr id="3" name="Zástupný symbol pro obsah 2">
            <a:extLst>
              <a:ext uri="{FF2B5EF4-FFF2-40B4-BE49-F238E27FC236}">
                <a16:creationId xmlns:a16="http://schemas.microsoft.com/office/drawing/2014/main" id="{22939B41-03A1-7B4A-8A60-1ADC83E415D8}"/>
              </a:ext>
            </a:extLst>
          </p:cNvPr>
          <p:cNvSpPr>
            <a:spLocks noGrp="1"/>
          </p:cNvSpPr>
          <p:nvPr>
            <p:ph idx="1"/>
          </p:nvPr>
        </p:nvSpPr>
        <p:spPr/>
        <p:txBody>
          <a:bodyPr/>
          <a:lstStyle/>
          <a:p>
            <a:r>
              <a:rPr lang="en-US" dirty="0"/>
              <a:t>What is the key problem?</a:t>
            </a:r>
          </a:p>
          <a:p>
            <a:r>
              <a:rPr lang="en-US" dirty="0"/>
              <a:t>What is the argument?</a:t>
            </a:r>
          </a:p>
          <a:p>
            <a:r>
              <a:rPr lang="en-US" dirty="0"/>
              <a:t>How do they proceed?</a:t>
            </a:r>
          </a:p>
          <a:p>
            <a:r>
              <a:rPr lang="en-US" dirty="0"/>
              <a:t>What is the conclusion?</a:t>
            </a:r>
          </a:p>
        </p:txBody>
      </p:sp>
    </p:spTree>
    <p:extLst>
      <p:ext uri="{BB962C8B-B14F-4D97-AF65-F5344CB8AC3E}">
        <p14:creationId xmlns:p14="http://schemas.microsoft.com/office/powerpoint/2010/main" val="3000192459"/>
      </p:ext>
    </p:extLst>
  </p:cSld>
  <p:clrMapOvr>
    <a:masterClrMapping/>
  </p:clrMapOvr>
</p:sld>
</file>

<file path=ppt/theme/theme1.xml><?xml version="1.0" encoding="utf-8"?>
<a:theme xmlns:a="http://schemas.openxmlformats.org/drawingml/2006/main" name="Balík">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Balík</Template>
  <TotalTime>1447</TotalTime>
  <Words>1616</Words>
  <Application>Microsoft Macintosh PowerPoint</Application>
  <PresentationFormat>Širokoúhlá obrazovka</PresentationFormat>
  <Paragraphs>173</Paragraphs>
  <Slides>35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35</vt:i4>
      </vt:variant>
    </vt:vector>
  </HeadingPairs>
  <TitlesOfParts>
    <vt:vector size="38" baseType="lpstr">
      <vt:lpstr>Arial</vt:lpstr>
      <vt:lpstr>Gill Sans MT</vt:lpstr>
      <vt:lpstr>Balík</vt:lpstr>
      <vt:lpstr>Seminar, March 20, 2018</vt:lpstr>
      <vt:lpstr>The aim of the seminar</vt:lpstr>
      <vt:lpstr>Beckwith, K. 2011. Interests, Issues, and Preferences: Women‘s interests and epiphenomena of activism</vt:lpstr>
      <vt:lpstr>Beckwith, K. 2011. Interests, Issues, and Preferences: Women‘s interests and epiphenomena of activism</vt:lpstr>
      <vt:lpstr>WELDON, L. 2011. Perspectives against interest: Sketch of a feminist political theory of women</vt:lpstr>
      <vt:lpstr>WELDON, L. 2011. Perspectives against interest: Sketch of a feminist political theory of women</vt:lpstr>
      <vt:lpstr>Reingold and Swers.2011. An ENDOGENOUS APPROACH TO WOMEN‘S Interests: when interests are interesting in and of themselves</vt:lpstr>
      <vt:lpstr>Reingold and Swers.2011. An ENDOGENOUS APPROACH TO WOMEN‘S Interests: when interests are interesting in and of themselves</vt:lpstr>
      <vt:lpstr>Campbell and Childs. 2015. to the left, to the right: representing conservative women‘s interests</vt:lpstr>
      <vt:lpstr>Campbell and Childs. 2015. to the left, to the right: representing conservative women‘s interests</vt:lpstr>
      <vt:lpstr>Constituting women's interests</vt:lpstr>
      <vt:lpstr>Constituting women's interests</vt:lpstr>
      <vt:lpstr>Constituting women's interests</vt:lpstr>
      <vt:lpstr>Constituting women's interests</vt:lpstr>
      <vt:lpstr>Who makes representative claims?</vt:lpstr>
      <vt:lpstr>Women and political leadership</vt:lpstr>
      <vt:lpstr>Gro halem Brundtland</vt:lpstr>
      <vt:lpstr>Edith Cresson</vt:lpstr>
      <vt:lpstr>SiriMaVo Bandaranike</vt:lpstr>
      <vt:lpstr>Chandrika Kumaratunga</vt:lpstr>
      <vt:lpstr>What country was the first to have women in all constitutional offices?</vt:lpstr>
      <vt:lpstr>New Zealand (march 2005-august 2006) </vt:lpstr>
      <vt:lpstr>Ireland</vt:lpstr>
      <vt:lpstr>History of women in powerful offices</vt:lpstr>
      <vt:lpstr>History of women in powerful offices</vt:lpstr>
      <vt:lpstr>Margaret Thatcher</vt:lpstr>
      <vt:lpstr>Women In power</vt:lpstr>
      <vt:lpstr>Glass cliff</vt:lpstr>
      <vt:lpstr>Miroslava Němcová</vt:lpstr>
      <vt:lpstr>Prezentace aplikace PowerPoint</vt:lpstr>
      <vt:lpstr>Glass cliff</vt:lpstr>
      <vt:lpstr>Difficulties</vt:lpstr>
      <vt:lpstr>Difficulties</vt:lpstr>
      <vt:lpstr>Prezentace aplikace PowerPoint</vt:lpstr>
      <vt:lpstr>Thank you!</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March 20, 2018</dc:title>
  <dc:creator>Uživatel Microsoft Office</dc:creator>
  <cp:lastModifiedBy>Uživatel Microsoft Office</cp:lastModifiedBy>
  <cp:revision>44</cp:revision>
  <dcterms:created xsi:type="dcterms:W3CDTF">2018-03-19T13:25:02Z</dcterms:created>
  <dcterms:modified xsi:type="dcterms:W3CDTF">2018-03-20T13:32:32Z</dcterms:modified>
</cp:coreProperties>
</file>