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83" r:id="rId24"/>
    <p:sldId id="278" r:id="rId25"/>
    <p:sldId id="279" r:id="rId26"/>
    <p:sldId id="280" r:id="rId27"/>
    <p:sldId id="281" r:id="rId28"/>
    <p:sldId id="282" r:id="rId29"/>
    <p:sldId id="284" r:id="rId30"/>
    <p:sldId id="285" r:id="rId31"/>
    <p:sldId id="286" r:id="rId32"/>
    <p:sldId id="288" r:id="rId33"/>
    <p:sldId id="28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67"/>
    <p:restoredTop sz="94652"/>
  </p:normalViewPr>
  <p:slideViewPr>
    <p:cSldViewPr snapToGrid="0" snapToObjects="1">
      <p:cViewPr>
        <p:scale>
          <a:sx n="97" d="100"/>
          <a:sy n="97" d="100"/>
        </p:scale>
        <p:origin x="-160" y="-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237A4-429C-7D4E-B5F0-B089B37CAB9B}" type="datetimeFigureOut">
              <a:rPr lang="en-US" smtClean="0"/>
              <a:t>2/27/18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D2FA4-8AB9-D14D-B457-301ACD4D6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7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2/27/18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2/27/18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2/27/18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2/27/18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2/27/18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2/27/18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2/27/18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history of struggle for women‘s suffrage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POL612, 27 </a:t>
            </a:r>
            <a:r>
              <a:rPr lang="en-US" dirty="0" smtClean="0"/>
              <a:t>February,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98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51284" y="-1152925"/>
            <a:ext cx="6469183" cy="8775033"/>
          </a:xfrm>
        </p:spPr>
      </p:pic>
    </p:spTree>
    <p:extLst>
      <p:ext uri="{BB962C8B-B14F-4D97-AF65-F5344CB8AC3E}">
        <p14:creationId xmlns:p14="http://schemas.microsoft.com/office/powerpoint/2010/main" val="165035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democracy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speak of democratic order when women and minorities are exclude from the right to vote?</a:t>
            </a:r>
          </a:p>
          <a:p>
            <a:r>
              <a:rPr lang="en-US" dirty="0" smtClean="0"/>
              <a:t>Criteria of democracy</a:t>
            </a:r>
          </a:p>
          <a:p>
            <a:r>
              <a:rPr lang="en-US" dirty="0" smtClean="0"/>
              <a:t>In principle</a:t>
            </a:r>
          </a:p>
          <a:p>
            <a:r>
              <a:rPr lang="en-US" dirty="0" smtClean="0"/>
              <a:t>Paxton 2008: discrepancies between definition of democracy by various scholars and their actual dating of when a country became democratic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6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of democracy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2579273"/>
            <a:ext cx="4495800" cy="9144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626194"/>
            <a:ext cx="47244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216" y="371061"/>
            <a:ext cx="4038510" cy="596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2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gain of political rights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51096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goal was met</a:t>
            </a:r>
          </a:p>
          <a:p>
            <a:r>
              <a:rPr lang="en-US" dirty="0" smtClean="0"/>
              <a:t>The movement lost its unifying element</a:t>
            </a:r>
          </a:p>
          <a:p>
            <a:r>
              <a:rPr lang="en-US" dirty="0" smtClean="0"/>
              <a:t>Change of agenda</a:t>
            </a:r>
          </a:p>
          <a:p>
            <a:r>
              <a:rPr lang="en-US" dirty="0" smtClean="0"/>
              <a:t>Political rights not sufficient to achieve equality</a:t>
            </a:r>
          </a:p>
          <a:p>
            <a:r>
              <a:rPr lang="en-US" dirty="0" smtClean="0"/>
              <a:t>New goal: changing </a:t>
            </a:r>
            <a:r>
              <a:rPr lang="en-US" dirty="0"/>
              <a:t>deeply-rooted cultural prejudices and socialization patterns</a:t>
            </a:r>
            <a:r>
              <a:rPr lang="cs-CZ" dirty="0"/>
              <a:t> </a:t>
            </a:r>
            <a:endParaRPr lang="en-US" dirty="0" smtClean="0"/>
          </a:p>
          <a:p>
            <a:r>
              <a:rPr lang="en-US" dirty="0" smtClean="0"/>
              <a:t>Sexism encompassed in cultural prejudices and structural mechanisms, women in subordinate positions</a:t>
            </a:r>
          </a:p>
          <a:p>
            <a:r>
              <a:rPr lang="en-US" dirty="0" smtClean="0"/>
              <a:t>Also other types of rights </a:t>
            </a:r>
          </a:p>
          <a:p>
            <a:r>
              <a:rPr lang="en-US" dirty="0" smtClean="0"/>
              <a:t>Liberal feminists demanded equal access to male-dominated </a:t>
            </a:r>
            <a:r>
              <a:rPr lang="en-US" dirty="0" err="1" smtClean="0"/>
              <a:t>insituttions</a:t>
            </a:r>
            <a:endParaRPr lang="en-US" dirty="0" smtClean="0"/>
          </a:p>
          <a:p>
            <a:r>
              <a:rPr lang="en-US" dirty="0" smtClean="0"/>
              <a:t>Radical feminists demanded redefinition o the entire social order</a:t>
            </a:r>
          </a:p>
          <a:p>
            <a:r>
              <a:rPr lang="en-US" dirty="0" smtClean="0"/>
              <a:t>Third-wave feminism: early 1990s, need for intercultural dialogue, global inequalities.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18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CZECH WOMENs’ movement</a:t>
            </a:r>
            <a:br>
              <a:rPr lang="en-US" dirty="0" smtClean="0"/>
            </a:br>
            <a:r>
              <a:rPr lang="en-US" dirty="0" smtClean="0"/>
              <a:t>(in Austrian-Hungarian empire)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77" y="2413137"/>
            <a:ext cx="5712385" cy="3954729"/>
          </a:xfrm>
        </p:spPr>
      </p:pic>
    </p:spTree>
    <p:extLst>
      <p:ext uri="{BB962C8B-B14F-4D97-AF65-F5344CB8AC3E}">
        <p14:creationId xmlns:p14="http://schemas.microsoft.com/office/powerpoint/2010/main" val="65738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CZECH WOMENs’ movement</a:t>
            </a:r>
            <a:br>
              <a:rPr lang="en-US" dirty="0"/>
            </a:br>
            <a:r>
              <a:rPr lang="en-US" dirty="0"/>
              <a:t>(in Austrian-Hungarian empire)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general political goal of the Czech people: NATIONAL EMANCIPATION</a:t>
            </a:r>
          </a:p>
          <a:p>
            <a:r>
              <a:rPr lang="en-US" dirty="0" smtClean="0"/>
              <a:t>Struggle for the Czech language, political rights and representation (neo-absolutism after 1848 to early 1860s)</a:t>
            </a:r>
          </a:p>
          <a:p>
            <a:r>
              <a:rPr lang="en-US" dirty="0" smtClean="0"/>
              <a:t>Settlement of the Czech-Austrian relationship</a:t>
            </a:r>
          </a:p>
          <a:p>
            <a:r>
              <a:rPr lang="en-US" dirty="0" smtClean="0"/>
              <a:t>The mainstream ideology: Liberal nationalism</a:t>
            </a:r>
          </a:p>
          <a:p>
            <a:r>
              <a:rPr lang="en-US" dirty="0" smtClean="0"/>
              <a:t>Most of the women's movement within this political camp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 of nationalism for women’s emancipation?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Women’s political efforts perceived negatively, distraction form nationalist goals, disintegration of the national block (opponents’ arguments not only antifeminist but also nationalist)</a:t>
            </a:r>
          </a:p>
          <a:p>
            <a:r>
              <a:rPr lang="en-US" dirty="0" smtClean="0"/>
              <a:t>It was also a strong case for women’s suffrage, it would strengthen the Czech voice in the monarchy (but not other progressive measures usually supported).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47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876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4672" y="978776"/>
            <a:ext cx="4486656" cy="1174991"/>
          </a:xfrm>
        </p:spPr>
        <p:txBody>
          <a:bodyPr>
            <a:normAutofit/>
          </a:bodyPr>
          <a:lstStyle/>
          <a:p>
            <a:r>
              <a:rPr lang="en-US" sz="2400"/>
              <a:t>Marie červinková-riegerová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B8C54367-153C-41A7-AFA5-F65ACCB53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40692"/>
            <a:ext cx="4486656" cy="3255252"/>
          </a:xfrm>
        </p:spPr>
        <p:txBody>
          <a:bodyPr>
            <a:normAutofit/>
          </a:bodyPr>
          <a:lstStyle/>
          <a:p>
            <a:r>
              <a:rPr lang="en-US" dirty="0"/>
              <a:t>“ </a:t>
            </a:r>
            <a:r>
              <a:rPr lang="en-US" i="1" dirty="0"/>
              <a:t>M</a:t>
            </a:r>
            <a:r>
              <a:rPr lang="en-US" i="1" dirty="0" smtClean="0"/>
              <a:t>an </a:t>
            </a:r>
            <a:r>
              <a:rPr lang="en-US" i="1" dirty="0"/>
              <a:t>is meant to establish laws of social order …. , woman’s place is to eagerly fulfill higher laws – those of humanity, she is meant to govern the </a:t>
            </a:r>
            <a:r>
              <a:rPr lang="en-US" i="1" dirty="0" smtClean="0"/>
              <a:t>empire </a:t>
            </a:r>
            <a:r>
              <a:rPr lang="en-US" i="1" dirty="0"/>
              <a:t>of mercifulness</a:t>
            </a:r>
            <a:r>
              <a:rPr lang="en-US" dirty="0"/>
              <a:t>”.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0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CZECH WOMENs’ movement</a:t>
            </a:r>
            <a:br>
              <a:rPr lang="en-US" dirty="0"/>
            </a:br>
            <a:r>
              <a:rPr lang="en-US" dirty="0"/>
              <a:t>(in Austrian-Hungarian empire)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Women excluded from political life in the monarchy by law (1867)</a:t>
            </a:r>
          </a:p>
          <a:p>
            <a:r>
              <a:rPr lang="en-US" dirty="0" smtClean="0"/>
              <a:t>Not sufficient prerequisites for political participation (first grammar school in 1880, first university graduates 1901)</a:t>
            </a:r>
          </a:p>
          <a:p>
            <a:r>
              <a:rPr lang="en-US" dirty="0" smtClean="0"/>
              <a:t>Women expected to be good patriots, sufficient manifestation of political maturity</a:t>
            </a:r>
          </a:p>
          <a:p>
            <a:r>
              <a:rPr lang="en-US" dirty="0"/>
              <a:t>Female public activities: charity work, </a:t>
            </a:r>
            <a:r>
              <a:rPr lang="en-US" dirty="0" smtClean="0"/>
              <a:t>philanthropy</a:t>
            </a:r>
          </a:p>
          <a:p>
            <a:r>
              <a:rPr lang="en-US" dirty="0"/>
              <a:t>Non-political clubs could be established (since 1861</a:t>
            </a:r>
            <a:r>
              <a:rPr lang="en-US" dirty="0" smtClean="0"/>
              <a:t>)</a:t>
            </a:r>
          </a:p>
          <a:p>
            <a:r>
              <a:rPr lang="en-US" dirty="0" smtClean="0"/>
              <a:t>1865: The </a:t>
            </a:r>
            <a:r>
              <a:rPr lang="en-US" dirty="0"/>
              <a:t>American Ladies’ Club in Prague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goal</a:t>
            </a:r>
            <a:r>
              <a:rPr lang="cs-CZ" dirty="0" smtClean="0"/>
              <a:t> to </a:t>
            </a:r>
            <a:r>
              <a:rPr lang="cs-CZ" dirty="0" err="1" smtClean="0"/>
              <a:t>bolster</a:t>
            </a:r>
            <a:r>
              <a:rPr lang="cs-CZ" dirty="0" smtClean="0"/>
              <a:t> </a:t>
            </a:r>
            <a:r>
              <a:rPr lang="cs-CZ" dirty="0" err="1" smtClean="0"/>
              <a:t>patriotism</a:t>
            </a:r>
            <a:r>
              <a:rPr lang="cs-CZ" dirty="0" smtClean="0"/>
              <a:t>,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ture </a:t>
            </a:r>
            <a:r>
              <a:rPr lang="cs-CZ" dirty="0" err="1" smtClean="0"/>
              <a:t>for</a:t>
            </a:r>
            <a:r>
              <a:rPr lang="cs-CZ" dirty="0" smtClean="0"/>
              <a:t> most </a:t>
            </a:r>
            <a:r>
              <a:rPr lang="cs-CZ" dirty="0" err="1" smtClean="0"/>
              <a:t>women’s</a:t>
            </a:r>
            <a:r>
              <a:rPr lang="cs-CZ" dirty="0" smtClean="0"/>
              <a:t> </a:t>
            </a:r>
            <a:r>
              <a:rPr lang="cs-CZ" dirty="0" err="1" smtClean="0"/>
              <a:t>clubs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19th </a:t>
            </a:r>
            <a:r>
              <a:rPr lang="cs-CZ" dirty="0" err="1" smtClean="0"/>
              <a:t>century</a:t>
            </a:r>
            <a:r>
              <a:rPr lang="cs-CZ" dirty="0" smtClean="0"/>
              <a:t>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suffrage relate to democracy?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463211"/>
          </a:xfrm>
        </p:spPr>
        <p:txBody>
          <a:bodyPr/>
          <a:lstStyle/>
          <a:p>
            <a:r>
              <a:rPr lang="en-US" dirty="0" smtClean="0"/>
              <a:t>What does democracy mean?</a:t>
            </a:r>
          </a:p>
          <a:p>
            <a:r>
              <a:rPr lang="en-US" dirty="0" smtClean="0"/>
              <a:t>Democracy in Athens:</a:t>
            </a:r>
          </a:p>
          <a:p>
            <a:pPr lvl="1"/>
            <a:r>
              <a:rPr lang="en-US" dirty="0" smtClean="0"/>
              <a:t>Exclusion foreigners, slaves, workers. </a:t>
            </a:r>
          </a:p>
          <a:p>
            <a:pPr lvl="1"/>
            <a:r>
              <a:rPr lang="en-US" dirty="0" smtClean="0"/>
              <a:t>How about women?</a:t>
            </a:r>
          </a:p>
          <a:p>
            <a:pPr lvl="1"/>
            <a:r>
              <a:rPr lang="en-US" dirty="0" smtClean="0"/>
              <a:t>Why?</a:t>
            </a:r>
          </a:p>
          <a:p>
            <a:r>
              <a:rPr lang="en-US" dirty="0" smtClean="0"/>
              <a:t>It was not necessary to mention women AT ALL. Until the 19</a:t>
            </a:r>
            <a:r>
              <a:rPr lang="en-US" baseline="30000" dirty="0" smtClean="0"/>
              <a:t>th</a:t>
            </a:r>
            <a:r>
              <a:rPr lang="en-US" dirty="0" smtClean="0"/>
              <a:t> century.</a:t>
            </a:r>
          </a:p>
          <a:p>
            <a:r>
              <a:rPr lang="en-US" dirty="0" smtClean="0"/>
              <a:t>First electoral norm to mention gender:  the Reform Act 1832 (male citizens)</a:t>
            </a:r>
          </a:p>
          <a:p>
            <a:r>
              <a:rPr lang="en-US" dirty="0" smtClean="0"/>
              <a:t>Is there a difference in exclusion based on money, taxes, age and based vs. gender or race?</a:t>
            </a:r>
          </a:p>
        </p:txBody>
      </p:sp>
    </p:spTree>
    <p:extLst>
      <p:ext uri="{BB962C8B-B14F-4D97-AF65-F5344CB8AC3E}">
        <p14:creationId xmlns:p14="http://schemas.microsoft.com/office/powerpoint/2010/main" val="171762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main competing trends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nationalism, women’s effort to benefit the nation, ender issues subordinated to national interests. </a:t>
            </a:r>
          </a:p>
          <a:p>
            <a:pPr lvl="1"/>
            <a:r>
              <a:rPr lang="en-US" dirty="0" smtClean="0"/>
              <a:t>These women did not participate in the movement</a:t>
            </a:r>
          </a:p>
          <a:p>
            <a:pPr lvl="1"/>
            <a:r>
              <a:rPr lang="en-US" dirty="0" smtClean="0"/>
              <a:t>Charity work</a:t>
            </a:r>
          </a:p>
          <a:p>
            <a:pPr lvl="1"/>
            <a:r>
              <a:rPr lang="en-US" dirty="0" smtClean="0"/>
              <a:t>Patriotic clubs</a:t>
            </a:r>
          </a:p>
          <a:p>
            <a:pPr lvl="1"/>
            <a:r>
              <a:rPr lang="en-US" dirty="0" err="1" smtClean="0"/>
              <a:t>Renáta</a:t>
            </a:r>
            <a:r>
              <a:rPr lang="en-US" dirty="0" smtClean="0"/>
              <a:t> </a:t>
            </a:r>
            <a:r>
              <a:rPr lang="en-US" dirty="0" err="1" smtClean="0"/>
              <a:t>Tyršová</a:t>
            </a:r>
            <a:r>
              <a:rPr lang="en-US" dirty="0" smtClean="0"/>
              <a:t> (wife of Miroslav </a:t>
            </a:r>
            <a:r>
              <a:rPr lang="en-US" dirty="0" err="1" smtClean="0"/>
              <a:t>Tyrš</a:t>
            </a:r>
            <a:r>
              <a:rPr lang="en-US" dirty="0" smtClean="0"/>
              <a:t>): refused to run for the leadership of the the Women’s Suffrage Committee:  “</a:t>
            </a:r>
            <a:r>
              <a:rPr lang="en-US" i="1" dirty="0" smtClean="0"/>
              <a:t>I </a:t>
            </a:r>
            <a:r>
              <a:rPr lang="en-US" i="1" dirty="0"/>
              <a:t>have not been interested in politics – and I will not be. I do not understand politics and I don’t like what is being called politics these days. In my patriotic feelings I am not a progressivist, I always see the matter of the nation first – not the </a:t>
            </a:r>
            <a:r>
              <a:rPr lang="en-US" i="1" dirty="0" smtClean="0"/>
              <a:t>interest </a:t>
            </a:r>
            <a:r>
              <a:rPr lang="en-US" i="1" dirty="0"/>
              <a:t>of any class or gender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03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main competing trends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2) progressive trend, represented by </a:t>
            </a:r>
            <a:r>
              <a:rPr lang="en-US" dirty="0" err="1" smtClean="0"/>
              <a:t>Teréza</a:t>
            </a:r>
            <a:r>
              <a:rPr lang="en-US" dirty="0" smtClean="0"/>
              <a:t> </a:t>
            </a:r>
            <a:r>
              <a:rPr lang="en-US" dirty="0" err="1" smtClean="0"/>
              <a:t>Nováková</a:t>
            </a:r>
            <a:r>
              <a:rPr lang="en-US" dirty="0" smtClean="0"/>
              <a:t> (editor of Women’s Papers)</a:t>
            </a:r>
          </a:p>
          <a:p>
            <a:pPr lvl="1"/>
            <a:r>
              <a:rPr lang="en-US" dirty="0" smtClean="0"/>
              <a:t>Fighting for women’s suffrage </a:t>
            </a:r>
          </a:p>
          <a:p>
            <a:pPr lvl="1"/>
            <a:r>
              <a:rPr lang="en-US" dirty="0" smtClean="0"/>
              <a:t>Activist movement (speeches, articles</a:t>
            </a:r>
          </a:p>
          <a:p>
            <a:pPr lvl="1"/>
            <a:r>
              <a:rPr lang="en-US" dirty="0" smtClean="0"/>
              <a:t>Friend of Charlotte </a:t>
            </a:r>
            <a:r>
              <a:rPr lang="en-US" dirty="0" err="1" smtClean="0"/>
              <a:t>Garriggue</a:t>
            </a:r>
            <a:r>
              <a:rPr lang="en-US" dirty="0" smtClean="0"/>
              <a:t> Masaryk</a:t>
            </a:r>
          </a:p>
          <a:p>
            <a:pPr lvl="1"/>
            <a:r>
              <a:rPr lang="en-US" dirty="0" smtClean="0"/>
              <a:t>Intellectual-feminist camp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8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2" r="10793"/>
          <a:stretch/>
        </p:blipFill>
        <p:spPr>
          <a:xfrm>
            <a:off x="6531363" y="964279"/>
            <a:ext cx="4435894" cy="499594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86"/>
          <a:stretch/>
        </p:blipFill>
        <p:spPr>
          <a:xfrm>
            <a:off x="1341111" y="1163782"/>
            <a:ext cx="3435936" cy="386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8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CZECH WOMENs’ movement</a:t>
            </a:r>
            <a:br>
              <a:rPr lang="en-US" dirty="0"/>
            </a:br>
            <a:r>
              <a:rPr lang="en-US" dirty="0"/>
              <a:t>(in Austrian-Hungarian empire)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progressive camp strengthened in 1890s</a:t>
            </a:r>
          </a:p>
          <a:p>
            <a:r>
              <a:rPr lang="en-US" dirty="0" smtClean="0"/>
              <a:t>The struggle peaked in 1905-07</a:t>
            </a:r>
          </a:p>
          <a:p>
            <a:r>
              <a:rPr lang="en-US" dirty="0" smtClean="0"/>
              <a:t>New generation of educated women, need for modernization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congress of Czech women in 1897</a:t>
            </a:r>
          </a:p>
          <a:p>
            <a:r>
              <a:rPr lang="en-US" dirty="0" smtClean="0"/>
              <a:t>1903 establishment of the Czech Women’s Central Club (</a:t>
            </a:r>
            <a:r>
              <a:rPr lang="en-US" i="1" dirty="0" err="1" smtClean="0"/>
              <a:t>Ústřední</a:t>
            </a:r>
            <a:r>
              <a:rPr lang="en-US" i="1" dirty="0" smtClean="0"/>
              <a:t> </a:t>
            </a:r>
            <a:r>
              <a:rPr lang="en-US" i="1" dirty="0" err="1" smtClean="0"/>
              <a:t>spolek</a:t>
            </a:r>
            <a:r>
              <a:rPr lang="en-US" i="1" dirty="0" smtClean="0"/>
              <a:t> </a:t>
            </a:r>
            <a:r>
              <a:rPr lang="en-US" i="1" dirty="0" err="1" smtClean="0"/>
              <a:t>českých</a:t>
            </a:r>
            <a:r>
              <a:rPr lang="en-US" i="1" dirty="0" smtClean="0"/>
              <a:t> </a:t>
            </a:r>
            <a:r>
              <a:rPr lang="en-US" i="1" dirty="0" err="1" smtClean="0"/>
              <a:t>žen</a:t>
            </a:r>
            <a:r>
              <a:rPr lang="en-US" dirty="0" smtClean="0"/>
              <a:t>), issued paper Women’s World</a:t>
            </a:r>
          </a:p>
          <a:p>
            <a:r>
              <a:rPr lang="en-US" dirty="0" smtClean="0"/>
              <a:t>1905 </a:t>
            </a:r>
            <a:r>
              <a:rPr lang="en-US" dirty="0" err="1" smtClean="0"/>
              <a:t>eshtablishment</a:t>
            </a:r>
            <a:r>
              <a:rPr lang="en-US" dirty="0" smtClean="0"/>
              <a:t> of the Committee for Women’s </a:t>
            </a:r>
            <a:r>
              <a:rPr lang="en-US" dirty="0" err="1" smtClean="0"/>
              <a:t>Sufrfage</a:t>
            </a:r>
            <a:r>
              <a:rPr lang="en-US" dirty="0" smtClean="0"/>
              <a:t> (</a:t>
            </a:r>
            <a:r>
              <a:rPr lang="en-US" i="1" dirty="0" err="1" smtClean="0"/>
              <a:t>Výbor</a:t>
            </a:r>
            <a:r>
              <a:rPr lang="en-US" i="1" dirty="0" smtClean="0"/>
              <a:t> pro </a:t>
            </a:r>
            <a:r>
              <a:rPr lang="en-US" i="1" dirty="0" err="1" smtClean="0"/>
              <a:t>volební</a:t>
            </a:r>
            <a:r>
              <a:rPr lang="en-US" i="1" dirty="0" smtClean="0"/>
              <a:t> </a:t>
            </a:r>
            <a:r>
              <a:rPr lang="en-US" i="1" dirty="0" err="1" smtClean="0"/>
              <a:t>právo</a:t>
            </a:r>
            <a:r>
              <a:rPr lang="en-US" i="1" dirty="0" smtClean="0"/>
              <a:t> </a:t>
            </a:r>
            <a:r>
              <a:rPr lang="en-US" i="1" dirty="0" err="1" smtClean="0"/>
              <a:t>žen</a:t>
            </a:r>
            <a:r>
              <a:rPr lang="en-US" dirty="0" smtClean="0"/>
              <a:t>) by </a:t>
            </a:r>
            <a:r>
              <a:rPr lang="en-US" dirty="0" err="1" smtClean="0"/>
              <a:t>teréa</a:t>
            </a:r>
            <a:r>
              <a:rPr lang="en-US" dirty="0" smtClean="0"/>
              <a:t> </a:t>
            </a:r>
            <a:r>
              <a:rPr lang="en-US" dirty="0" err="1" smtClean="0"/>
              <a:t>Nováková</a:t>
            </a:r>
            <a:r>
              <a:rPr lang="en-US" dirty="0" smtClean="0"/>
              <a:t> and </a:t>
            </a:r>
            <a:r>
              <a:rPr lang="en-US" dirty="0" err="1" smtClean="0"/>
              <a:t>Františka</a:t>
            </a:r>
            <a:r>
              <a:rPr lang="en-US" dirty="0" smtClean="0"/>
              <a:t> </a:t>
            </a:r>
            <a:r>
              <a:rPr lang="en-US" dirty="0" err="1" smtClean="0"/>
              <a:t>Plamínková</a:t>
            </a:r>
            <a:r>
              <a:rPr lang="en-US" dirty="0" smtClean="0"/>
              <a:t>, political (informal and thus not illegal) body of the Central Club</a:t>
            </a:r>
          </a:p>
          <a:p>
            <a:r>
              <a:rPr lang="en-US" dirty="0" smtClean="0"/>
              <a:t>Support by influential politicians like TGM,  </a:t>
            </a:r>
            <a:r>
              <a:rPr lang="en-US" dirty="0" err="1" smtClean="0"/>
              <a:t>Václav</a:t>
            </a:r>
            <a:r>
              <a:rPr lang="en-US" dirty="0" smtClean="0"/>
              <a:t> Choc, </a:t>
            </a:r>
            <a:r>
              <a:rPr lang="en-US" dirty="0" err="1" smtClean="0"/>
              <a:t>Bohuslav</a:t>
            </a:r>
            <a:r>
              <a:rPr lang="en-US" dirty="0" smtClean="0"/>
              <a:t> </a:t>
            </a:r>
            <a:r>
              <a:rPr lang="en-US" dirty="0" err="1" smtClean="0"/>
              <a:t>Franta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98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parties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Refused suffrage for women</a:t>
            </a:r>
          </a:p>
          <a:p>
            <a:r>
              <a:rPr lang="en-US" dirty="0" smtClean="0"/>
              <a:t>One exception: The Czech Progressive Party (</a:t>
            </a:r>
            <a:r>
              <a:rPr lang="en-US" dirty="0" err="1" smtClean="0"/>
              <a:t>Tomáš</a:t>
            </a:r>
            <a:r>
              <a:rPr lang="en-US" dirty="0" smtClean="0"/>
              <a:t> </a:t>
            </a:r>
            <a:r>
              <a:rPr lang="en-US" dirty="0" err="1" smtClean="0"/>
              <a:t>Garrigue</a:t>
            </a:r>
            <a:r>
              <a:rPr lang="en-US" dirty="0" smtClean="0"/>
              <a:t> Masaryk)</a:t>
            </a:r>
          </a:p>
          <a:p>
            <a:r>
              <a:rPr lang="en-US" dirty="0" smtClean="0"/>
              <a:t>National Socialist Party included women’s suffrage in the program</a:t>
            </a:r>
          </a:p>
          <a:p>
            <a:r>
              <a:rPr lang="en-US" dirty="0" smtClean="0"/>
              <a:t>Fear of clericalism</a:t>
            </a:r>
          </a:p>
          <a:p>
            <a:r>
              <a:rPr lang="en-US" dirty="0" err="1" smtClean="0"/>
              <a:t>Czecho</a:t>
            </a:r>
            <a:r>
              <a:rPr lang="en-US" dirty="0" smtClean="0"/>
              <a:t>-Slavic Social Democratic party did not even participate on the Women’s Suffrage Committee</a:t>
            </a:r>
          </a:p>
          <a:p>
            <a:r>
              <a:rPr lang="en-US" dirty="0" smtClean="0"/>
              <a:t>Women could be members of parties (social democrats first to admit women)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8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Czech Suffragist’s arguments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 right</a:t>
            </a:r>
          </a:p>
          <a:p>
            <a:r>
              <a:rPr lang="en-US" dirty="0" smtClean="0"/>
              <a:t>Refused to understand rights only in terms of male rights</a:t>
            </a:r>
          </a:p>
          <a:p>
            <a:r>
              <a:rPr lang="en-US" dirty="0" smtClean="0"/>
              <a:t>Civil rights and civil duties</a:t>
            </a:r>
          </a:p>
          <a:p>
            <a:r>
              <a:rPr lang="en-US" dirty="0" smtClean="0"/>
              <a:t>Women’s duties in the society = being mothers, raising new generations of Czechs (equivalent of military duty)</a:t>
            </a:r>
          </a:p>
          <a:p>
            <a:r>
              <a:rPr lang="en-US" dirty="0" smtClean="0"/>
              <a:t>Women = only half-citizens (only duties, no rights)</a:t>
            </a:r>
          </a:p>
          <a:p>
            <a:r>
              <a:rPr lang="en-US" dirty="0" smtClean="0"/>
              <a:t>Liberal women vs. socialist women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45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1907 electoral reform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Abolished the curia system (voting in curia: group of voters based on their property, five groups in Austria: large landowners, business and trade, industrial cities, country, and so called universal curia for men over 24 </a:t>
            </a:r>
            <a:r>
              <a:rPr lang="mr-IN" dirty="0" smtClean="0"/>
              <a:t>–</a:t>
            </a:r>
            <a:r>
              <a:rPr lang="en-US" dirty="0" smtClean="0"/>
              <a:t> since 1896) </a:t>
            </a:r>
            <a:r>
              <a:rPr lang="mr-IN" dirty="0" smtClean="0"/>
              <a:t>–</a:t>
            </a:r>
            <a:r>
              <a:rPr lang="en-US" dirty="0" smtClean="0"/>
              <a:t> suffrage for men bud </a:t>
            </a:r>
            <a:r>
              <a:rPr lang="en-US" u="sng" dirty="0" smtClean="0"/>
              <a:t>unequal</a:t>
            </a:r>
          </a:p>
          <a:p>
            <a:r>
              <a:rPr lang="en-US" dirty="0" smtClean="0"/>
              <a:t>Women in the landowners’ curia could vote (not directly)</a:t>
            </a:r>
          </a:p>
          <a:p>
            <a:r>
              <a:rPr lang="en-US" dirty="0" smtClean="0"/>
              <a:t>New las: “universal right” to vote only for men, setback for women!</a:t>
            </a:r>
          </a:p>
          <a:p>
            <a:r>
              <a:rPr lang="en-US" dirty="0" smtClean="0"/>
              <a:t>Protests of women</a:t>
            </a:r>
          </a:p>
          <a:p>
            <a:r>
              <a:rPr lang="en-US" dirty="0" smtClean="0"/>
              <a:t>Change of strategy: looking for lacunas in the electoral law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39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FEMALE CANDIDATES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Bohemian Regional Assembly did not explicitly ban </a:t>
            </a:r>
            <a:r>
              <a:rPr lang="en-US" dirty="0" err="1" smtClean="0"/>
              <a:t>femal</a:t>
            </a:r>
            <a:r>
              <a:rPr lang="en-US" dirty="0" smtClean="0"/>
              <a:t> candidates</a:t>
            </a:r>
          </a:p>
          <a:p>
            <a:r>
              <a:rPr lang="en-US" dirty="0" smtClean="0"/>
              <a:t>First candidates in 1908</a:t>
            </a:r>
          </a:p>
          <a:p>
            <a:r>
              <a:rPr lang="en-US" dirty="0" smtClean="0"/>
              <a:t>First women elected: </a:t>
            </a:r>
            <a:r>
              <a:rPr lang="en-US" dirty="0" err="1" smtClean="0"/>
              <a:t>Božena</a:t>
            </a:r>
            <a:r>
              <a:rPr lang="en-US" dirty="0" smtClean="0"/>
              <a:t> </a:t>
            </a:r>
            <a:r>
              <a:rPr lang="en-US" dirty="0" err="1" smtClean="0"/>
              <a:t>Viková-Kunětická</a:t>
            </a:r>
            <a:r>
              <a:rPr lang="en-US" dirty="0" smtClean="0"/>
              <a:t> in 1920</a:t>
            </a:r>
          </a:p>
          <a:p>
            <a:r>
              <a:rPr lang="en-US" dirty="0" smtClean="0"/>
              <a:t>She was joint candidate of political parties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8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5" b="-1"/>
          <a:stretch/>
        </p:blipFill>
        <p:spPr>
          <a:xfrm>
            <a:off x="7155900" y="878152"/>
            <a:ext cx="3035020" cy="44690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/>
              <a:t>Viková-Kunětická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784AD61A-866B-4C62-8A94-D95756C4F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40692"/>
            <a:ext cx="5925310" cy="3255252"/>
          </a:xfrm>
        </p:spPr>
        <p:txBody>
          <a:bodyPr>
            <a:normAutofit/>
          </a:bodyPr>
          <a:lstStyle/>
          <a:p>
            <a:r>
              <a:rPr lang="en-US" dirty="0"/>
              <a:t>Radical nationalism and chauvinism</a:t>
            </a:r>
          </a:p>
          <a:p>
            <a:r>
              <a:rPr lang="en-US" dirty="0"/>
              <a:t>Conflict with Charlotte </a:t>
            </a:r>
            <a:r>
              <a:rPr lang="en-US" dirty="0" err="1"/>
              <a:t>Garrigue</a:t>
            </a:r>
            <a:r>
              <a:rPr lang="en-US" dirty="0"/>
              <a:t> Masaryk</a:t>
            </a:r>
          </a:p>
          <a:p>
            <a:r>
              <a:rPr lang="en-US" dirty="0"/>
              <a:t>National not women’s emancipation</a:t>
            </a:r>
          </a:p>
          <a:p>
            <a:r>
              <a:rPr lang="en-US" dirty="0"/>
              <a:t>The first women to be elected in Central Europe</a:t>
            </a:r>
          </a:p>
          <a:p>
            <a:r>
              <a:rPr lang="en-US" dirty="0"/>
              <a:t>Boycott of the International Women’s Suffrage Alliance congress in Budapest in 1913 for nationalist reasons</a:t>
            </a:r>
          </a:p>
          <a:p>
            <a:r>
              <a:rPr lang="en-US" dirty="0"/>
              <a:t>She was not allowed to enter the Assembly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6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CZECHOSLOVAKIA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64348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28 October 1918</a:t>
            </a:r>
          </a:p>
          <a:p>
            <a:r>
              <a:rPr lang="en-US" dirty="0" smtClean="0"/>
              <a:t>Female members of the Revolutionary National Assembly</a:t>
            </a:r>
          </a:p>
          <a:p>
            <a:r>
              <a:rPr lang="en-US" dirty="0" smtClean="0"/>
              <a:t>Total of 10 women </a:t>
            </a:r>
            <a:r>
              <a:rPr lang="mr-IN" dirty="0" smtClean="0"/>
              <a:t>–</a:t>
            </a:r>
            <a:r>
              <a:rPr lang="en-US" dirty="0" smtClean="0"/>
              <a:t> nominated by parties (not elected)</a:t>
            </a:r>
          </a:p>
          <a:p>
            <a:r>
              <a:rPr lang="en-US" dirty="0" smtClean="0"/>
              <a:t>One of them Alice </a:t>
            </a:r>
            <a:r>
              <a:rPr lang="en-US" dirty="0" err="1" smtClean="0"/>
              <a:t>Masaryková</a:t>
            </a:r>
            <a:r>
              <a:rPr lang="en-US" dirty="0" smtClean="0"/>
              <a:t> (gave up her seat in 1919)</a:t>
            </a:r>
          </a:p>
          <a:p>
            <a:r>
              <a:rPr lang="en-US" dirty="0" smtClean="0"/>
              <a:t>Women of various classes </a:t>
            </a:r>
          </a:p>
          <a:p>
            <a:r>
              <a:rPr lang="en-US" dirty="0" smtClean="0"/>
              <a:t>The suffrage for women granted by the Constitution in 1920</a:t>
            </a:r>
          </a:p>
          <a:p>
            <a:r>
              <a:rPr lang="en-US" dirty="0" smtClean="0"/>
              <a:t>Equality of all citizens regardless of origin and sex</a:t>
            </a:r>
          </a:p>
          <a:p>
            <a:r>
              <a:rPr lang="en-US" dirty="0" smtClean="0"/>
              <a:t>Voting right for all citizens over 21 (the Chamber of Deputies) and 26 (the Senate)</a:t>
            </a:r>
          </a:p>
          <a:p>
            <a:r>
              <a:rPr lang="en-US" dirty="0"/>
              <a:t>Between 1920-1938: </a:t>
            </a:r>
            <a:endParaRPr lang="en-US" dirty="0" smtClean="0"/>
          </a:p>
          <a:p>
            <a:pPr lvl="1"/>
            <a:r>
              <a:rPr lang="en-US" dirty="0" smtClean="0"/>
              <a:t>total </a:t>
            </a:r>
            <a:r>
              <a:rPr lang="en-US" dirty="0"/>
              <a:t>of </a:t>
            </a:r>
            <a:r>
              <a:rPr lang="en-US" b="1" dirty="0"/>
              <a:t>29 women in the Chamber </a:t>
            </a:r>
            <a:r>
              <a:rPr lang="en-US" dirty="0"/>
              <a:t>of Deputies and </a:t>
            </a:r>
            <a:r>
              <a:rPr lang="en-US" b="1" dirty="0"/>
              <a:t>16 in the Senate</a:t>
            </a:r>
            <a:r>
              <a:rPr lang="en-US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0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Women’s status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358190"/>
            <a:ext cx="7729728" cy="4389452"/>
          </a:xfrm>
        </p:spPr>
        <p:txBody>
          <a:bodyPr/>
          <a:lstStyle/>
          <a:p>
            <a:r>
              <a:rPr lang="en-US" dirty="0" smtClean="0"/>
              <a:t>Dependence on men </a:t>
            </a:r>
          </a:p>
          <a:p>
            <a:r>
              <a:rPr lang="en-US" dirty="0" smtClean="0"/>
              <a:t>Economically, legally</a:t>
            </a:r>
          </a:p>
          <a:p>
            <a:r>
              <a:rPr lang="en-US" dirty="0" smtClean="0"/>
              <a:t>Lack of autonomy</a:t>
            </a:r>
          </a:p>
          <a:p>
            <a:r>
              <a:rPr lang="en-US" dirty="0" smtClean="0"/>
              <a:t>Early feminists demanded:</a:t>
            </a:r>
          </a:p>
          <a:p>
            <a:pPr lvl="1"/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Change of legal status of married women</a:t>
            </a:r>
          </a:p>
          <a:p>
            <a:pPr lvl="1"/>
            <a:r>
              <a:rPr lang="en-US" dirty="0" smtClean="0"/>
              <a:t>Better working conditions</a:t>
            </a:r>
          </a:p>
          <a:p>
            <a:pPr lvl="1"/>
            <a:r>
              <a:rPr lang="en-US" dirty="0" smtClean="0"/>
              <a:t>How about suffrage?</a:t>
            </a:r>
          </a:p>
          <a:p>
            <a:pPr lvl="1"/>
            <a:r>
              <a:rPr lang="en-US" dirty="0" smtClean="0"/>
              <a:t>The first exception: </a:t>
            </a:r>
            <a:r>
              <a:rPr lang="en-US" b="1" dirty="0" smtClean="0"/>
              <a:t>Seneca Falls Convention in 1848</a:t>
            </a:r>
            <a:r>
              <a:rPr lang="en-US" dirty="0" smtClean="0"/>
              <a:t>: Declaration of Sentiments and Resolutions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8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Czechoslovakia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457956"/>
          </a:xfrm>
        </p:spPr>
        <p:txBody>
          <a:bodyPr>
            <a:normAutofit/>
          </a:bodyPr>
          <a:lstStyle/>
          <a:p>
            <a:r>
              <a:rPr lang="en-US" dirty="0" smtClean="0"/>
              <a:t>Female politicians founded an association called Women’s National Council (</a:t>
            </a:r>
            <a:r>
              <a:rPr lang="en-US" dirty="0" err="1" smtClean="0"/>
              <a:t>Ženská</a:t>
            </a:r>
            <a:r>
              <a:rPr lang="en-US" dirty="0" smtClean="0"/>
              <a:t> </a:t>
            </a:r>
            <a:r>
              <a:rPr lang="en-US" dirty="0" err="1" smtClean="0"/>
              <a:t>národní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>)</a:t>
            </a:r>
          </a:p>
          <a:p>
            <a:r>
              <a:rPr lang="en-US" dirty="0" smtClean="0"/>
              <a:t>Very successful and influential advisory body, broad coalition of women from various parties and institutions</a:t>
            </a:r>
          </a:p>
          <a:p>
            <a:r>
              <a:rPr lang="en-US" dirty="0" smtClean="0"/>
              <a:t>Chaired by </a:t>
            </a:r>
            <a:r>
              <a:rPr lang="en-US" dirty="0" err="1" smtClean="0"/>
              <a:t>Plamínková</a:t>
            </a:r>
            <a:r>
              <a:rPr lang="en-US" dirty="0" smtClean="0"/>
              <a:t> (between 1923 and 1942), after renewed the second world war under leadership of </a:t>
            </a:r>
            <a:r>
              <a:rPr lang="en-US" dirty="0" err="1" smtClean="0"/>
              <a:t>Milada</a:t>
            </a:r>
            <a:r>
              <a:rPr lang="en-US" dirty="0" smtClean="0"/>
              <a:t> </a:t>
            </a:r>
            <a:r>
              <a:rPr lang="en-US" dirty="0" err="1" smtClean="0"/>
              <a:t>Horáková</a:t>
            </a:r>
            <a:endParaRPr lang="en-US" dirty="0" smtClean="0"/>
          </a:p>
          <a:p>
            <a:r>
              <a:rPr lang="en-US" dirty="0" smtClean="0"/>
              <a:t>Only after the second war, women in the presidency of the parliament (1946) and appointed minister (1947, </a:t>
            </a:r>
            <a:r>
              <a:rPr lang="en-US" dirty="0" err="1" smtClean="0"/>
              <a:t>Ludmila</a:t>
            </a:r>
            <a:r>
              <a:rPr lang="en-US" dirty="0" smtClean="0"/>
              <a:t> </a:t>
            </a:r>
            <a:r>
              <a:rPr lang="en-US" dirty="0" err="1" smtClean="0"/>
              <a:t>Jankovcová</a:t>
            </a:r>
            <a:r>
              <a:rPr lang="en-US" dirty="0" smtClean="0"/>
              <a:t>, minister of industry)</a:t>
            </a:r>
          </a:p>
          <a:p>
            <a:r>
              <a:rPr lang="en-US" dirty="0" smtClean="0"/>
              <a:t>After 1948 the gender issue considered to be irrelevant, ideology of equality, candidates chosen by the leadership of the Communist Party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226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62" y="1577009"/>
            <a:ext cx="3274907" cy="415317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94" y="1350369"/>
            <a:ext cx="2915478" cy="460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Czech struggle for female suffrage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restrained movement</a:t>
            </a:r>
          </a:p>
          <a:p>
            <a:r>
              <a:rPr lang="en-US" dirty="0" smtClean="0"/>
              <a:t>No violent actions</a:t>
            </a:r>
          </a:p>
          <a:p>
            <a:r>
              <a:rPr lang="en-US" dirty="0" smtClean="0"/>
              <a:t>No </a:t>
            </a:r>
            <a:r>
              <a:rPr lang="en-US" smtClean="0"/>
              <a:t>radical actions (as in UK or USA, different contexts)</a:t>
            </a:r>
            <a:endParaRPr lang="en-US" dirty="0" smtClean="0"/>
          </a:p>
          <a:p>
            <a:r>
              <a:rPr lang="en-US" dirty="0" smtClean="0"/>
              <a:t>Given by the context: no inherent political conflict with men, the main goal was national</a:t>
            </a:r>
          </a:p>
          <a:p>
            <a:r>
              <a:rPr lang="en-US" dirty="0" smtClean="0"/>
              <a:t>Gradual development</a:t>
            </a:r>
          </a:p>
          <a:p>
            <a:r>
              <a:rPr lang="en-US" dirty="0" smtClean="0"/>
              <a:t>Key factor: the foundation of a new independent state</a:t>
            </a:r>
          </a:p>
        </p:txBody>
      </p:sp>
    </p:spTree>
    <p:extLst>
      <p:ext uri="{BB962C8B-B14F-4D97-AF65-F5344CB8AC3E}">
        <p14:creationId xmlns:p14="http://schemas.microsoft.com/office/powerpoint/2010/main" val="102327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main arguments for and </a:t>
            </a:r>
            <a:r>
              <a:rPr lang="en-US" dirty="0" err="1" smtClean="0"/>
              <a:t>agaionst</a:t>
            </a:r>
            <a:r>
              <a:rPr lang="en-US" dirty="0" smtClean="0"/>
              <a:t> women’s suffrage</a:t>
            </a:r>
          </a:p>
          <a:p>
            <a:r>
              <a:rPr lang="en-US" dirty="0" smtClean="0"/>
              <a:t>Do we see analogies today?</a:t>
            </a:r>
          </a:p>
          <a:p>
            <a:r>
              <a:rPr lang="en-US" dirty="0" smtClean="0"/>
              <a:t>The main ideologies behind the political rights of women</a:t>
            </a:r>
          </a:p>
          <a:p>
            <a:r>
              <a:rPr lang="en-US" dirty="0" smtClean="0"/>
              <a:t>Intersectionality</a:t>
            </a:r>
          </a:p>
          <a:p>
            <a:r>
              <a:rPr lang="en-US" dirty="0" smtClean="0"/>
              <a:t>Three waves of suffrage</a:t>
            </a:r>
          </a:p>
          <a:p>
            <a:r>
              <a:rPr lang="en-US" dirty="0" smtClean="0"/>
              <a:t>Individual differences across states (see literature)</a:t>
            </a:r>
          </a:p>
          <a:p>
            <a:r>
              <a:rPr lang="en-US" dirty="0" smtClean="0"/>
              <a:t>Can we talk about democracy?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19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should be included?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Women’s question was/is a political issue</a:t>
            </a:r>
          </a:p>
          <a:p>
            <a:r>
              <a:rPr lang="en-US" dirty="0" smtClean="0"/>
              <a:t>To make changes there needs to be a coalition of interests </a:t>
            </a:r>
          </a:p>
          <a:p>
            <a:r>
              <a:rPr lang="en-US" dirty="0" smtClean="0"/>
              <a:t>But whose interests?</a:t>
            </a:r>
          </a:p>
          <a:p>
            <a:r>
              <a:rPr lang="en-US" u="sng" dirty="0" smtClean="0"/>
              <a:t>Intersectionality</a:t>
            </a:r>
            <a:r>
              <a:rPr lang="en-US" dirty="0" smtClean="0"/>
              <a:t> of gender issues</a:t>
            </a:r>
          </a:p>
          <a:p>
            <a:r>
              <a:rPr lang="en-US" dirty="0" smtClean="0"/>
              <a:t>Cleavages across classes, religion, race</a:t>
            </a:r>
          </a:p>
          <a:p>
            <a:r>
              <a:rPr lang="en-US" dirty="0"/>
              <a:t>T</a:t>
            </a:r>
            <a:r>
              <a:rPr lang="en-US" dirty="0" smtClean="0"/>
              <a:t>he 14</a:t>
            </a:r>
            <a:r>
              <a:rPr lang="en-US" baseline="30000" dirty="0" smtClean="0"/>
              <a:t>th</a:t>
            </a:r>
            <a:r>
              <a:rPr lang="en-US" dirty="0" smtClean="0"/>
              <a:t> and 15</a:t>
            </a:r>
            <a:r>
              <a:rPr lang="en-US" baseline="30000" dirty="0" smtClean="0"/>
              <a:t>th</a:t>
            </a:r>
            <a:r>
              <a:rPr lang="en-US" dirty="0" smtClean="0"/>
              <a:t> Amendments to the US constitution</a:t>
            </a:r>
          </a:p>
          <a:p>
            <a:r>
              <a:rPr lang="en-US" dirty="0" smtClean="0"/>
              <a:t>Europe: Should we demand suffrage on equal terms with men??</a:t>
            </a:r>
          </a:p>
          <a:p>
            <a:pPr lvl="1"/>
            <a:r>
              <a:rPr lang="en-US" dirty="0" smtClean="0"/>
              <a:t>Emmeline Pankhurst and Women’s Social and Political Union in the UK vs. Carla </a:t>
            </a:r>
            <a:r>
              <a:rPr lang="en-US" dirty="0" err="1" smtClean="0"/>
              <a:t>Zetkin</a:t>
            </a:r>
            <a:r>
              <a:rPr lang="en-US" dirty="0" smtClean="0"/>
              <a:t> and </a:t>
            </a:r>
            <a:r>
              <a:rPr lang="en-US" dirty="0" err="1" smtClean="0"/>
              <a:t>Damenwahlrecht</a:t>
            </a:r>
            <a:r>
              <a:rPr lang="en-US" dirty="0" smtClean="0"/>
              <a:t> in Germany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56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Opponents' ARGUMENTS (</a:t>
            </a:r>
            <a:r>
              <a:rPr lang="en-US" dirty="0" err="1" smtClean="0"/>
              <a:t>Dahlerup</a:t>
            </a:r>
            <a:r>
              <a:rPr lang="en-US" dirty="0" smtClean="0"/>
              <a:t> 2018)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</a:t>
            </a:r>
            <a:r>
              <a:rPr lang="en-US" b="1" dirty="0" smtClean="0"/>
              <a:t>God and Nature</a:t>
            </a:r>
            <a:r>
              <a:rPr lang="en-US" dirty="0" smtClean="0"/>
              <a:t>: distinction between private and public spheres</a:t>
            </a:r>
          </a:p>
          <a:p>
            <a:r>
              <a:rPr lang="en-US" dirty="0" smtClean="0"/>
              <a:t>2) </a:t>
            </a:r>
            <a:r>
              <a:rPr lang="en-US" b="1" dirty="0" smtClean="0"/>
              <a:t>Damaging effects</a:t>
            </a:r>
            <a:r>
              <a:rPr lang="en-US" dirty="0" smtClean="0"/>
              <a:t>: to family, to the system</a:t>
            </a:r>
          </a:p>
          <a:p>
            <a:r>
              <a:rPr lang="en-US" dirty="0" smtClean="0"/>
              <a:t>3) </a:t>
            </a:r>
            <a:r>
              <a:rPr lang="en-US" b="1" dirty="0" smtClean="0"/>
              <a:t>Incompetence of women</a:t>
            </a:r>
            <a:r>
              <a:rPr lang="en-US" dirty="0" smtClean="0"/>
              <a:t>: </a:t>
            </a:r>
          </a:p>
          <a:p>
            <a:r>
              <a:rPr lang="en-US" dirty="0" smtClean="0"/>
              <a:t>J. J. Rousseau: female reproductive functions made women incapable of rational thinking and, therefore women inherently could not exercise political rights</a:t>
            </a:r>
          </a:p>
          <a:p>
            <a:r>
              <a:rPr lang="en-US" dirty="0" smtClean="0"/>
              <a:t>Do we still hear the same arguments today? (What about the quota discussion?)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1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Suffragists' Arguments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</a:t>
            </a:r>
            <a:r>
              <a:rPr lang="en-US" b="1" dirty="0" smtClean="0"/>
              <a:t>The Rights Argument</a:t>
            </a:r>
            <a:r>
              <a:rPr lang="en-US" dirty="0" smtClean="0"/>
              <a:t>: “</a:t>
            </a:r>
            <a:r>
              <a:rPr lang="en-US" i="1" dirty="0" smtClean="0"/>
              <a:t>We hold these truths to be self-evident: that all men and women are created equal, that they are endowed by their Creator with certain inalienable rights, that among these are life, liberty, and the pursue of happiness</a:t>
            </a:r>
            <a:r>
              <a:rPr lang="en-US" dirty="0" smtClean="0"/>
              <a:t>.“ Seneca Falls Declaration of Sentiments and Resolutions, 1848</a:t>
            </a:r>
          </a:p>
          <a:p>
            <a:r>
              <a:rPr lang="en-US" dirty="0" smtClean="0"/>
              <a:t>2) Different Experience:  suffrage as a means of change of policy; purifying force</a:t>
            </a:r>
          </a:p>
          <a:p>
            <a:r>
              <a:rPr lang="en-US" dirty="0" smtClean="0"/>
              <a:t>3) Conflict: the difference leads to conflicts in interests (such as biased marriage laws)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2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748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4672" y="978776"/>
            <a:ext cx="4486656" cy="1174991"/>
          </a:xfrm>
        </p:spPr>
        <p:txBody>
          <a:bodyPr>
            <a:normAutofit/>
          </a:bodyPr>
          <a:lstStyle/>
          <a:p>
            <a:r>
              <a:rPr lang="en-US" sz="1900"/>
              <a:t>Mary wallstonecraft: The vindication of the women’s rights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892CD65C-EA34-4019-AAB9-209ABDEB4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40692"/>
            <a:ext cx="4486656" cy="3255252"/>
          </a:xfrm>
        </p:spPr>
        <p:txBody>
          <a:bodyPr>
            <a:normAutofit/>
          </a:bodyPr>
          <a:lstStyle/>
          <a:p>
            <a:r>
              <a:rPr lang="en-US" dirty="0" smtClean="0"/>
              <a:t>1792, a </a:t>
            </a:r>
            <a:r>
              <a:rPr lang="en-US" dirty="0"/>
              <a:t>powerful critique of Rousseau’s </a:t>
            </a:r>
            <a:r>
              <a:rPr lang="en-US" dirty="0" smtClean="0"/>
              <a:t>ideas</a:t>
            </a:r>
          </a:p>
          <a:p>
            <a:r>
              <a:rPr lang="en-US" dirty="0" smtClean="0"/>
              <a:t>Arguments about liberty and equality</a:t>
            </a:r>
          </a:p>
          <a:p>
            <a:r>
              <a:rPr lang="en-US" dirty="0" smtClean="0"/>
              <a:t>Demanded inclusion of women into the concept of citizenship</a:t>
            </a:r>
          </a:p>
          <a:p>
            <a:r>
              <a:rPr lang="en-US" dirty="0" smtClean="0"/>
              <a:t>Education for girls</a:t>
            </a:r>
          </a:p>
          <a:p>
            <a:r>
              <a:rPr lang="en-US" dirty="0" smtClean="0"/>
              <a:t>Women in medicine and politics</a:t>
            </a:r>
          </a:p>
          <a:p>
            <a:r>
              <a:rPr lang="en-US" dirty="0" smtClean="0"/>
              <a:t>Equality in various areas, such as morality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22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Todays arguments: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Equality, difference, and conflict still prevail</a:t>
            </a:r>
          </a:p>
          <a:p>
            <a:r>
              <a:rPr lang="en-US" dirty="0" smtClean="0"/>
              <a:t>4) </a:t>
            </a:r>
            <a:r>
              <a:rPr lang="en-US" b="1" dirty="0" smtClean="0"/>
              <a:t>The Democracy Argument</a:t>
            </a:r>
            <a:r>
              <a:rPr lang="en-US" dirty="0" smtClean="0"/>
              <a:t>: Beijing Platform for Action , the 4</a:t>
            </a:r>
            <a:r>
              <a:rPr lang="en-US" baseline="30000" dirty="0" smtClean="0"/>
              <a:t>th</a:t>
            </a:r>
            <a:r>
              <a:rPr lang="en-US" dirty="0" smtClean="0"/>
              <a:t> UN World Conference on Women 1995: not only women will benefit.  Gender parity is essential for democracy. Success!</a:t>
            </a:r>
          </a:p>
          <a:p>
            <a:r>
              <a:rPr lang="en-US" dirty="0" smtClean="0"/>
              <a:t>5) </a:t>
            </a:r>
            <a:r>
              <a:rPr lang="en-US" b="1" dirty="0" smtClean="0"/>
              <a:t>The Utility Argument</a:t>
            </a:r>
            <a:r>
              <a:rPr lang="en-US" dirty="0" smtClean="0"/>
              <a:t>: neoliberal approach, conflicts the justice argument (in a way)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87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WAVES OF WOMENS’ SUFFRAGE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wave:: the 1890s and 1910s, including the period after the first world war.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wave:  Around the second world war 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wave: decolonization processes in 1960s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77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ík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Balík</Template>
  <TotalTime>325</TotalTime>
  <Words>1760</Words>
  <Application>Microsoft Macintosh PowerPoint</Application>
  <PresentationFormat>Širokoúhlá obrazovka</PresentationFormat>
  <Paragraphs>177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Calibri</vt:lpstr>
      <vt:lpstr>Gill Sans MT</vt:lpstr>
      <vt:lpstr>Mangal</vt:lpstr>
      <vt:lpstr>Arial</vt:lpstr>
      <vt:lpstr>Balík</vt:lpstr>
      <vt:lpstr>The history of struggle for women‘s suffrage</vt:lpstr>
      <vt:lpstr>How does suffrage relate to democracy?</vt:lpstr>
      <vt:lpstr>Women’s status</vt:lpstr>
      <vt:lpstr>Who should be included?</vt:lpstr>
      <vt:lpstr>Opponents' ARGUMENTS (Dahlerup 2018)</vt:lpstr>
      <vt:lpstr>Suffragists' Arguments</vt:lpstr>
      <vt:lpstr>Mary wallstonecraft: The vindication of the women’s rights</vt:lpstr>
      <vt:lpstr>Todays arguments:</vt:lpstr>
      <vt:lpstr>THREE WAVES OF WOMENS’ SUFFRAGE</vt:lpstr>
      <vt:lpstr>Prezentace aplikace PowerPoint</vt:lpstr>
      <vt:lpstr>Defining democracy</vt:lpstr>
      <vt:lpstr>Definitions of democracy</vt:lpstr>
      <vt:lpstr>Prezentace aplikace PowerPoint</vt:lpstr>
      <vt:lpstr>After the gain of political rights</vt:lpstr>
      <vt:lpstr>THE CZECH WOMENs’ movement (in Austrian-Hungarian empire)</vt:lpstr>
      <vt:lpstr>THE CZECH WOMENs’ movement (in Austrian-Hungarian empire)</vt:lpstr>
      <vt:lpstr>Implication of nationalism for women’s emancipation?</vt:lpstr>
      <vt:lpstr>Marie červinková-riegerová</vt:lpstr>
      <vt:lpstr>THE CZECH WOMENs’ movement (in Austrian-Hungarian empire)</vt:lpstr>
      <vt:lpstr>Two main competing trends</vt:lpstr>
      <vt:lpstr>Two main competing trends</vt:lpstr>
      <vt:lpstr>Prezentace aplikace PowerPoint</vt:lpstr>
      <vt:lpstr>THE CZECH WOMENs’ movement (in Austrian-Hungarian empire)</vt:lpstr>
      <vt:lpstr>Political parties</vt:lpstr>
      <vt:lpstr>The Czech Suffragist’s arguments</vt:lpstr>
      <vt:lpstr>1907 electoral reform</vt:lpstr>
      <vt:lpstr>FIRST FEMALE CANDIDATES</vt:lpstr>
      <vt:lpstr>Viková-Kunětická</vt:lpstr>
      <vt:lpstr>Independent CZECHOSLOVAKIA</vt:lpstr>
      <vt:lpstr>Czechoslovakia</vt:lpstr>
      <vt:lpstr>Prezentace aplikace PowerPoint</vt:lpstr>
      <vt:lpstr>Czech struggle for female suffrage</vt:lpstr>
      <vt:lpstr>Conclusions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struggle for women‘s suffrage</dc:title>
  <dc:creator>Lenka Hrbková</dc:creator>
  <cp:lastModifiedBy>Lenka Hrbková</cp:lastModifiedBy>
  <cp:revision>27</cp:revision>
  <dcterms:created xsi:type="dcterms:W3CDTF">2018-02-27T08:39:45Z</dcterms:created>
  <dcterms:modified xsi:type="dcterms:W3CDTF">2018-02-27T14:05:34Z</dcterms:modified>
</cp:coreProperties>
</file>