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4" r:id="rId16"/>
    <p:sldId id="270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/>
    <p:restoredTop sz="94652"/>
  </p:normalViewPr>
  <p:slideViewPr>
    <p:cSldViewPr snapToGrid="0" snapToObjects="1">
      <p:cViewPr varScale="1">
        <p:scale>
          <a:sx n="81" d="100"/>
          <a:sy n="81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309D3-3C83-4C3E-AA1B-23B805987196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7EA140-B7D1-4940-9852-4F4E70BE07AF}">
      <dgm:prSet/>
      <dgm:spPr/>
      <dgm:t>
        <a:bodyPr/>
        <a:lstStyle/>
        <a:p>
          <a:r>
            <a:rPr lang="en-US" dirty="0"/>
            <a:t>Most equal: equal pay for equal work,  free choice of employment, freedom from sexual harassment, right to work at night: only 22 countries in 2011 (e.g. Australia, Denmark, Iceland, Korea, New Zealand, Norway etc.)</a:t>
          </a:r>
        </a:p>
      </dgm:t>
    </dgm:pt>
    <dgm:pt modelId="{CDB3E2D1-7F8E-48CD-AB19-CC5364585772}" type="parTrans" cxnId="{5A5A5EC9-0DBB-4544-B2D6-6B0AAE831F0A}">
      <dgm:prSet/>
      <dgm:spPr/>
      <dgm:t>
        <a:bodyPr/>
        <a:lstStyle/>
        <a:p>
          <a:endParaRPr lang="en-US"/>
        </a:p>
      </dgm:t>
    </dgm:pt>
    <dgm:pt modelId="{A959FD02-1477-46FB-8707-C26FE49AA889}" type="sibTrans" cxnId="{5A5A5EC9-0DBB-4544-B2D6-6B0AAE831F0A}">
      <dgm:prSet/>
      <dgm:spPr/>
      <dgm:t>
        <a:bodyPr/>
        <a:lstStyle/>
        <a:p>
          <a:endParaRPr lang="en-US"/>
        </a:p>
      </dgm:t>
    </dgm:pt>
    <dgm:pt modelId="{5A74B04E-4DAD-48C1-A797-6697AC7A8B71}">
      <dgm:prSet/>
      <dgm:spPr/>
      <dgm:t>
        <a:bodyPr/>
        <a:lstStyle/>
        <a:p>
          <a:r>
            <a:rPr lang="en-US" dirty="0"/>
            <a:t>Middle categories: toleration of discrimination, lack of government enforcement of equality laws: most countries in the world, including Japan, Spain, CZE.)</a:t>
          </a:r>
        </a:p>
      </dgm:t>
    </dgm:pt>
    <dgm:pt modelId="{650486D6-BD0F-41CD-B29F-E61D8591F997}" type="parTrans" cxnId="{55A7ACD9-8800-4919-921F-B5BF23E258EF}">
      <dgm:prSet/>
      <dgm:spPr/>
      <dgm:t>
        <a:bodyPr/>
        <a:lstStyle/>
        <a:p>
          <a:endParaRPr lang="en-US"/>
        </a:p>
      </dgm:t>
    </dgm:pt>
    <dgm:pt modelId="{FD6A0D64-94E9-4D4B-8966-AA531A93F6A6}" type="sibTrans" cxnId="{55A7ACD9-8800-4919-921F-B5BF23E258EF}">
      <dgm:prSet/>
      <dgm:spPr/>
      <dgm:t>
        <a:bodyPr/>
        <a:lstStyle/>
        <a:p>
          <a:endParaRPr lang="en-US"/>
        </a:p>
      </dgm:t>
    </dgm:pt>
    <dgm:pt modelId="{C9255395-D0BA-4A5D-AFAE-0AD4C8792935}">
      <dgm:prSet/>
      <dgm:spPr/>
      <dgm:t>
        <a:bodyPr/>
        <a:lstStyle/>
        <a:p>
          <a:r>
            <a:rPr lang="en-US" dirty="0"/>
            <a:t>Unequal countries: no economic rights, discrimination built into law (Nigeria, Mali, Cameroon, Chad,  Afghanistan, Saudi Arabia, Kuwait etc.)</a:t>
          </a:r>
        </a:p>
      </dgm:t>
    </dgm:pt>
    <dgm:pt modelId="{42ECD9FF-5F28-4B33-AFCD-FA09F54BDA09}" type="parTrans" cxnId="{AA37633E-7560-4924-BA4D-61B6453356F9}">
      <dgm:prSet/>
      <dgm:spPr/>
      <dgm:t>
        <a:bodyPr/>
        <a:lstStyle/>
        <a:p>
          <a:endParaRPr lang="en-US"/>
        </a:p>
      </dgm:t>
    </dgm:pt>
    <dgm:pt modelId="{BC322AE4-C43F-434A-A188-07D04D4B5AC4}" type="sibTrans" cxnId="{AA37633E-7560-4924-BA4D-61B6453356F9}">
      <dgm:prSet/>
      <dgm:spPr/>
      <dgm:t>
        <a:bodyPr/>
        <a:lstStyle/>
        <a:p>
          <a:endParaRPr lang="en-US"/>
        </a:p>
      </dgm:t>
    </dgm:pt>
    <dgm:pt modelId="{170C5407-19A0-1C40-9F84-2E43D9DA83DB}" type="pres">
      <dgm:prSet presAssocID="{893309D3-3C83-4C3E-AA1B-23B805987196}" presName="vert0" presStyleCnt="0">
        <dgm:presLayoutVars>
          <dgm:dir/>
          <dgm:animOne val="branch"/>
          <dgm:animLvl val="lvl"/>
        </dgm:presLayoutVars>
      </dgm:prSet>
      <dgm:spPr/>
    </dgm:pt>
    <dgm:pt modelId="{E3EFC615-7F39-F442-8DE5-47A82AA04315}" type="pres">
      <dgm:prSet presAssocID="{9A7EA140-B7D1-4940-9852-4F4E70BE07AF}" presName="thickLine" presStyleLbl="alignNode1" presStyleIdx="0" presStyleCnt="3"/>
      <dgm:spPr/>
    </dgm:pt>
    <dgm:pt modelId="{D9C8CE03-AAC7-9645-859D-0909566AA16A}" type="pres">
      <dgm:prSet presAssocID="{9A7EA140-B7D1-4940-9852-4F4E70BE07AF}" presName="horz1" presStyleCnt="0"/>
      <dgm:spPr/>
    </dgm:pt>
    <dgm:pt modelId="{972787DE-5918-7D4F-B710-6D73D76ED065}" type="pres">
      <dgm:prSet presAssocID="{9A7EA140-B7D1-4940-9852-4F4E70BE07AF}" presName="tx1" presStyleLbl="revTx" presStyleIdx="0" presStyleCnt="3"/>
      <dgm:spPr/>
    </dgm:pt>
    <dgm:pt modelId="{B0E0D733-7B14-8D41-828A-1EDCE3C59E2A}" type="pres">
      <dgm:prSet presAssocID="{9A7EA140-B7D1-4940-9852-4F4E70BE07AF}" presName="vert1" presStyleCnt="0"/>
      <dgm:spPr/>
    </dgm:pt>
    <dgm:pt modelId="{0254EBE1-0379-CF47-ABC1-11DE48EF7E29}" type="pres">
      <dgm:prSet presAssocID="{5A74B04E-4DAD-48C1-A797-6697AC7A8B71}" presName="thickLine" presStyleLbl="alignNode1" presStyleIdx="1" presStyleCnt="3"/>
      <dgm:spPr/>
    </dgm:pt>
    <dgm:pt modelId="{104932B9-1ADB-CA44-A412-A33F8A2E0E7A}" type="pres">
      <dgm:prSet presAssocID="{5A74B04E-4DAD-48C1-A797-6697AC7A8B71}" presName="horz1" presStyleCnt="0"/>
      <dgm:spPr/>
    </dgm:pt>
    <dgm:pt modelId="{F29EDD9E-8D8C-0748-8E05-DC343C381E1E}" type="pres">
      <dgm:prSet presAssocID="{5A74B04E-4DAD-48C1-A797-6697AC7A8B71}" presName="tx1" presStyleLbl="revTx" presStyleIdx="1" presStyleCnt="3"/>
      <dgm:spPr/>
    </dgm:pt>
    <dgm:pt modelId="{7BA59121-931C-F544-A4E2-50A0EA5AE0B1}" type="pres">
      <dgm:prSet presAssocID="{5A74B04E-4DAD-48C1-A797-6697AC7A8B71}" presName="vert1" presStyleCnt="0"/>
      <dgm:spPr/>
    </dgm:pt>
    <dgm:pt modelId="{873CE5F1-EF5D-ED4E-9FEA-32D17278BED1}" type="pres">
      <dgm:prSet presAssocID="{C9255395-D0BA-4A5D-AFAE-0AD4C8792935}" presName="thickLine" presStyleLbl="alignNode1" presStyleIdx="2" presStyleCnt="3"/>
      <dgm:spPr/>
    </dgm:pt>
    <dgm:pt modelId="{2C0FBC4A-35FC-E846-BFCD-C69D58E5597D}" type="pres">
      <dgm:prSet presAssocID="{C9255395-D0BA-4A5D-AFAE-0AD4C8792935}" presName="horz1" presStyleCnt="0"/>
      <dgm:spPr/>
    </dgm:pt>
    <dgm:pt modelId="{25610BF4-7C44-1242-8762-632D465E2BF7}" type="pres">
      <dgm:prSet presAssocID="{C9255395-D0BA-4A5D-AFAE-0AD4C8792935}" presName="tx1" presStyleLbl="revTx" presStyleIdx="2" presStyleCnt="3"/>
      <dgm:spPr/>
    </dgm:pt>
    <dgm:pt modelId="{4F98F392-534C-BA4C-80C6-C1298BD3E145}" type="pres">
      <dgm:prSet presAssocID="{C9255395-D0BA-4A5D-AFAE-0AD4C8792935}" presName="vert1" presStyleCnt="0"/>
      <dgm:spPr/>
    </dgm:pt>
  </dgm:ptLst>
  <dgm:cxnLst>
    <dgm:cxn modelId="{A0AE091C-7B86-4042-91B5-19A8DC612450}" type="presOf" srcId="{893309D3-3C83-4C3E-AA1B-23B805987196}" destId="{170C5407-19A0-1C40-9F84-2E43D9DA83DB}" srcOrd="0" destOrd="0" presId="urn:microsoft.com/office/officeart/2008/layout/LinedList"/>
    <dgm:cxn modelId="{AA37633E-7560-4924-BA4D-61B6453356F9}" srcId="{893309D3-3C83-4C3E-AA1B-23B805987196}" destId="{C9255395-D0BA-4A5D-AFAE-0AD4C8792935}" srcOrd="2" destOrd="0" parTransId="{42ECD9FF-5F28-4B33-AFCD-FA09F54BDA09}" sibTransId="{BC322AE4-C43F-434A-A188-07D04D4B5AC4}"/>
    <dgm:cxn modelId="{436B9650-2253-2C4B-B2F9-D703C7211444}" type="presOf" srcId="{5A74B04E-4DAD-48C1-A797-6697AC7A8B71}" destId="{F29EDD9E-8D8C-0748-8E05-DC343C381E1E}" srcOrd="0" destOrd="0" presId="urn:microsoft.com/office/officeart/2008/layout/LinedList"/>
    <dgm:cxn modelId="{5A5A5EC9-0DBB-4544-B2D6-6B0AAE831F0A}" srcId="{893309D3-3C83-4C3E-AA1B-23B805987196}" destId="{9A7EA140-B7D1-4940-9852-4F4E70BE07AF}" srcOrd="0" destOrd="0" parTransId="{CDB3E2D1-7F8E-48CD-AB19-CC5364585772}" sibTransId="{A959FD02-1477-46FB-8707-C26FE49AA889}"/>
    <dgm:cxn modelId="{7EC130D3-0313-8642-BA76-795CD627786A}" type="presOf" srcId="{9A7EA140-B7D1-4940-9852-4F4E70BE07AF}" destId="{972787DE-5918-7D4F-B710-6D73D76ED065}" srcOrd="0" destOrd="0" presId="urn:microsoft.com/office/officeart/2008/layout/LinedList"/>
    <dgm:cxn modelId="{55A7ACD9-8800-4919-921F-B5BF23E258EF}" srcId="{893309D3-3C83-4C3E-AA1B-23B805987196}" destId="{5A74B04E-4DAD-48C1-A797-6697AC7A8B71}" srcOrd="1" destOrd="0" parTransId="{650486D6-BD0F-41CD-B29F-E61D8591F997}" sibTransId="{FD6A0D64-94E9-4D4B-8966-AA531A93F6A6}"/>
    <dgm:cxn modelId="{203731F1-FDCD-E34F-A74D-0AF70218A674}" type="presOf" srcId="{C9255395-D0BA-4A5D-AFAE-0AD4C8792935}" destId="{25610BF4-7C44-1242-8762-632D465E2BF7}" srcOrd="0" destOrd="0" presId="urn:microsoft.com/office/officeart/2008/layout/LinedList"/>
    <dgm:cxn modelId="{31ED42A1-AF31-C348-87B4-CF1D79DC0495}" type="presParOf" srcId="{170C5407-19A0-1C40-9F84-2E43D9DA83DB}" destId="{E3EFC615-7F39-F442-8DE5-47A82AA04315}" srcOrd="0" destOrd="0" presId="urn:microsoft.com/office/officeart/2008/layout/LinedList"/>
    <dgm:cxn modelId="{0FB31788-4526-DC47-A7F2-BBC84E12FE8A}" type="presParOf" srcId="{170C5407-19A0-1C40-9F84-2E43D9DA83DB}" destId="{D9C8CE03-AAC7-9645-859D-0909566AA16A}" srcOrd="1" destOrd="0" presId="urn:microsoft.com/office/officeart/2008/layout/LinedList"/>
    <dgm:cxn modelId="{D9CDCECA-EDE1-DE4A-803E-0272F4D9A6F1}" type="presParOf" srcId="{D9C8CE03-AAC7-9645-859D-0909566AA16A}" destId="{972787DE-5918-7D4F-B710-6D73D76ED065}" srcOrd="0" destOrd="0" presId="urn:microsoft.com/office/officeart/2008/layout/LinedList"/>
    <dgm:cxn modelId="{27371B3C-D6FD-5647-822B-D65EF06488A4}" type="presParOf" srcId="{D9C8CE03-AAC7-9645-859D-0909566AA16A}" destId="{B0E0D733-7B14-8D41-828A-1EDCE3C59E2A}" srcOrd="1" destOrd="0" presId="urn:microsoft.com/office/officeart/2008/layout/LinedList"/>
    <dgm:cxn modelId="{18436324-E57D-E44D-941E-E4FAA3B60AE5}" type="presParOf" srcId="{170C5407-19A0-1C40-9F84-2E43D9DA83DB}" destId="{0254EBE1-0379-CF47-ABC1-11DE48EF7E29}" srcOrd="2" destOrd="0" presId="urn:microsoft.com/office/officeart/2008/layout/LinedList"/>
    <dgm:cxn modelId="{131DF9A3-3403-0943-B65D-36F0BD678101}" type="presParOf" srcId="{170C5407-19A0-1C40-9F84-2E43D9DA83DB}" destId="{104932B9-1ADB-CA44-A412-A33F8A2E0E7A}" srcOrd="3" destOrd="0" presId="urn:microsoft.com/office/officeart/2008/layout/LinedList"/>
    <dgm:cxn modelId="{E12270C3-AEC7-F949-B44D-7A83B2308615}" type="presParOf" srcId="{104932B9-1ADB-CA44-A412-A33F8A2E0E7A}" destId="{F29EDD9E-8D8C-0748-8E05-DC343C381E1E}" srcOrd="0" destOrd="0" presId="urn:microsoft.com/office/officeart/2008/layout/LinedList"/>
    <dgm:cxn modelId="{B01B31DB-BD0D-874F-B40E-AA0D1D28BF04}" type="presParOf" srcId="{104932B9-1ADB-CA44-A412-A33F8A2E0E7A}" destId="{7BA59121-931C-F544-A4E2-50A0EA5AE0B1}" srcOrd="1" destOrd="0" presId="urn:microsoft.com/office/officeart/2008/layout/LinedList"/>
    <dgm:cxn modelId="{0DEB8668-FD7C-C940-AB89-5B2F1E88938E}" type="presParOf" srcId="{170C5407-19A0-1C40-9F84-2E43D9DA83DB}" destId="{873CE5F1-EF5D-ED4E-9FEA-32D17278BED1}" srcOrd="4" destOrd="0" presId="urn:microsoft.com/office/officeart/2008/layout/LinedList"/>
    <dgm:cxn modelId="{46ACF6EE-028E-BE42-8942-62D6D610F557}" type="presParOf" srcId="{170C5407-19A0-1C40-9F84-2E43D9DA83DB}" destId="{2C0FBC4A-35FC-E846-BFCD-C69D58E5597D}" srcOrd="5" destOrd="0" presId="urn:microsoft.com/office/officeart/2008/layout/LinedList"/>
    <dgm:cxn modelId="{281CA457-D6EF-1A4F-8751-7684FE4F1449}" type="presParOf" srcId="{2C0FBC4A-35FC-E846-BFCD-C69D58E5597D}" destId="{25610BF4-7C44-1242-8762-632D465E2BF7}" srcOrd="0" destOrd="0" presId="urn:microsoft.com/office/officeart/2008/layout/LinedList"/>
    <dgm:cxn modelId="{02275225-1FA1-CC49-9CFE-0E9D8BAEEA8E}" type="presParOf" srcId="{2C0FBC4A-35FC-E846-BFCD-C69D58E5597D}" destId="{4F98F392-534C-BA4C-80C6-C1298BD3E1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FC615-7F39-F442-8DE5-47A82AA04315}">
      <dsp:nvSpPr>
        <dsp:cNvPr id="0" name=""/>
        <dsp:cNvSpPr/>
      </dsp:nvSpPr>
      <dsp:spPr>
        <a:xfrm>
          <a:off x="0" y="1514"/>
          <a:ext cx="102615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787DE-5918-7D4F-B710-6D73D76ED065}">
      <dsp:nvSpPr>
        <dsp:cNvPr id="0" name=""/>
        <dsp:cNvSpPr/>
      </dsp:nvSpPr>
      <dsp:spPr>
        <a:xfrm>
          <a:off x="0" y="1514"/>
          <a:ext cx="10261599" cy="103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Most equal: equal pay for equal work,  free choice of employment, freedom from sexual harassment, right to work at night: only 22 countries in 2011 (e.g. Australia, Denmark, Iceland, Korea, New Zealand, Norway etc.)</a:t>
          </a:r>
        </a:p>
      </dsp:txBody>
      <dsp:txXfrm>
        <a:off x="0" y="1514"/>
        <a:ext cx="10261599" cy="1032981"/>
      </dsp:txXfrm>
    </dsp:sp>
    <dsp:sp modelId="{0254EBE1-0379-CF47-ABC1-11DE48EF7E29}">
      <dsp:nvSpPr>
        <dsp:cNvPr id="0" name=""/>
        <dsp:cNvSpPr/>
      </dsp:nvSpPr>
      <dsp:spPr>
        <a:xfrm>
          <a:off x="0" y="1034496"/>
          <a:ext cx="102615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9EDD9E-8D8C-0748-8E05-DC343C381E1E}">
      <dsp:nvSpPr>
        <dsp:cNvPr id="0" name=""/>
        <dsp:cNvSpPr/>
      </dsp:nvSpPr>
      <dsp:spPr>
        <a:xfrm>
          <a:off x="0" y="1034496"/>
          <a:ext cx="10261599" cy="103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Middle categories: toleration of discrimination, lack of government enforcement of equality laws: most countries in the world, including Japan, Spain, CZE.)</a:t>
          </a:r>
        </a:p>
      </dsp:txBody>
      <dsp:txXfrm>
        <a:off x="0" y="1034496"/>
        <a:ext cx="10261599" cy="1032981"/>
      </dsp:txXfrm>
    </dsp:sp>
    <dsp:sp modelId="{873CE5F1-EF5D-ED4E-9FEA-32D17278BED1}">
      <dsp:nvSpPr>
        <dsp:cNvPr id="0" name=""/>
        <dsp:cNvSpPr/>
      </dsp:nvSpPr>
      <dsp:spPr>
        <a:xfrm>
          <a:off x="0" y="2067478"/>
          <a:ext cx="102615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610BF4-7C44-1242-8762-632D465E2BF7}">
      <dsp:nvSpPr>
        <dsp:cNvPr id="0" name=""/>
        <dsp:cNvSpPr/>
      </dsp:nvSpPr>
      <dsp:spPr>
        <a:xfrm>
          <a:off x="0" y="2067478"/>
          <a:ext cx="10261599" cy="103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Unequal countries: no economic rights, discrimination built into law (Nigeria, Mali, Cameroon, Chad,  Afghanistan, Saudi Arabia, Kuwait etc.)</a:t>
          </a:r>
        </a:p>
      </dsp:txBody>
      <dsp:txXfrm>
        <a:off x="0" y="2067478"/>
        <a:ext cx="10261599" cy="103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ilyslist.org/pages/entry/women-we-helped-ele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6ADC3-D7E5-A543-9055-158261B40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868" y="2260620"/>
            <a:ext cx="8991600" cy="1645920"/>
          </a:xfrm>
        </p:spPr>
        <p:txBody>
          <a:bodyPr/>
          <a:lstStyle/>
          <a:p>
            <a:r>
              <a:rPr lang="en-US" dirty="0"/>
              <a:t>Social structure and representation of women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0352FD-5BC2-444D-84FD-A2CB4E11C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POL612 April 17, 2018</a:t>
            </a:r>
          </a:p>
        </p:txBody>
      </p:sp>
    </p:spTree>
    <p:extLst>
      <p:ext uri="{BB962C8B-B14F-4D97-AF65-F5344CB8AC3E}">
        <p14:creationId xmlns:p14="http://schemas.microsoft.com/office/powerpoint/2010/main" val="226040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219F8-C64D-5142-B32C-2D2A18DB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B4C790-6D13-B040-86B7-52B358BEF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Valuable resource</a:t>
            </a:r>
          </a:p>
          <a:p>
            <a:r>
              <a:rPr lang="en-US" dirty="0"/>
              <a:t>Political involvement is time demanding</a:t>
            </a:r>
          </a:p>
          <a:p>
            <a:r>
              <a:rPr lang="en-US" dirty="0"/>
              <a:t>Women</a:t>
            </a:r>
            <a:r>
              <a:rPr lang="cs-CZ" dirty="0"/>
              <a:t>‘s </a:t>
            </a:r>
            <a:r>
              <a:rPr lang="cs-CZ" dirty="0" err="1"/>
              <a:t>burden</a:t>
            </a:r>
            <a:r>
              <a:rPr lang="cs-CZ" dirty="0"/>
              <a:t>: care,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bearing</a:t>
            </a:r>
            <a:r>
              <a:rPr lang="cs-CZ" dirty="0"/>
              <a:t>, </a:t>
            </a:r>
            <a:r>
              <a:rPr lang="cs-CZ" dirty="0" err="1"/>
              <a:t>housework</a:t>
            </a:r>
            <a:r>
              <a:rPr lang="cs-CZ" dirty="0"/>
              <a:t>,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responsibilities</a:t>
            </a:r>
            <a:r>
              <a:rPr lang="cs-CZ" dirty="0"/>
              <a:t> </a:t>
            </a:r>
          </a:p>
          <a:p>
            <a:r>
              <a:rPr lang="cs-CZ" dirty="0"/>
              <a:t>Second shift (</a:t>
            </a:r>
            <a:r>
              <a:rPr lang="cs-CZ" dirty="0" err="1"/>
              <a:t>Arlie</a:t>
            </a:r>
            <a:r>
              <a:rPr lang="cs-CZ" dirty="0"/>
              <a:t> </a:t>
            </a:r>
            <a:r>
              <a:rPr lang="cs-CZ" dirty="0" err="1"/>
              <a:t>Hochschild</a:t>
            </a:r>
            <a:r>
              <a:rPr lang="cs-CZ" dirty="0"/>
              <a:t> 1989)</a:t>
            </a:r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 a </a:t>
            </a:r>
            <a:r>
              <a:rPr lang="cs-CZ" dirty="0" err="1"/>
              <a:t>third</a:t>
            </a:r>
            <a:r>
              <a:rPr lang="cs-CZ" dirty="0"/>
              <a:t> shift?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1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3ABF7-D17C-514D-AC42-FC9D8575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300E43-2C52-144A-A12B-0E58A0C9A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 are afraid to “sacrifice” their families</a:t>
            </a:r>
          </a:p>
          <a:p>
            <a:r>
              <a:rPr lang="en-US" dirty="0"/>
              <a:t>Golda Meir (PM, Israel):  “</a:t>
            </a:r>
            <a:r>
              <a:rPr lang="en-US" i="1" dirty="0"/>
              <a:t>At work, you think of the children you’ve left at home. At home, you think of the work you’ve left unfinished. Such a struggle is unleashed within yourself, your heart is rent</a:t>
            </a:r>
            <a:r>
              <a:rPr lang="en-US" dirty="0"/>
              <a:t>.” </a:t>
            </a:r>
          </a:p>
          <a:p>
            <a:r>
              <a:rPr lang="en-US" dirty="0"/>
              <a:t>Women  politicians less often married,  more often childless</a:t>
            </a:r>
          </a:p>
          <a:p>
            <a:r>
              <a:rPr lang="en-US" dirty="0"/>
              <a:t>Structural problem: differences across countries with different social welfare and culture</a:t>
            </a:r>
          </a:p>
        </p:txBody>
      </p:sp>
    </p:spTree>
    <p:extLst>
      <p:ext uri="{BB962C8B-B14F-4D97-AF65-F5344CB8AC3E}">
        <p14:creationId xmlns:p14="http://schemas.microsoft.com/office/powerpoint/2010/main" val="21882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F6AC7-C575-1641-A970-51E22E96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Galais</a:t>
            </a:r>
            <a:r>
              <a:rPr lang="en-US" dirty="0"/>
              <a:t>, </a:t>
            </a:r>
            <a:r>
              <a:rPr lang="en-US" dirty="0" err="1"/>
              <a:t>Ohberg</a:t>
            </a:r>
            <a:r>
              <a:rPr lang="en-US" dirty="0"/>
              <a:t>, and </a:t>
            </a:r>
            <a:r>
              <a:rPr lang="en-US" dirty="0" err="1"/>
              <a:t>Coller</a:t>
            </a:r>
            <a:r>
              <a:rPr lang="en-US" dirty="0"/>
              <a:t>, 2016.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CC5509F-CB5A-F942-8E06-215ABF071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700" y="2655094"/>
            <a:ext cx="7340600" cy="2692400"/>
          </a:xfrm>
        </p:spPr>
      </p:pic>
    </p:spTree>
    <p:extLst>
      <p:ext uri="{BB962C8B-B14F-4D97-AF65-F5344CB8AC3E}">
        <p14:creationId xmlns:p14="http://schemas.microsoft.com/office/powerpoint/2010/main" val="276387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23DCB8D6-1E7E-AD43-859A-BD4734751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928" y="1016000"/>
            <a:ext cx="7967404" cy="4749799"/>
          </a:xfrm>
        </p:spPr>
      </p:pic>
    </p:spTree>
    <p:extLst>
      <p:ext uri="{BB962C8B-B14F-4D97-AF65-F5344CB8AC3E}">
        <p14:creationId xmlns:p14="http://schemas.microsoft.com/office/powerpoint/2010/main" val="406327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580DC-E967-AD41-BF61-5E49DD67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64108"/>
          </a:xfrm>
        </p:spPr>
        <p:txBody>
          <a:bodyPr>
            <a:normAutofit fontScale="90000"/>
          </a:bodyPr>
          <a:lstStyle/>
          <a:p>
            <a:r>
              <a:rPr lang="en-US" dirty="0"/>
              <a:t>USA STATE LEGISLATORS (Dodson 1997)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17B122C-9014-7D4F-A297-848EFE11B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153444"/>
            <a:ext cx="9448800" cy="3695700"/>
          </a:xfrm>
        </p:spPr>
      </p:pic>
    </p:spTree>
    <p:extLst>
      <p:ext uri="{BB962C8B-B14F-4D97-AF65-F5344CB8AC3E}">
        <p14:creationId xmlns:p14="http://schemas.microsoft.com/office/powerpoint/2010/main" val="178540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51D795-9DE3-7146-9A1D-00456FBD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21AB2BA6-FFD4-7E40-9C6E-A7A7A9C8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72494"/>
            <a:ext cx="9448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5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F4D8E-BFBC-9A42-8B05-F1561D27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 and </a:t>
            </a:r>
            <a:r>
              <a:rPr lang="en-US"/>
              <a:t>lawless 2014</a:t>
            </a:r>
            <a:r>
              <a:rPr lang="en-US" dirty="0"/>
              <a:t>: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DC929F4-63ED-3F47-A4CB-5CDC4D3AA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0" y="3071812"/>
            <a:ext cx="7556500" cy="2235200"/>
          </a:xfrm>
        </p:spPr>
      </p:pic>
    </p:spTree>
    <p:extLst>
      <p:ext uri="{BB962C8B-B14F-4D97-AF65-F5344CB8AC3E}">
        <p14:creationId xmlns:p14="http://schemas.microsoft.com/office/powerpoint/2010/main" val="28786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15FC82-3453-4CBE-8895-4CCFF33952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D847B-65C0-4027-8DFC-70CB424514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A6FB00A3-94FA-2E4B-86A0-1C21FF9E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93275"/>
            <a:ext cx="5509151" cy="45312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E8661F-CBDF-A142-90C7-DEDD9F01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GLOBAL SOUTH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9EE1D5-7966-4F87-930D-B79D978D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In developing countries women have significantly less free time</a:t>
            </a:r>
          </a:p>
          <a:p>
            <a:r>
              <a:rPr lang="en-US" dirty="0"/>
              <a:t>How could a typical woman in Sierra Leone enter politics?</a:t>
            </a:r>
          </a:p>
        </p:txBody>
      </p:sp>
    </p:spTree>
    <p:extLst>
      <p:ext uri="{BB962C8B-B14F-4D97-AF65-F5344CB8AC3E}">
        <p14:creationId xmlns:p14="http://schemas.microsoft.com/office/powerpoint/2010/main" val="7986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0B61E-72B3-6643-B7B5-8E72FF1E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 SKILLS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BF3DE-066D-4D44-BB81-C262A5484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Abilities that allow citizens to use time and money effectively in political life</a:t>
            </a:r>
          </a:p>
          <a:p>
            <a:r>
              <a:rPr lang="en-US" sz="2000" dirty="0"/>
              <a:t>Ability to speak in public</a:t>
            </a:r>
          </a:p>
          <a:p>
            <a:r>
              <a:rPr lang="en-US" sz="2000" dirty="0"/>
              <a:t>Run a meeting</a:t>
            </a:r>
          </a:p>
          <a:p>
            <a:r>
              <a:rPr lang="en-US" sz="2000" dirty="0"/>
              <a:t>Understanding  budgets</a:t>
            </a:r>
          </a:p>
          <a:p>
            <a:r>
              <a:rPr lang="en-US" sz="2000" dirty="0"/>
              <a:t>Navigate through parliamentary procedures</a:t>
            </a:r>
          </a:p>
        </p:txBody>
      </p:sp>
    </p:spTree>
    <p:extLst>
      <p:ext uri="{BB962C8B-B14F-4D97-AF65-F5344CB8AC3E}">
        <p14:creationId xmlns:p14="http://schemas.microsoft.com/office/powerpoint/2010/main" val="219971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7A662-57C2-4946-B1D3-EEB5B53C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 SKILLS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DE38AA-4137-6E49-B0AA-C66644A3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10053"/>
          </a:xfrm>
        </p:spPr>
        <p:txBody>
          <a:bodyPr/>
          <a:lstStyle/>
          <a:p>
            <a:r>
              <a:rPr lang="en-US" dirty="0"/>
              <a:t>Through employment</a:t>
            </a:r>
          </a:p>
          <a:p>
            <a:r>
              <a:rPr lang="en-US" dirty="0"/>
              <a:t>Activity in non political organizations</a:t>
            </a:r>
          </a:p>
          <a:p>
            <a:r>
              <a:rPr lang="en-US" dirty="0"/>
              <a:t>Unequal distribution</a:t>
            </a:r>
          </a:p>
          <a:p>
            <a:r>
              <a:rPr lang="en-US" dirty="0"/>
              <a:t>For women voluntary work is more important</a:t>
            </a:r>
          </a:p>
          <a:p>
            <a:r>
              <a:rPr lang="en-US" dirty="0"/>
              <a:t>Different impact of voluntary associations on men‘s and women‘s political participation (US data)</a:t>
            </a:r>
          </a:p>
          <a:p>
            <a:r>
              <a:rPr lang="en-US" dirty="0"/>
              <a:t>Also networking, motivation to enter politics (as a next step?)</a:t>
            </a:r>
          </a:p>
          <a:p>
            <a:r>
              <a:rPr lang="en-US" dirty="0"/>
              <a:t>Typical also for developing countries (Rwanda, South Africa, Uganda etc.)</a:t>
            </a:r>
          </a:p>
          <a:p>
            <a:r>
              <a:rPr lang="en-US" dirty="0"/>
              <a:t>What is the effect of PROFESSIONALISATION of politics?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52209-B4E6-5844-84B6-C2AA966B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basic set of factors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92BF00-07C1-6F4F-9F0E-D20F2AEF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55864" cy="3737356"/>
          </a:xfrm>
        </p:spPr>
        <p:txBody>
          <a:bodyPr>
            <a:normAutofit/>
          </a:bodyPr>
          <a:lstStyle/>
          <a:p>
            <a:r>
              <a:rPr lang="en-US" sz="2000" dirty="0"/>
              <a:t>Demand factors: characteristics of the country, factors making it more likely that women will be elected</a:t>
            </a:r>
          </a:p>
          <a:p>
            <a:r>
              <a:rPr lang="en-US" sz="2000" dirty="0"/>
              <a:t>Supply factors: determine the pool of women with the will and experience to run </a:t>
            </a:r>
          </a:p>
          <a:p>
            <a:r>
              <a:rPr lang="en-US" sz="2000" dirty="0"/>
              <a:t>Social structure as one of the key supply variables</a:t>
            </a:r>
          </a:p>
          <a:p>
            <a:r>
              <a:rPr lang="en-US" sz="2000" dirty="0"/>
              <a:t>Where social structure treats both genders equally, women compete with men</a:t>
            </a:r>
          </a:p>
          <a:p>
            <a:r>
              <a:rPr lang="en-US" sz="2000" dirty="0"/>
              <a:t>Family, education system, labor force etc.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610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2854C-F5A6-D64C-8C18-84AC12D6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7D577C-A0DE-C941-BA72-710FC0A68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47446"/>
          </a:xfrm>
        </p:spPr>
        <p:txBody>
          <a:bodyPr>
            <a:noAutofit/>
          </a:bodyPr>
          <a:lstStyle/>
          <a:p>
            <a:r>
              <a:rPr lang="en-US" sz="2000" dirty="0"/>
              <a:t>Elites = educated </a:t>
            </a:r>
          </a:p>
          <a:p>
            <a:r>
              <a:rPr lang="en-US" sz="2000" dirty="0"/>
              <a:t>Where women have access to education = more women in politics</a:t>
            </a:r>
          </a:p>
          <a:p>
            <a:pPr lvl="1"/>
            <a:r>
              <a:rPr lang="en-US" sz="2000" dirty="0"/>
              <a:t>True?</a:t>
            </a:r>
          </a:p>
          <a:p>
            <a:r>
              <a:rPr lang="en-US" sz="2000" dirty="0"/>
              <a:t>Developed world, usually graduate and postgraduate degrees (also Latin America), not much educational gender gap, sometimes women better educated (CR)</a:t>
            </a:r>
          </a:p>
          <a:p>
            <a:r>
              <a:rPr lang="en-US" sz="2000" dirty="0"/>
              <a:t>Developing world: situation serious</a:t>
            </a:r>
          </a:p>
          <a:p>
            <a:r>
              <a:rPr lang="en-US" sz="2000" dirty="0"/>
              <a:t>Women more likely to be illiterate then men</a:t>
            </a:r>
          </a:p>
        </p:txBody>
      </p:sp>
    </p:spTree>
    <p:extLst>
      <p:ext uri="{BB962C8B-B14F-4D97-AF65-F5344CB8AC3E}">
        <p14:creationId xmlns:p14="http://schemas.microsoft.com/office/powerpoint/2010/main" val="2622383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92741-EF07-A443-A1A7-636724DD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INDIA (after 1993 quota rule)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7D59B3C5-FC42-FF47-99AD-224A6ECBF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57259" y="2347885"/>
            <a:ext cx="7338534" cy="38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CF5A9-7BF3-9F41-A30D-9EC7BF5D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UGANDA 1997 local government act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ADEA96-2E85-A145-A642-21020EF7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Requirement of secondary education excluded most rural women</a:t>
            </a:r>
          </a:p>
          <a:p>
            <a:r>
              <a:rPr lang="en-US" sz="2000" dirty="0"/>
              <a:t>Protests and change of the law</a:t>
            </a:r>
          </a:p>
        </p:txBody>
      </p:sp>
    </p:spTree>
    <p:extLst>
      <p:ext uri="{BB962C8B-B14F-4D97-AF65-F5344CB8AC3E}">
        <p14:creationId xmlns:p14="http://schemas.microsoft.com/office/powerpoint/2010/main" val="3215695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69C29-0210-8346-BEBB-240EBBC5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UNESCO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DC8B3-1770-A049-B5E0-1E4B5890B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developing world:</a:t>
            </a:r>
          </a:p>
          <a:p>
            <a:pPr lvl="1"/>
            <a:r>
              <a:rPr lang="en-US" sz="2400" dirty="0"/>
              <a:t>90% of boys are literate, 85% of girls are literate</a:t>
            </a:r>
          </a:p>
          <a:p>
            <a:pPr lvl="1"/>
            <a:r>
              <a:rPr lang="en-US" sz="2400" dirty="0"/>
              <a:t>Regional differences (e.g. Nigeria: only 80% of boys and 65% of girls are literate)</a:t>
            </a:r>
          </a:p>
        </p:txBody>
      </p:sp>
    </p:spTree>
    <p:extLst>
      <p:ext uri="{BB962C8B-B14F-4D97-AF65-F5344CB8AC3E}">
        <p14:creationId xmlns:p14="http://schemas.microsoft.com/office/powerpoint/2010/main" val="366327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5FC82-3453-4CBE-8895-4CCFF33952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FD847B-65C0-4027-8DFC-70CB424514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9F69BDE-FCC4-FF42-9C34-4BC6508A8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3366" y="2125288"/>
            <a:ext cx="6227064" cy="26153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1AAACE-F497-A441-9F10-72BC9D1C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WORK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186D67-C507-C343-9FC2-DD01A40E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295790" cy="3841584"/>
          </a:xfrm>
        </p:spPr>
        <p:txBody>
          <a:bodyPr>
            <a:normAutofit/>
          </a:bodyPr>
          <a:lstStyle/>
          <a:p>
            <a:r>
              <a:rPr lang="en-US" dirty="0"/>
              <a:t>Elites = educated and SUCCESSFUL in professions</a:t>
            </a:r>
          </a:p>
          <a:p>
            <a:r>
              <a:rPr lang="en-US" dirty="0"/>
              <a:t>Latin America: Law, medicine, business</a:t>
            </a:r>
          </a:p>
          <a:p>
            <a:r>
              <a:rPr lang="en-US" dirty="0"/>
              <a:t>Czech Republic: </a:t>
            </a:r>
          </a:p>
          <a:p>
            <a:endParaRPr lang="en-US" dirty="0"/>
          </a:p>
          <a:p>
            <a:r>
              <a:rPr lang="en-US" dirty="0"/>
              <a:t>If women have limited access to prestigious and highly skilled </a:t>
            </a:r>
            <a:r>
              <a:rPr lang="en-US" b="1" dirty="0"/>
              <a:t>position in labor force </a:t>
            </a:r>
            <a:r>
              <a:rPr lang="en-US" dirty="0"/>
              <a:t>they will fail to be represented politically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5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821DE863-6C21-9C4A-BC53-79A6E8F2C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948534"/>
            <a:ext cx="6257544" cy="46462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592496-81BE-4445-81AA-FB02790C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Cingranelli and Richards: Human Rights Dataset</a:t>
            </a:r>
          </a:p>
        </p:txBody>
      </p:sp>
    </p:spTree>
    <p:extLst>
      <p:ext uri="{BB962C8B-B14F-4D97-AF65-F5344CB8AC3E}">
        <p14:creationId xmlns:p14="http://schemas.microsoft.com/office/powerpoint/2010/main" val="230084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2C30-8054-CF4C-B491-4E1A0AE6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Human Rights Dataset</a:t>
            </a:r>
            <a:endParaRPr lang="en-US" dirty="0"/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0DC5B365-61AA-A140-B4C5-D04DD4110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51504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380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3EBDA-1421-A74A-A354-738218C8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1196E0-220A-9C41-85AC-45143241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53388" cy="3746990"/>
          </a:xfrm>
        </p:spPr>
        <p:txBody>
          <a:bodyPr>
            <a:normAutofit/>
          </a:bodyPr>
          <a:lstStyle/>
          <a:p>
            <a:r>
              <a:rPr lang="en-US" dirty="0"/>
              <a:t>We don‘t have enough information</a:t>
            </a:r>
          </a:p>
          <a:p>
            <a:r>
              <a:rPr lang="en-US" dirty="0"/>
              <a:t>What are the pipeline jobs?</a:t>
            </a:r>
          </a:p>
          <a:p>
            <a:r>
              <a:rPr lang="en-US" dirty="0"/>
              <a:t>Do women have sufficient human capital and just work too many hours?</a:t>
            </a:r>
          </a:p>
          <a:p>
            <a:r>
              <a:rPr lang="en-US" dirty="0"/>
              <a:t>Women‘s career paths to politics are different, their resources my be different</a:t>
            </a:r>
          </a:p>
          <a:p>
            <a:r>
              <a:rPr lang="en-US" dirty="0"/>
              <a:t>Work and position on the labor market is not sufficient</a:t>
            </a:r>
          </a:p>
          <a:p>
            <a:r>
              <a:rPr lang="en-US" dirty="0"/>
              <a:t>ECONOMIC POWER: control over means of production and allocation of surplus</a:t>
            </a:r>
          </a:p>
          <a:p>
            <a:r>
              <a:rPr lang="en-US" dirty="0"/>
              <a:t>Control over labor and income matters (as the gender stratification theorists say)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12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E0679-161F-EA46-AD22-5FFA3DB7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NETWORKS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8E3582-5FB6-2F4A-B254-53AA189D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25818"/>
          </a:xfrm>
        </p:spPr>
        <p:txBody>
          <a:bodyPr>
            <a:normAutofit/>
          </a:bodyPr>
          <a:lstStyle/>
          <a:p>
            <a:r>
              <a:rPr lang="en-US" dirty="0"/>
              <a:t>Statistics sometimes does not work</a:t>
            </a:r>
          </a:p>
          <a:p>
            <a:r>
              <a:rPr lang="en-US" dirty="0"/>
              <a:t>Can‘t capture informal structures </a:t>
            </a:r>
          </a:p>
          <a:p>
            <a:r>
              <a:rPr lang="en-US" dirty="0"/>
              <a:t>Results of many experiences (education, organization membership, profession etc.)</a:t>
            </a:r>
          </a:p>
          <a:p>
            <a:r>
              <a:rPr lang="en-US" dirty="0"/>
              <a:t>Revealed in qualitative </a:t>
            </a:r>
            <a:r>
              <a:rPr lang="en-US" dirty="0" err="1"/>
              <a:t>intervies</a:t>
            </a:r>
            <a:r>
              <a:rPr lang="en-US" dirty="0"/>
              <a:t>: </a:t>
            </a:r>
          </a:p>
          <a:p>
            <a:r>
              <a:rPr lang="en-US" dirty="0"/>
              <a:t>The old boys‘ network in New Zealand local politics (Marianne Tremaine)</a:t>
            </a:r>
          </a:p>
          <a:p>
            <a:r>
              <a:rPr lang="en-US" dirty="0"/>
              <a:t>“</a:t>
            </a:r>
            <a:r>
              <a:rPr lang="en-US" i="1" dirty="0"/>
              <a:t>Another woman mayor was concerned about the existing culture of having the “real'' meeting over drinks after the meeting, so she stopped the restocking of the drinks cabinet and caused a </a:t>
            </a:r>
            <a:r>
              <a:rPr lang="en-US" i="1" dirty="0" err="1"/>
              <a:t>furore</a:t>
            </a:r>
            <a:r>
              <a:rPr lang="en-US" i="1" dirty="0"/>
              <a:t>. She had support from the other women on council, but not from the men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26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EB9DB-4FE0-9C4E-ADA2-6E6E786B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NETWORKS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28AB4B-AE15-DA42-A6F0-3599F5A9E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Informal structures in form of </a:t>
            </a:r>
            <a:r>
              <a:rPr lang="en-US" dirty="0" err="1"/>
              <a:t>clientelism</a:t>
            </a:r>
            <a:endParaRPr lang="en-US" dirty="0"/>
          </a:p>
          <a:p>
            <a:r>
              <a:rPr lang="en-US" dirty="0"/>
              <a:t>Informal structures influence candidate selection processes</a:t>
            </a:r>
          </a:p>
          <a:p>
            <a:r>
              <a:rPr lang="en-US" dirty="0"/>
              <a:t>Male dominance reproduces through informal structures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EEA573-CB25-3442-B813-CD5989DF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171" y="2638044"/>
            <a:ext cx="2292629" cy="34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6EFA4-45FA-C74F-91BE-6DCC8BC3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traditions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E0652-AFDE-AA42-A589-B2575B7F7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RESOURCE MODEL OF POLITICAL PARTICIPATION</a:t>
            </a:r>
          </a:p>
          <a:p>
            <a:pPr lvl="1"/>
            <a:r>
              <a:rPr lang="en-US" sz="2000" dirty="0"/>
              <a:t>Individual inequalities in prerequisites such as money, time, skills</a:t>
            </a:r>
          </a:p>
          <a:p>
            <a:r>
              <a:rPr lang="en-US" sz="2000" dirty="0"/>
              <a:t>ELITE THEORIES</a:t>
            </a:r>
          </a:p>
          <a:p>
            <a:pPr lvl="1"/>
            <a:r>
              <a:rPr lang="en-US" sz="2000" dirty="0"/>
              <a:t>Research of political decision-making and characteristics of elites (education, profession)</a:t>
            </a:r>
          </a:p>
          <a:p>
            <a:r>
              <a:rPr lang="en-US" sz="2000" dirty="0"/>
              <a:t>GENDER STRATIFICATION THEORIES</a:t>
            </a:r>
          </a:p>
          <a:p>
            <a:pPr lvl="1"/>
            <a:r>
              <a:rPr lang="en-US" sz="2000" dirty="0"/>
              <a:t>Inequality as a result of economic power, economic control before political power</a:t>
            </a:r>
          </a:p>
        </p:txBody>
      </p:sp>
    </p:spTree>
    <p:extLst>
      <p:ext uri="{BB962C8B-B14F-4D97-AF65-F5344CB8AC3E}">
        <p14:creationId xmlns:p14="http://schemas.microsoft.com/office/powerpoint/2010/main" val="3785032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0756B-96E5-EF45-A67D-BC09F7BF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5857B0-A2A2-1742-87F5-CB667BFC2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Reproductions of stereotypes</a:t>
            </a:r>
          </a:p>
          <a:p>
            <a:r>
              <a:rPr lang="en-US" dirty="0"/>
              <a:t>Reduction of female political efficacy and motivation (see you at the next session for more)</a:t>
            </a:r>
          </a:p>
          <a:p>
            <a:endParaRPr lang="en-US" dirty="0"/>
          </a:p>
          <a:p>
            <a:r>
              <a:rPr lang="en-US" dirty="0"/>
              <a:t>http://l23movies.com/watch/pxwDo9Gz-miss-representation.html</a:t>
            </a:r>
          </a:p>
        </p:txBody>
      </p:sp>
    </p:spTree>
    <p:extLst>
      <p:ext uri="{BB962C8B-B14F-4D97-AF65-F5344CB8AC3E}">
        <p14:creationId xmlns:p14="http://schemas.microsoft.com/office/powerpoint/2010/main" val="256652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2BC18-CD64-0143-8D0C-FE745387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structural </a:t>
            </a:r>
            <a:r>
              <a:rPr lang="en-US" dirty="0" err="1"/>
              <a:t>factOrs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9A53E7-052D-CF4D-9B1C-0D1A94C4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64356"/>
          </a:xfrm>
        </p:spPr>
        <p:txBody>
          <a:bodyPr>
            <a:normAutofit/>
          </a:bodyPr>
          <a:lstStyle/>
          <a:p>
            <a:r>
              <a:rPr lang="en-US" sz="2400" dirty="0"/>
              <a:t>1) Money</a:t>
            </a:r>
          </a:p>
          <a:p>
            <a:r>
              <a:rPr lang="en-US" sz="2400" dirty="0"/>
              <a:t>2) Time</a:t>
            </a:r>
          </a:p>
          <a:p>
            <a:r>
              <a:rPr lang="en-US" sz="2400" dirty="0"/>
              <a:t>3) Civic skills and community participation</a:t>
            </a:r>
          </a:p>
          <a:p>
            <a:r>
              <a:rPr lang="en-US" sz="2400" dirty="0"/>
              <a:t>4) Education</a:t>
            </a:r>
          </a:p>
          <a:p>
            <a:r>
              <a:rPr lang="en-US" sz="2400" dirty="0"/>
              <a:t>5) Work and Economic power</a:t>
            </a:r>
          </a:p>
          <a:p>
            <a:r>
              <a:rPr lang="en-US" sz="2400" dirty="0"/>
              <a:t>6) Informal networks</a:t>
            </a:r>
          </a:p>
          <a:p>
            <a:r>
              <a:rPr lang="en-US" sz="2400" dirty="0"/>
              <a:t>7) Media and pop culture</a:t>
            </a:r>
          </a:p>
        </p:txBody>
      </p:sp>
    </p:spTree>
    <p:extLst>
      <p:ext uri="{BB962C8B-B14F-4D97-AF65-F5344CB8AC3E}">
        <p14:creationId xmlns:p14="http://schemas.microsoft.com/office/powerpoint/2010/main" val="11735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ABA73-4982-B243-9DB5-DC26D213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8A142D-791B-8E4A-9414-C17CE5C5A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Campaigns are expensive</a:t>
            </a:r>
          </a:p>
          <a:p>
            <a:r>
              <a:rPr lang="en-US" dirty="0"/>
              <a:t>Wealthy and well-connected people (Trump? </a:t>
            </a:r>
            <a:r>
              <a:rPr lang="en-US" dirty="0" err="1"/>
              <a:t>Babiš</a:t>
            </a:r>
            <a:r>
              <a:rPr lang="en-US" dirty="0"/>
              <a:t>?)</a:t>
            </a:r>
          </a:p>
          <a:p>
            <a:r>
              <a:rPr lang="en-US" dirty="0"/>
              <a:t>Pinto-</a:t>
            </a:r>
            <a:r>
              <a:rPr lang="en-US" dirty="0" err="1"/>
              <a:t>Duschinsky</a:t>
            </a:r>
            <a:r>
              <a:rPr lang="en-US" dirty="0"/>
              <a:t> 2002:  104 countries, 59% no limits on campaign spending, 72% no limits on financial contributions by individuals</a:t>
            </a:r>
          </a:p>
          <a:p>
            <a:r>
              <a:rPr lang="en-US" dirty="0"/>
              <a:t>In general, women have less money</a:t>
            </a:r>
          </a:p>
          <a:p>
            <a:r>
              <a:rPr lang="en-US" dirty="0"/>
              <a:t>Less full time jobs, lower income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0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F53D9D2-288A-A645-AD90-9CEA179BF6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422400"/>
            <a:ext cx="6908800" cy="43434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BF955E-8B20-9649-880D-D214D878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GLOBAL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316352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8BA76CC-AEBE-0947-9F5F-99595D1E1B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15" y="804334"/>
            <a:ext cx="6884369" cy="524933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18E07E-665F-4F4E-8EB4-18405575A265}"/>
              </a:ext>
            </a:extLst>
          </p:cNvPr>
          <p:cNvSpPr txBox="1"/>
          <p:nvPr/>
        </p:nvSpPr>
        <p:spPr>
          <a:xfrm>
            <a:off x="2653814" y="6273800"/>
            <a:ext cx="712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reports.weforum.org</a:t>
            </a:r>
            <a:r>
              <a:rPr lang="en-US" dirty="0"/>
              <a:t>/global-gender-gap-report-2017/</a:t>
            </a:r>
            <a:r>
              <a:rPr lang="en-US" dirty="0" err="1"/>
              <a:t>dataexplorer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7295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918994-CE7B-BF4B-BA5F-65A1C81A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Adriana Munoz (MP in Chile, PPD):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493CDB-A882-A040-8FC1-5BA230BB9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939618" cy="6055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i="1" dirty="0">
                <a:solidFill>
                  <a:schemeClr val="bg1"/>
                </a:solidFill>
              </a:rPr>
              <a:t>Being a candidate is difficult for a woman because you need to have a lot of money.  We have little help economically. Men have access to circles or networks where money is let – they are friends with bank managers. But we are not supported this way. For us, it’s pretty complicated, this arena of power and money</a:t>
            </a:r>
            <a:r>
              <a:rPr lang="en-US" dirty="0">
                <a:solidFill>
                  <a:schemeClr val="bg1"/>
                </a:solidFill>
              </a:rPr>
              <a:t>.“ (quoted in </a:t>
            </a:r>
            <a:r>
              <a:rPr lang="en-US" dirty="0" err="1">
                <a:solidFill>
                  <a:schemeClr val="bg1"/>
                </a:solidFill>
              </a:rPr>
              <a:t>Franceschet</a:t>
            </a:r>
            <a:r>
              <a:rPr lang="en-US" dirty="0">
                <a:solidFill>
                  <a:schemeClr val="bg1"/>
                </a:solidFill>
              </a:rPr>
              <a:t> 2001). </a:t>
            </a:r>
          </a:p>
        </p:txBody>
      </p:sp>
    </p:spTree>
    <p:extLst>
      <p:ext uri="{BB962C8B-B14F-4D97-AF65-F5344CB8AC3E}">
        <p14:creationId xmlns:p14="http://schemas.microsoft.com/office/powerpoint/2010/main" val="372914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5905-FD89-FE49-8410-617A5F38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promoting equality: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B42EDE-E136-B04C-B829-583EA797C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financing of elections</a:t>
            </a:r>
          </a:p>
          <a:p>
            <a:r>
              <a:rPr lang="en-US" dirty="0"/>
              <a:t>Subsidies for campaigns</a:t>
            </a:r>
          </a:p>
          <a:p>
            <a:r>
              <a:rPr lang="en-US" dirty="0"/>
              <a:t>Free allocated broadcast time</a:t>
            </a:r>
          </a:p>
          <a:p>
            <a:r>
              <a:rPr lang="en-US" dirty="0"/>
              <a:t>NGOs</a:t>
            </a:r>
          </a:p>
          <a:p>
            <a:endParaRPr lang="en-US" dirty="0"/>
          </a:p>
          <a:p>
            <a:r>
              <a:rPr lang="en-US" dirty="0"/>
              <a:t>Most famous organization: </a:t>
            </a:r>
            <a:r>
              <a:rPr lang="en-US" b="1" dirty="0"/>
              <a:t>EMILY</a:t>
            </a:r>
            <a:r>
              <a:rPr lang="cs-CZ" b="1" dirty="0"/>
              <a:t>‘s list </a:t>
            </a:r>
            <a:r>
              <a:rPr lang="cs-CZ" dirty="0"/>
              <a:t>(</a:t>
            </a:r>
            <a:r>
              <a:rPr lang="en-US" dirty="0"/>
              <a:t>Early Money Is Like Yeast</a:t>
            </a:r>
            <a:r>
              <a:rPr lang="cs-CZ" dirty="0"/>
              <a:t> )</a:t>
            </a:r>
          </a:p>
          <a:p>
            <a:r>
              <a:rPr lang="en-US" u="sng" dirty="0">
                <a:hlinkClick r:id="rId2"/>
              </a:rPr>
              <a:t>https://www.emilyslist.org/pages/entry/women-we-helped-elect</a:t>
            </a:r>
            <a:r>
              <a:rPr lang="cs-CZ" dirty="0"/>
              <a:t> </a:t>
            </a:r>
          </a:p>
          <a:p>
            <a:r>
              <a:rPr lang="cs-CZ" dirty="0" err="1"/>
              <a:t>Shifts</a:t>
            </a:r>
            <a:r>
              <a:rPr lang="cs-CZ" dirty="0"/>
              <a:t> in </a:t>
            </a:r>
            <a:r>
              <a:rPr lang="cs-CZ" dirty="0" err="1"/>
              <a:t>strategies</a:t>
            </a:r>
            <a:r>
              <a:rPr lang="cs-CZ" dirty="0"/>
              <a:t>, </a:t>
            </a:r>
            <a:r>
              <a:rPr lang="cs-CZ" dirty="0" err="1"/>
              <a:t>nowadays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viable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307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83</TotalTime>
  <Words>1130</Words>
  <Application>Microsoft Macintosh PowerPoint</Application>
  <PresentationFormat>Širokoúhlá obrazovka</PresentationFormat>
  <Paragraphs>124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Gill Sans MT</vt:lpstr>
      <vt:lpstr>Balík</vt:lpstr>
      <vt:lpstr>Social structure and representation of women</vt:lpstr>
      <vt:lpstr>Two basic set of factors</vt:lpstr>
      <vt:lpstr>Theoretical traditions</vt:lpstr>
      <vt:lpstr>Seven structural factOrs</vt:lpstr>
      <vt:lpstr>MONEY</vt:lpstr>
      <vt:lpstr>GLOBAL GENDER PAY GAP</vt:lpstr>
      <vt:lpstr>Prezentace aplikace PowerPoint</vt:lpstr>
      <vt:lpstr>Adriana Munoz (MP in Chile, PPD): </vt:lpstr>
      <vt:lpstr>Factors promoting equality:</vt:lpstr>
      <vt:lpstr>TIME</vt:lpstr>
      <vt:lpstr>TIME</vt:lpstr>
      <vt:lpstr>Galais, Ohberg, and Coller, 2016.</vt:lpstr>
      <vt:lpstr>Prezentace aplikace PowerPoint</vt:lpstr>
      <vt:lpstr>USA STATE LEGISLATORS (Dodson 1997)</vt:lpstr>
      <vt:lpstr>Prezentace aplikace PowerPoint</vt:lpstr>
      <vt:lpstr>Fox and lawless 2014:</vt:lpstr>
      <vt:lpstr>GLOBAL SOUTH</vt:lpstr>
      <vt:lpstr>CIVIC SKILLS</vt:lpstr>
      <vt:lpstr>CIVIC SKILLS</vt:lpstr>
      <vt:lpstr>EDUCATION</vt:lpstr>
      <vt:lpstr>Example: INDIA (after 1993 quota rule)</vt:lpstr>
      <vt:lpstr>UGANDA 1997 local government act</vt:lpstr>
      <vt:lpstr>UNESCO 2015</vt:lpstr>
      <vt:lpstr>WORK</vt:lpstr>
      <vt:lpstr>Cingranelli and Richards: Human Rights Dataset</vt:lpstr>
      <vt:lpstr>Human Rights Dataset</vt:lpstr>
      <vt:lpstr>Problems</vt:lpstr>
      <vt:lpstr>INFORMAL NETWORKS</vt:lpstr>
      <vt:lpstr>INFORMAL NETWORKS</vt:lpstr>
      <vt:lpstr>MEDIA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structure and representation of women</dc:title>
  <dc:creator>Uživatel Microsoft Office</dc:creator>
  <cp:lastModifiedBy>Uživatel Microsoft Office</cp:lastModifiedBy>
  <cp:revision>16</cp:revision>
  <dcterms:created xsi:type="dcterms:W3CDTF">2018-04-17T10:13:34Z</dcterms:created>
  <dcterms:modified xsi:type="dcterms:W3CDTF">2018-04-17T11:36:54Z</dcterms:modified>
</cp:coreProperties>
</file>