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7"/>
  </p:notesMasterIdLst>
  <p:sldIdLst>
    <p:sldId id="256" r:id="rId2"/>
    <p:sldId id="285" r:id="rId3"/>
    <p:sldId id="286" r:id="rId4"/>
    <p:sldId id="288" r:id="rId5"/>
    <p:sldId id="289" r:id="rId6"/>
    <p:sldId id="290" r:id="rId7"/>
    <p:sldId id="287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84" r:id="rId18"/>
    <p:sldId id="266" r:id="rId19"/>
    <p:sldId id="267" r:id="rId20"/>
    <p:sldId id="268" r:id="rId21"/>
    <p:sldId id="269" r:id="rId22"/>
    <p:sldId id="270" r:id="rId23"/>
    <p:sldId id="271" r:id="rId24"/>
    <p:sldId id="275" r:id="rId25"/>
    <p:sldId id="273" r:id="rId26"/>
    <p:sldId id="274" r:id="rId27"/>
    <p:sldId id="272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71"/>
    <p:restoredTop sz="94652"/>
  </p:normalViewPr>
  <p:slideViewPr>
    <p:cSldViewPr snapToGrid="0" snapToObjects="1">
      <p:cViewPr varScale="1">
        <p:scale>
          <a:sx n="79" d="100"/>
          <a:sy n="79" d="100"/>
        </p:scale>
        <p:origin x="240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69DCF-7EF8-344B-A395-E77B8867F2A1}" type="datetimeFigureOut">
              <a:rPr lang="en-US" smtClean="0"/>
              <a:t>3/6/18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F213C-93DA-8E42-B1EF-C18E29A2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49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3/6/18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3/6/18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3/6/18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3/6/18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3/6/18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3/6/18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3/6/18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3/6/18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3/6/18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3/6/18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3/6/18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3/6/18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Women and parliaments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POL612 </a:t>
            </a:r>
            <a:r>
              <a:rPr lang="cs-CZ" dirty="0" err="1" smtClean="0"/>
              <a:t>Women</a:t>
            </a:r>
            <a:r>
              <a:rPr lang="cs-CZ" dirty="0" smtClean="0"/>
              <a:t> and </a:t>
            </a:r>
            <a:r>
              <a:rPr lang="cs-CZ" dirty="0" err="1" smtClean="0"/>
              <a:t>Politics</a:t>
            </a:r>
            <a:endParaRPr lang="cs-CZ" dirty="0" smtClean="0"/>
          </a:p>
          <a:p>
            <a:r>
              <a:rPr lang="cs-CZ" dirty="0" smtClean="0"/>
              <a:t>Masaryk University, </a:t>
            </a:r>
            <a:r>
              <a:rPr lang="cs-CZ" dirty="0" err="1" smtClean="0"/>
              <a:t>Spring</a:t>
            </a:r>
            <a:r>
              <a:rPr lang="cs-CZ" dirty="0" smtClean="0"/>
              <a:t> 2018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0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in legislatures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415932" cy="3747258"/>
          </a:xfrm>
        </p:spPr>
        <p:txBody>
          <a:bodyPr>
            <a:normAutofit/>
          </a:bodyPr>
          <a:lstStyle/>
          <a:p>
            <a:r>
              <a:rPr lang="en-US" dirty="0" smtClean="0"/>
              <a:t>The Czech Republic: </a:t>
            </a:r>
          </a:p>
          <a:p>
            <a:pPr lvl="1"/>
            <a:r>
              <a:rPr lang="en-US" dirty="0"/>
              <a:t>Rank: 97</a:t>
            </a:r>
          </a:p>
          <a:p>
            <a:pPr lvl="1"/>
            <a:r>
              <a:rPr lang="en-US" dirty="0"/>
              <a:t>Lower House: 40 out of 200 (20%)</a:t>
            </a:r>
          </a:p>
          <a:p>
            <a:pPr lvl="1"/>
            <a:r>
              <a:rPr lang="en-US" dirty="0"/>
              <a:t>Upper House: 15 out of 81 (15.5%)</a:t>
            </a:r>
          </a:p>
          <a:p>
            <a:endParaRPr lang="en-US" dirty="0" smtClean="0"/>
          </a:p>
          <a:p>
            <a:r>
              <a:rPr lang="en-US" dirty="0" smtClean="0"/>
              <a:t>Slovakia:</a:t>
            </a:r>
            <a:endParaRPr lang="en-US" dirty="0"/>
          </a:p>
          <a:p>
            <a:pPr lvl="1"/>
            <a:r>
              <a:rPr lang="en-US" dirty="0" smtClean="0"/>
              <a:t>Slovakia: </a:t>
            </a:r>
          </a:p>
          <a:p>
            <a:pPr lvl="1"/>
            <a:r>
              <a:rPr lang="en-US" dirty="0" smtClean="0"/>
              <a:t>Rank 97</a:t>
            </a:r>
          </a:p>
          <a:p>
            <a:pPr lvl="1"/>
            <a:r>
              <a:rPr lang="en-US" dirty="0" smtClean="0"/>
              <a:t>National Council: 30 out of 150 (20%)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38315" y="2638043"/>
            <a:ext cx="4727475" cy="3499285"/>
          </a:xfrm>
        </p:spPr>
        <p:txBody>
          <a:bodyPr>
            <a:normAutofit/>
          </a:bodyPr>
          <a:lstStyle/>
          <a:p>
            <a:r>
              <a:rPr lang="en-US" dirty="0" smtClean="0"/>
              <a:t>USA:</a:t>
            </a:r>
          </a:p>
          <a:p>
            <a:pPr lvl="1"/>
            <a:r>
              <a:rPr lang="en-US" dirty="0" smtClean="0"/>
              <a:t>Rank: 101</a:t>
            </a:r>
          </a:p>
          <a:p>
            <a:pPr lvl="1"/>
            <a:r>
              <a:rPr lang="en-US" dirty="0" smtClean="0"/>
              <a:t>Lower House: 84 out of 433 (19.4%)</a:t>
            </a:r>
          </a:p>
          <a:p>
            <a:pPr lvl="1"/>
            <a:r>
              <a:rPr lang="en-US" dirty="0" smtClean="0"/>
              <a:t>Upper House: 21 out of 100 (21%)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UK:</a:t>
            </a:r>
          </a:p>
          <a:p>
            <a:pPr lvl="1"/>
            <a:r>
              <a:rPr lang="en-US" dirty="0" smtClean="0"/>
              <a:t>Rank: 38</a:t>
            </a:r>
          </a:p>
          <a:p>
            <a:pPr lvl="1"/>
            <a:r>
              <a:rPr lang="en-US" dirty="0" smtClean="0"/>
              <a:t>Lower House: 208 out of 650  (32%)</a:t>
            </a:r>
          </a:p>
          <a:p>
            <a:pPr lvl="1"/>
            <a:r>
              <a:rPr lang="en-US" dirty="0" smtClean="0"/>
              <a:t>Upper House: 207 out of 805 (25.7%)</a:t>
            </a:r>
          </a:p>
        </p:txBody>
      </p:sp>
    </p:spTree>
    <p:extLst>
      <p:ext uri="{BB962C8B-B14F-4D97-AF65-F5344CB8AC3E}">
        <p14:creationId xmlns:p14="http://schemas.microsoft.com/office/powerpoint/2010/main" val="27808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in legislatures</a:t>
            </a:r>
            <a:endParaRPr lang="en-US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MPs as the main form of political representation </a:t>
            </a:r>
          </a:p>
          <a:p>
            <a:r>
              <a:rPr lang="en-US" dirty="0" smtClean="0"/>
              <a:t>The question of political representation of women</a:t>
            </a:r>
          </a:p>
          <a:p>
            <a:r>
              <a:rPr lang="en-US" dirty="0" smtClean="0"/>
              <a:t>Are </a:t>
            </a:r>
            <a:r>
              <a:rPr lang="en-US" u="sng" dirty="0" smtClean="0"/>
              <a:t>women represented enough?</a:t>
            </a:r>
          </a:p>
          <a:p>
            <a:r>
              <a:rPr lang="en-US" u="sng" dirty="0" smtClean="0"/>
              <a:t>Two approaches:</a:t>
            </a:r>
          </a:p>
          <a:p>
            <a:pPr lvl="1"/>
            <a:r>
              <a:rPr lang="en-US" dirty="0" smtClean="0"/>
              <a:t>Descriptive representation</a:t>
            </a:r>
          </a:p>
          <a:p>
            <a:pPr lvl="1"/>
            <a:r>
              <a:rPr lang="en-US" dirty="0" smtClean="0"/>
              <a:t>Substantive representation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2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Politics of presence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31136" y="2638044"/>
            <a:ext cx="8462264" cy="3915156"/>
          </a:xfrm>
        </p:spPr>
        <p:txBody>
          <a:bodyPr/>
          <a:lstStyle/>
          <a:p>
            <a:r>
              <a:rPr lang="en-US" dirty="0" smtClean="0"/>
              <a:t>Anne Philips, The Politics of Presence 1995</a:t>
            </a:r>
          </a:p>
          <a:p>
            <a:r>
              <a:rPr lang="en-US" dirty="0" smtClean="0"/>
              <a:t>Women are best represented by women MPs</a:t>
            </a:r>
          </a:p>
          <a:p>
            <a:r>
              <a:rPr lang="en-US" dirty="0" smtClean="0"/>
              <a:t>How </a:t>
            </a:r>
            <a:r>
              <a:rPr lang="en-US" u="sng" dirty="0" smtClean="0"/>
              <a:t>descriptive </a:t>
            </a:r>
            <a:r>
              <a:rPr lang="en-US" u="sng" dirty="0" smtClean="0"/>
              <a:t>is</a:t>
            </a:r>
            <a:r>
              <a:rPr lang="en-US" u="sng" dirty="0" smtClean="0"/>
              <a:t> </a:t>
            </a:r>
            <a:r>
              <a:rPr lang="en-US" u="sng" dirty="0" smtClean="0"/>
              <a:t>political representation </a:t>
            </a:r>
            <a:r>
              <a:rPr lang="en-US" u="sng" dirty="0" smtClean="0"/>
              <a:t>?</a:t>
            </a:r>
          </a:p>
          <a:p>
            <a:r>
              <a:rPr lang="en-US" dirty="0" smtClean="0"/>
              <a:t>Why </a:t>
            </a:r>
            <a:r>
              <a:rPr lang="en-US" dirty="0" smtClean="0"/>
              <a:t>are women better representatives of women’s interest?</a:t>
            </a:r>
          </a:p>
          <a:p>
            <a:pPr lvl="1"/>
            <a:r>
              <a:rPr lang="en-US" dirty="0" smtClean="0"/>
              <a:t>Men and women have different life experiences</a:t>
            </a:r>
          </a:p>
          <a:p>
            <a:pPr lvl="1"/>
            <a:r>
              <a:rPr lang="en-US" dirty="0" smtClean="0"/>
              <a:t>Child bearing,  education, professional life, division of paid and unpaid labor,  harassment, violence etc.</a:t>
            </a:r>
          </a:p>
          <a:p>
            <a:pPr lvl="1"/>
            <a:r>
              <a:rPr lang="en-US" dirty="0" smtClean="0"/>
              <a:t>Women MPs share this experience with other women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5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Descriptive representation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Longer tradition of research</a:t>
            </a:r>
          </a:p>
          <a:p>
            <a:r>
              <a:rPr lang="en-US" dirty="0" smtClean="0"/>
              <a:t>More elaborated</a:t>
            </a:r>
          </a:p>
          <a:p>
            <a:r>
              <a:rPr lang="en-US" dirty="0" smtClean="0"/>
              <a:t>M. </a:t>
            </a:r>
            <a:r>
              <a:rPr lang="en-US" dirty="0" err="1" smtClean="0"/>
              <a:t>Duverger</a:t>
            </a:r>
            <a:r>
              <a:rPr lang="en-US" dirty="0" smtClean="0"/>
              <a:t> (1955), electoral systems influence number of female MPs</a:t>
            </a:r>
          </a:p>
          <a:p>
            <a:r>
              <a:rPr lang="en-US" dirty="0" smtClean="0"/>
              <a:t>What is the dependent variable?</a:t>
            </a:r>
          </a:p>
          <a:p>
            <a:pPr lvl="1"/>
            <a:r>
              <a:rPr lang="en-US" dirty="0" smtClean="0"/>
              <a:t>The number of women elected into office</a:t>
            </a:r>
          </a:p>
          <a:p>
            <a:r>
              <a:rPr lang="en-US" dirty="0" smtClean="0"/>
              <a:t>Topic of recruitment of women in politics (mostly in Western democracies)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5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22F38BC-D98D-4D85-8CF7-BA70EEDEDD2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501A2F0-90BE-4D86-9A8A-4390413F74F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640080"/>
            <a:ext cx="401726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0F5EB4E-25CD-44CC-AF95-30C9253422E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1" y="802767"/>
            <a:ext cx="3685032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614" y="194732"/>
            <a:ext cx="4657345" cy="646853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4672" y="2386744"/>
            <a:ext cx="5925310" cy="1645920"/>
          </a:xfrm>
        </p:spPr>
        <p:txBody>
          <a:bodyPr vert="horz" lIns="274320" tIns="182880" rIns="274320" bIns="182880" rtlCol="0" anchor="ctr" anchorCtr="1">
            <a:normAutofit fontScale="90000"/>
          </a:bodyPr>
          <a:lstStyle/>
          <a:p>
            <a:r>
              <a:rPr lang="en-US" sz="2700" dirty="0"/>
              <a:t>Parliamentary Recruitment </a:t>
            </a:r>
            <a:r>
              <a:rPr lang="en-US" sz="2700" dirty="0" smtClean="0"/>
              <a:t>model:       </a:t>
            </a:r>
            <a:br>
              <a:rPr lang="en-US" sz="2700" dirty="0" smtClean="0"/>
            </a:br>
            <a:r>
              <a:rPr lang="en-US" sz="2700" dirty="0" smtClean="0"/>
              <a:t> </a:t>
            </a:r>
            <a:r>
              <a:rPr lang="en-US" sz="2700" dirty="0"/>
              <a:t>p. Norris a LOvenduski (1993)</a:t>
            </a:r>
          </a:p>
        </p:txBody>
      </p:sp>
    </p:spTree>
    <p:extLst>
      <p:ext uri="{BB962C8B-B14F-4D97-AF65-F5344CB8AC3E}">
        <p14:creationId xmlns:p14="http://schemas.microsoft.com/office/powerpoint/2010/main" val="280001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Parliamentary recruitment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31136" y="2355742"/>
            <a:ext cx="8075236" cy="42310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1) SYSTEMATIC FACTORS</a:t>
            </a:r>
          </a:p>
          <a:p>
            <a:pPr lvl="1"/>
            <a:r>
              <a:rPr lang="en-US" dirty="0" smtClean="0"/>
              <a:t>Legal system</a:t>
            </a:r>
          </a:p>
          <a:p>
            <a:pPr lvl="1"/>
            <a:r>
              <a:rPr lang="en-US" dirty="0" smtClean="0"/>
              <a:t>Electoral system</a:t>
            </a:r>
          </a:p>
          <a:p>
            <a:pPr lvl="1"/>
            <a:r>
              <a:rPr lang="en-US" dirty="0" smtClean="0"/>
              <a:t>Party system</a:t>
            </a:r>
          </a:p>
          <a:p>
            <a:pPr lvl="1"/>
            <a:r>
              <a:rPr lang="en-US" dirty="0" smtClean="0"/>
              <a:t>Structure of opportunities</a:t>
            </a:r>
          </a:p>
          <a:p>
            <a:r>
              <a:rPr lang="en-US" dirty="0" smtClean="0"/>
              <a:t>2) POLITICAL PARTY FACTORS</a:t>
            </a:r>
          </a:p>
          <a:p>
            <a:pPr lvl="1"/>
            <a:r>
              <a:rPr lang="en-US" dirty="0" smtClean="0"/>
              <a:t>Party ideology</a:t>
            </a:r>
          </a:p>
          <a:p>
            <a:pPr lvl="1"/>
            <a:r>
              <a:rPr lang="en-US" dirty="0" smtClean="0"/>
              <a:t>Party organization</a:t>
            </a:r>
          </a:p>
          <a:p>
            <a:pPr lvl="1"/>
            <a:r>
              <a:rPr lang="en-US" dirty="0" smtClean="0"/>
              <a:t>Rules</a:t>
            </a:r>
          </a:p>
          <a:p>
            <a:r>
              <a:rPr lang="en-US" dirty="0" smtClean="0"/>
              <a:t>3) INDIVIDUAL FACTORS</a:t>
            </a:r>
          </a:p>
          <a:p>
            <a:pPr lvl="1"/>
            <a:r>
              <a:rPr lang="en-US" dirty="0" smtClean="0"/>
              <a:t>Resources of candidates</a:t>
            </a:r>
          </a:p>
          <a:p>
            <a:pPr lvl="1"/>
            <a:r>
              <a:rPr lang="en-US" dirty="0" smtClean="0"/>
              <a:t>Motivation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51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and socioeconomic factors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313305"/>
          </a:xfrm>
        </p:spPr>
        <p:txBody>
          <a:bodyPr>
            <a:normAutofit/>
          </a:bodyPr>
          <a:lstStyle/>
          <a:p>
            <a:r>
              <a:rPr lang="en-US" dirty="0" smtClean="0"/>
              <a:t>Women’s representation conditioned by culture</a:t>
            </a:r>
          </a:p>
          <a:p>
            <a:r>
              <a:rPr lang="en-US" dirty="0" smtClean="0"/>
              <a:t>What are the values of the society?</a:t>
            </a:r>
          </a:p>
          <a:p>
            <a:r>
              <a:rPr lang="en-US" dirty="0" smtClean="0"/>
              <a:t>Values of equality are necessary</a:t>
            </a:r>
          </a:p>
          <a:p>
            <a:r>
              <a:rPr lang="en-US" dirty="0"/>
              <a:t>Gender-equality culture and social mobility</a:t>
            </a:r>
          </a:p>
          <a:p>
            <a:r>
              <a:rPr lang="en-US" dirty="0"/>
              <a:t>Traditional gender roles </a:t>
            </a:r>
            <a:r>
              <a:rPr lang="en-US" dirty="0" smtClean="0"/>
              <a:t>culture</a:t>
            </a:r>
          </a:p>
          <a:p>
            <a:r>
              <a:rPr lang="en-US" dirty="0" err="1" smtClean="0"/>
              <a:t>Inglehart</a:t>
            </a:r>
            <a:r>
              <a:rPr lang="en-US" dirty="0" smtClean="0"/>
              <a:t> and Norris 2000: post-material values lead to gender equality</a:t>
            </a:r>
          </a:p>
          <a:p>
            <a:pPr lvl="1"/>
            <a:r>
              <a:rPr lang="en-US" dirty="0" smtClean="0"/>
              <a:t>Attitudes to female leaders, professional rights, education and maternal role</a:t>
            </a:r>
          </a:p>
          <a:p>
            <a:pPr lvl="1"/>
            <a:r>
              <a:rPr lang="en-US" dirty="0" smtClean="0"/>
              <a:t>G-E </a:t>
            </a:r>
            <a:r>
              <a:rPr lang="en-US" dirty="0" smtClean="0"/>
              <a:t>scale correlates with number of women in parliament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81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62133" y="344760"/>
            <a:ext cx="7729728" cy="1188720"/>
          </a:xfrm>
        </p:spPr>
        <p:txBody>
          <a:bodyPr/>
          <a:lstStyle/>
          <a:p>
            <a:r>
              <a:rPr lang="en-US" dirty="0" err="1" smtClean="0"/>
              <a:t>InGLEHART</a:t>
            </a:r>
            <a:r>
              <a:rPr lang="en-US" dirty="0" smtClean="0"/>
              <a:t> and </a:t>
            </a:r>
            <a:r>
              <a:rPr lang="en-US" dirty="0" err="1" smtClean="0"/>
              <a:t>NOrris</a:t>
            </a:r>
            <a:endParaRPr lang="en-US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668" y="1641968"/>
            <a:ext cx="5200657" cy="5058044"/>
          </a:xfrm>
        </p:spPr>
      </p:pic>
    </p:spTree>
    <p:extLst>
      <p:ext uri="{BB962C8B-B14F-4D97-AF65-F5344CB8AC3E}">
        <p14:creationId xmlns:p14="http://schemas.microsoft.com/office/powerpoint/2010/main" val="138056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and socioeconomic factors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1989:</a:t>
            </a:r>
          </a:p>
          <a:p>
            <a:pPr lvl="1"/>
            <a:r>
              <a:rPr lang="en-US" dirty="0" smtClean="0"/>
              <a:t>Women’s enfranchisement</a:t>
            </a:r>
          </a:p>
          <a:p>
            <a:pPr lvl="1"/>
            <a:r>
              <a:rPr lang="en-US" dirty="0" smtClean="0"/>
              <a:t>Communist regime</a:t>
            </a:r>
          </a:p>
          <a:p>
            <a:r>
              <a:rPr lang="en-US" dirty="0" smtClean="0"/>
              <a:t>After 1990:</a:t>
            </a:r>
          </a:p>
          <a:p>
            <a:pPr lvl="1"/>
            <a:r>
              <a:rPr lang="en-US" dirty="0" smtClean="0"/>
              <a:t>Proportional electoral system and gender quotas</a:t>
            </a:r>
          </a:p>
          <a:p>
            <a:pPr lvl="1"/>
            <a:r>
              <a:rPr lang="en-US" dirty="0" smtClean="0"/>
              <a:t>Protestantism</a:t>
            </a:r>
          </a:p>
          <a:p>
            <a:pPr lvl="1"/>
            <a:r>
              <a:rPr lang="en-US" dirty="0" smtClean="0"/>
              <a:t>High level of economic development (Wilde 2006)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47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QUOTA TREND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31136" y="2324746"/>
            <a:ext cx="7729728" cy="4246535"/>
          </a:xfrm>
        </p:spPr>
        <p:txBody>
          <a:bodyPr>
            <a:normAutofit/>
          </a:bodyPr>
          <a:lstStyle/>
          <a:p>
            <a:r>
              <a:rPr lang="en-US" dirty="0" smtClean="0"/>
              <a:t>A formal measure</a:t>
            </a:r>
          </a:p>
          <a:p>
            <a:r>
              <a:rPr lang="en-US" dirty="0" smtClean="0"/>
              <a:t>Goal: to increase women’s representation</a:t>
            </a:r>
          </a:p>
          <a:p>
            <a:r>
              <a:rPr lang="en-US" dirty="0" smtClean="0"/>
              <a:t>In a constitution or electoral laws (legislative quotas)</a:t>
            </a:r>
          </a:p>
          <a:p>
            <a:r>
              <a:rPr lang="en-US" dirty="0" smtClean="0"/>
              <a:t>Or party quotas (implemented by individual parties)</a:t>
            </a:r>
          </a:p>
          <a:p>
            <a:r>
              <a:rPr lang="en-US" dirty="0" smtClean="0"/>
              <a:t>Trend from 1970s</a:t>
            </a:r>
          </a:p>
          <a:p>
            <a:r>
              <a:rPr lang="en-US" dirty="0" smtClean="0"/>
              <a:t>Norwegian Socialist Party</a:t>
            </a:r>
          </a:p>
          <a:p>
            <a:r>
              <a:rPr lang="en-US" dirty="0" smtClean="0"/>
              <a:t>Milestone in 1995, the UN 4</a:t>
            </a:r>
            <a:r>
              <a:rPr lang="en-US" baseline="30000" dirty="0" smtClean="0"/>
              <a:t>th</a:t>
            </a:r>
            <a:r>
              <a:rPr lang="en-US" dirty="0" smtClean="0"/>
              <a:t> World Conference in Women, Beijing</a:t>
            </a:r>
          </a:p>
          <a:p>
            <a:pPr marL="457200" lvl="2"/>
            <a:r>
              <a:rPr lang="en-US" dirty="0"/>
              <a:t>Beijing Action Platform (removal of obstacles for women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Increasing representation mainly in the West (what is the difference with other regions?)</a:t>
            </a:r>
          </a:p>
          <a:p>
            <a:r>
              <a:rPr lang="en-US" dirty="0" smtClean="0"/>
              <a:t>Sweden vs Rwanda?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950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Suffrage lead to representation?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did women get suffrage vs. when they got seats in parliaments?</a:t>
            </a:r>
          </a:p>
          <a:p>
            <a:r>
              <a:rPr lang="en-US" dirty="0" smtClean="0"/>
              <a:t>Reluctance of voters to vote for women</a:t>
            </a:r>
          </a:p>
          <a:p>
            <a:r>
              <a:rPr lang="en-US" dirty="0" smtClean="0"/>
              <a:t>Still unequal representation in most parliaments</a:t>
            </a:r>
          </a:p>
        </p:txBody>
      </p:sp>
    </p:spTree>
    <p:extLst>
      <p:ext uri="{BB962C8B-B14F-4D97-AF65-F5344CB8AC3E}">
        <p14:creationId xmlns:p14="http://schemas.microsoft.com/office/powerpoint/2010/main" val="8332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Welfare state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31136" y="2386740"/>
            <a:ext cx="7729728" cy="3998562"/>
          </a:xfrm>
        </p:spPr>
        <p:txBody>
          <a:bodyPr/>
          <a:lstStyle/>
          <a:p>
            <a:r>
              <a:rPr lang="en-US" dirty="0" smtClean="0"/>
              <a:t>Nordic/ Scandinavian exceptionalism</a:t>
            </a:r>
          </a:p>
          <a:p>
            <a:r>
              <a:rPr lang="en-US" dirty="0" smtClean="0"/>
              <a:t>Welfare state facilitates women’s participation</a:t>
            </a:r>
          </a:p>
          <a:p>
            <a:r>
              <a:rPr lang="en-US" dirty="0" smtClean="0"/>
              <a:t>Women can enter paid workforce</a:t>
            </a:r>
          </a:p>
          <a:p>
            <a:r>
              <a:rPr lang="en-US" dirty="0" smtClean="0"/>
              <a:t>Public sector jobs</a:t>
            </a:r>
          </a:p>
          <a:p>
            <a:r>
              <a:rPr lang="en-US" dirty="0" smtClean="0"/>
              <a:t>Increase in state expenditure correlates with increase in no. of female MPs</a:t>
            </a:r>
          </a:p>
          <a:p>
            <a:r>
              <a:rPr lang="en-US" dirty="0" smtClean="0"/>
              <a:t>But parties are still the gatekeepers</a:t>
            </a:r>
          </a:p>
          <a:p>
            <a:r>
              <a:rPr lang="en-US" dirty="0" smtClean="0"/>
              <a:t>Parties use female candidates to exploit the gender gap</a:t>
            </a:r>
          </a:p>
          <a:p>
            <a:r>
              <a:rPr lang="en-US" dirty="0" err="1" smtClean="0"/>
              <a:t>Iversen</a:t>
            </a:r>
            <a:r>
              <a:rPr lang="en-US" dirty="0" smtClean="0"/>
              <a:t> and </a:t>
            </a:r>
            <a:r>
              <a:rPr lang="en-US" dirty="0" err="1" smtClean="0"/>
              <a:t>Rosenbluth</a:t>
            </a:r>
            <a:r>
              <a:rPr lang="en-US" dirty="0" smtClean="0"/>
              <a:t> 2008: political arena as a job-market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25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Substantive representation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31136" y="2417736"/>
            <a:ext cx="7729728" cy="3781586"/>
          </a:xfrm>
        </p:spPr>
        <p:txBody>
          <a:bodyPr/>
          <a:lstStyle/>
          <a:p>
            <a:r>
              <a:rPr lang="en-US" dirty="0" smtClean="0"/>
              <a:t>What do women do in parliaments?</a:t>
            </a:r>
          </a:p>
          <a:p>
            <a:r>
              <a:rPr lang="en-US" dirty="0" smtClean="0"/>
              <a:t>Do they represent women’s interest?</a:t>
            </a:r>
          </a:p>
          <a:p>
            <a:r>
              <a:rPr lang="en-US" dirty="0" smtClean="0"/>
              <a:t>Less mature research</a:t>
            </a:r>
          </a:p>
          <a:p>
            <a:r>
              <a:rPr lang="en-US" dirty="0" smtClean="0"/>
              <a:t>What effects of higher representation should we expect?</a:t>
            </a:r>
          </a:p>
          <a:p>
            <a:r>
              <a:rPr lang="en-US" dirty="0" smtClean="0"/>
              <a:t>Is substantial change in the representation caused only by the presence of women in the parliament?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74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Precondition for change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Is there a “tipping point”?</a:t>
            </a:r>
          </a:p>
          <a:p>
            <a:r>
              <a:rPr lang="en-US" dirty="0" smtClean="0"/>
              <a:t>Critical mass theory</a:t>
            </a:r>
          </a:p>
          <a:p>
            <a:r>
              <a:rPr lang="en-US" dirty="0" smtClean="0"/>
              <a:t>Mostly 30 %  (some say 15%, some 40 %)</a:t>
            </a:r>
          </a:p>
          <a:p>
            <a:r>
              <a:rPr lang="en-US" dirty="0" err="1" smtClean="0"/>
              <a:t>Kanter</a:t>
            </a:r>
            <a:r>
              <a:rPr lang="en-US" dirty="0" smtClean="0"/>
              <a:t> 1997, study of corporations</a:t>
            </a:r>
          </a:p>
          <a:p>
            <a:pPr lvl="1"/>
            <a:r>
              <a:rPr lang="en-US" dirty="0" smtClean="0"/>
              <a:t>Absence of  greater number of minority group unable to create a counterculture, little choice about accepting the dominant culture</a:t>
            </a:r>
          </a:p>
          <a:p>
            <a:r>
              <a:rPr lang="en-US" dirty="0" smtClean="0"/>
              <a:t>Or critical acts?</a:t>
            </a:r>
          </a:p>
          <a:p>
            <a:pPr lvl="1"/>
            <a:r>
              <a:rPr lang="en-US" dirty="0" smtClean="0"/>
              <a:t>Who is pushing for change?</a:t>
            </a:r>
          </a:p>
          <a:p>
            <a:pPr lvl="1"/>
            <a:r>
              <a:rPr lang="en-US" dirty="0" smtClean="0"/>
              <a:t>What kinds of strategies are useful?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2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Precondition for change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948736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 smtClean="0"/>
              <a:t>Dahlerup</a:t>
            </a:r>
            <a:r>
              <a:rPr lang="en-US" dirty="0" smtClean="0"/>
              <a:t> extends </a:t>
            </a:r>
            <a:r>
              <a:rPr lang="en-US" dirty="0" err="1" smtClean="0"/>
              <a:t>Kanter’s</a:t>
            </a:r>
            <a:r>
              <a:rPr lang="en-US" dirty="0" smtClean="0"/>
              <a:t> research on politics</a:t>
            </a:r>
          </a:p>
          <a:p>
            <a:r>
              <a:rPr lang="en-US" dirty="0" smtClean="0"/>
              <a:t>6 areas where women have impact</a:t>
            </a:r>
          </a:p>
          <a:p>
            <a:pPr lvl="1"/>
            <a:r>
              <a:rPr lang="en-US" dirty="0"/>
              <a:t>Reactions to women politicians</a:t>
            </a:r>
          </a:p>
          <a:p>
            <a:pPr lvl="1"/>
            <a:r>
              <a:rPr lang="en-US" dirty="0"/>
              <a:t>Performance and efficiency of female politicians</a:t>
            </a:r>
          </a:p>
          <a:p>
            <a:pPr lvl="1"/>
            <a:r>
              <a:rPr lang="en-US" dirty="0"/>
              <a:t>Social climate of political life</a:t>
            </a:r>
          </a:p>
          <a:p>
            <a:pPr lvl="1"/>
            <a:r>
              <a:rPr lang="en-US" dirty="0"/>
              <a:t>Political discourse</a:t>
            </a:r>
          </a:p>
          <a:p>
            <a:pPr lvl="1"/>
            <a:r>
              <a:rPr lang="en-US" dirty="0"/>
              <a:t>Policy agenda</a:t>
            </a:r>
          </a:p>
          <a:p>
            <a:pPr lvl="1"/>
            <a:r>
              <a:rPr lang="en-US" dirty="0"/>
              <a:t>Power of women in </a:t>
            </a:r>
            <a:r>
              <a:rPr lang="en-US" dirty="0" smtClean="0"/>
              <a:t>general</a:t>
            </a:r>
          </a:p>
          <a:p>
            <a:r>
              <a:rPr lang="en-US" dirty="0" smtClean="0"/>
              <a:t>Role of </a:t>
            </a:r>
            <a:r>
              <a:rPr lang="en-US" i="1" dirty="0" smtClean="0"/>
              <a:t>CRITICAL  ACTS</a:t>
            </a:r>
          </a:p>
          <a:p>
            <a:pPr lvl="1"/>
            <a:r>
              <a:rPr lang="en-US" dirty="0" smtClean="0"/>
              <a:t>Few strong representatives can have an impact</a:t>
            </a:r>
          </a:p>
          <a:p>
            <a:pPr lvl="2"/>
            <a:r>
              <a:rPr lang="en-US" dirty="0" smtClean="0"/>
              <a:t>Recruitment of other women, introduction of quotas, equality legislation..</a:t>
            </a:r>
          </a:p>
          <a:p>
            <a:pPr lvl="1"/>
            <a:r>
              <a:rPr lang="en-US" dirty="0" smtClean="0"/>
              <a:t>Critical acts lead to critical mass</a:t>
            </a:r>
          </a:p>
        </p:txBody>
      </p:sp>
    </p:spTree>
    <p:extLst>
      <p:ext uri="{BB962C8B-B14F-4D97-AF65-F5344CB8AC3E}">
        <p14:creationId xmlns:p14="http://schemas.microsoft.com/office/powerpoint/2010/main" val="207195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seats is the Critical mass?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31136" y="2684539"/>
            <a:ext cx="7729728" cy="310198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40% (</a:t>
            </a:r>
            <a:r>
              <a:rPr lang="en-US" dirty="0" err="1" smtClean="0"/>
              <a:t>Kanter</a:t>
            </a:r>
            <a:r>
              <a:rPr lang="en-US" dirty="0" smtClean="0"/>
              <a:t> 1977)</a:t>
            </a:r>
          </a:p>
          <a:p>
            <a:r>
              <a:rPr lang="en-US" dirty="0" smtClean="0"/>
              <a:t>30% (</a:t>
            </a:r>
            <a:r>
              <a:rPr lang="en-US" dirty="0" err="1" smtClean="0"/>
              <a:t>Dahlerup</a:t>
            </a:r>
            <a:r>
              <a:rPr lang="en-US" dirty="0" smtClean="0"/>
              <a:t>, 1988, 2006)</a:t>
            </a:r>
          </a:p>
          <a:p>
            <a:r>
              <a:rPr lang="en-US" dirty="0" smtClean="0"/>
              <a:t>15% (</a:t>
            </a:r>
            <a:r>
              <a:rPr lang="en-US" dirty="0" err="1" smtClean="0"/>
              <a:t>Bystydzienski</a:t>
            </a:r>
            <a:r>
              <a:rPr lang="en-US" dirty="0" smtClean="0"/>
              <a:t> 1992)</a:t>
            </a:r>
          </a:p>
          <a:p>
            <a:endParaRPr lang="en-US" dirty="0"/>
          </a:p>
          <a:p>
            <a:r>
              <a:rPr lang="en-US" dirty="0" smtClean="0"/>
              <a:t>How many countries meet the 40 % </a:t>
            </a:r>
            <a:r>
              <a:rPr lang="en-US" dirty="0" err="1" smtClean="0"/>
              <a:t>treshold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How many countries meet the 30% </a:t>
            </a:r>
            <a:r>
              <a:rPr lang="en-US" dirty="0" err="1" smtClean="0"/>
              <a:t>treshold</a:t>
            </a:r>
            <a:r>
              <a:rPr lang="en-US" dirty="0" smtClean="0"/>
              <a:t>?</a:t>
            </a:r>
          </a:p>
          <a:p>
            <a:r>
              <a:rPr lang="en-US" dirty="0" smtClean="0"/>
              <a:t>The number of case is increasing, theory more testable</a:t>
            </a:r>
          </a:p>
          <a:p>
            <a:r>
              <a:rPr lang="en-US" dirty="0" smtClean="0"/>
              <a:t>How to isolate other factors?</a:t>
            </a:r>
          </a:p>
        </p:txBody>
      </p:sp>
    </p:spTree>
    <p:extLst>
      <p:ext uri="{BB962C8B-B14F-4D97-AF65-F5344CB8AC3E}">
        <p14:creationId xmlns:p14="http://schemas.microsoft.com/office/powerpoint/2010/main" val="104683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OBstacles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Hostile reactions to women</a:t>
            </a:r>
          </a:p>
          <a:p>
            <a:r>
              <a:rPr lang="en-US" dirty="0" smtClean="0"/>
              <a:t>Incompatibility with family life</a:t>
            </a:r>
          </a:p>
          <a:p>
            <a:r>
              <a:rPr lang="en-US" dirty="0" smtClean="0"/>
              <a:t>Male-dominated networks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06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women influence culture in political institutions?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Possible factors:</a:t>
            </a:r>
          </a:p>
          <a:p>
            <a:pPr lvl="1"/>
            <a:r>
              <a:rPr lang="en-US" dirty="0" smtClean="0"/>
              <a:t>Position of the politician in the institution (time in institution, ideology and party ideology)</a:t>
            </a:r>
          </a:p>
          <a:p>
            <a:pPr lvl="1"/>
            <a:r>
              <a:rPr lang="en-US" dirty="0" smtClean="0"/>
              <a:t>Numbers and newness (Beckwith 2007)</a:t>
            </a:r>
          </a:p>
          <a:p>
            <a:pPr lvl="1"/>
            <a:r>
              <a:rPr lang="en-US" dirty="0" smtClean="0"/>
              <a:t>Larger number often comes with newness</a:t>
            </a:r>
          </a:p>
          <a:p>
            <a:pPr lvl="2"/>
            <a:r>
              <a:rPr lang="en-US" dirty="0"/>
              <a:t>For change: numbers and incumbency </a:t>
            </a:r>
            <a:r>
              <a:rPr lang="en-US" dirty="0" smtClean="0"/>
              <a:t>needed</a:t>
            </a:r>
          </a:p>
          <a:p>
            <a:pPr lvl="1"/>
            <a:r>
              <a:rPr lang="en-US" dirty="0" smtClean="0"/>
              <a:t>Grey (2006) study of New Zealand : numbers not enough, can lead to backlash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9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in parliamentary committees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31136" y="2669040"/>
            <a:ext cx="7729728" cy="3101983"/>
          </a:xfrm>
        </p:spPr>
        <p:txBody>
          <a:bodyPr/>
          <a:lstStyle/>
          <a:p>
            <a:r>
              <a:rPr lang="en-US" dirty="0" smtClean="0"/>
              <a:t>Thomas 1994: </a:t>
            </a:r>
            <a:r>
              <a:rPr lang="en-US" i="1" dirty="0" smtClean="0"/>
              <a:t>How Women Legislate</a:t>
            </a:r>
          </a:p>
          <a:p>
            <a:r>
              <a:rPr lang="en-US" dirty="0" smtClean="0"/>
              <a:t>Women concentrated in a few committees in 1970 US</a:t>
            </a:r>
          </a:p>
          <a:p>
            <a:r>
              <a:rPr lang="en-US" dirty="0" smtClean="0"/>
              <a:t>Proportion of women in other committees increasing</a:t>
            </a:r>
          </a:p>
          <a:p>
            <a:r>
              <a:rPr lang="en-US" dirty="0" smtClean="0"/>
              <a:t>However still gendered assignment</a:t>
            </a:r>
          </a:p>
          <a:p>
            <a:r>
              <a:rPr lang="en-US" dirty="0" smtClean="0"/>
              <a:t>Is this an institutional pressure or MPs own choice? </a:t>
            </a:r>
          </a:p>
          <a:p>
            <a:r>
              <a:rPr lang="en-US" dirty="0" smtClean="0"/>
              <a:t>Sweden: gender patterns almost non-existent since 1994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12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Politics of presence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31136" y="2448731"/>
            <a:ext cx="7729728" cy="3812583"/>
          </a:xfrm>
        </p:spPr>
        <p:txBody>
          <a:bodyPr>
            <a:normAutofit/>
          </a:bodyPr>
          <a:lstStyle/>
          <a:p>
            <a:r>
              <a:rPr lang="en-US" dirty="0" smtClean="0"/>
              <a:t>Women are more suited to represent women. They share life experience.</a:t>
            </a:r>
          </a:p>
          <a:p>
            <a:r>
              <a:rPr lang="en-US" dirty="0" smtClean="0"/>
              <a:t>How to proceed methodologically?</a:t>
            </a:r>
          </a:p>
          <a:p>
            <a:pPr lvl="1"/>
            <a:r>
              <a:rPr lang="en-US" dirty="0" smtClean="0"/>
              <a:t>Longitudinal studies</a:t>
            </a:r>
          </a:p>
          <a:p>
            <a:pPr lvl="1"/>
            <a:r>
              <a:rPr lang="en-US" dirty="0" smtClean="0"/>
              <a:t>Cross-sectional study with wide scope of indicators</a:t>
            </a:r>
          </a:p>
          <a:p>
            <a:pPr lvl="2"/>
            <a:r>
              <a:rPr lang="en-US" dirty="0" smtClean="0"/>
              <a:t>Legislative </a:t>
            </a:r>
            <a:r>
              <a:rPr lang="en-US" b="1" dirty="0" smtClean="0"/>
              <a:t>procedures</a:t>
            </a:r>
            <a:r>
              <a:rPr lang="en-US" dirty="0" smtClean="0"/>
              <a:t>: speeches</a:t>
            </a:r>
            <a:r>
              <a:rPr lang="en-US" dirty="0"/>
              <a:t>, work with colleagues, </a:t>
            </a:r>
            <a:r>
              <a:rPr lang="en-US" dirty="0" smtClean="0"/>
              <a:t>bargaining </a:t>
            </a:r>
            <a:r>
              <a:rPr lang="en-US" dirty="0"/>
              <a:t>with </a:t>
            </a:r>
            <a:r>
              <a:rPr lang="en-US" dirty="0" smtClean="0"/>
              <a:t>lobbyists; gender gap closing I USA (Thomas 1994) </a:t>
            </a:r>
          </a:p>
          <a:p>
            <a:pPr lvl="2"/>
            <a:r>
              <a:rPr lang="en-US" dirty="0" smtClean="0"/>
              <a:t>Legislative </a:t>
            </a:r>
            <a:r>
              <a:rPr lang="en-US" b="1" dirty="0" smtClean="0"/>
              <a:t>products</a:t>
            </a:r>
            <a:r>
              <a:rPr lang="en-US" dirty="0" smtClean="0"/>
              <a:t>: are voting, attitudes, policy priorities, gap not closing (Thomas 1994)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16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Attitudes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31135" y="2638044"/>
            <a:ext cx="7982247" cy="385574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Gender differences identified often</a:t>
            </a:r>
          </a:p>
          <a:p>
            <a:r>
              <a:rPr lang="en-US" sz="2000" dirty="0" smtClean="0"/>
              <a:t>Disagreement about their magnitude</a:t>
            </a:r>
          </a:p>
          <a:p>
            <a:r>
              <a:rPr lang="en-US" sz="2000" dirty="0" smtClean="0"/>
              <a:t>Agreement about the direction of the difference</a:t>
            </a:r>
          </a:p>
          <a:p>
            <a:pPr lvl="1"/>
            <a:r>
              <a:rPr lang="en-US" sz="2000" dirty="0" smtClean="0"/>
              <a:t>Women are more leftist then men</a:t>
            </a:r>
          </a:p>
          <a:p>
            <a:pPr lvl="1"/>
            <a:r>
              <a:rPr lang="en-US" sz="2000" dirty="0" smtClean="0"/>
              <a:t>Women more in favor of new policies</a:t>
            </a:r>
          </a:p>
          <a:p>
            <a:pPr lvl="1"/>
            <a:r>
              <a:rPr lang="en-US" sz="2000" dirty="0" smtClean="0"/>
              <a:t>Women more interested in issues related to social policy (more permissive), pornography (skeptical), affirmative action (in favor).</a:t>
            </a:r>
          </a:p>
          <a:p>
            <a:pPr lvl="1"/>
            <a:r>
              <a:rPr lang="en-US" sz="2000" dirty="0" smtClean="0"/>
              <a:t>Gendered issues = those not crucial for parties</a:t>
            </a:r>
          </a:p>
        </p:txBody>
      </p:sp>
    </p:spTree>
    <p:extLst>
      <p:ext uri="{BB962C8B-B14F-4D97-AF65-F5344CB8AC3E}">
        <p14:creationId xmlns:p14="http://schemas.microsoft.com/office/powerpoint/2010/main" val="70601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419501C6-F015-4273-AF88-E0F6C853899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A677DB7-5829-45BD-9754-5EC484CC425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125" y="521349"/>
            <a:ext cx="6408046" cy="581530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/>
              <a:t>Paxton AND HUGHES</a:t>
            </a:r>
          </a:p>
        </p:txBody>
      </p:sp>
    </p:spTree>
    <p:extLst>
      <p:ext uri="{BB962C8B-B14F-4D97-AF65-F5344CB8AC3E}">
        <p14:creationId xmlns:p14="http://schemas.microsoft.com/office/powerpoint/2010/main" val="39082143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Attitudes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Importance of partisan affiliation</a:t>
            </a:r>
          </a:p>
          <a:p>
            <a:r>
              <a:rPr lang="en-US" dirty="0" smtClean="0"/>
              <a:t>Some issues divide men and women along ideological divides (Pornography)</a:t>
            </a:r>
          </a:p>
          <a:p>
            <a:r>
              <a:rPr lang="en-US" dirty="0" smtClean="0"/>
              <a:t>Some issues divide men and women along gender divide </a:t>
            </a:r>
            <a:r>
              <a:rPr lang="mr-IN" dirty="0" smtClean="0"/>
              <a:t>–</a:t>
            </a:r>
            <a:r>
              <a:rPr lang="en-US" dirty="0" smtClean="0"/>
              <a:t> in case of SOME parties</a:t>
            </a:r>
          </a:p>
          <a:p>
            <a:r>
              <a:rPr lang="en-US" dirty="0" smtClean="0"/>
              <a:t>Women mostly more liberal on welfare and social issues, economic issues</a:t>
            </a:r>
          </a:p>
          <a:p>
            <a:r>
              <a:rPr lang="en-US" dirty="0" smtClean="0"/>
              <a:t>Difference between POSITIONS on issues and PRIORITIES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66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declared goals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31136" y="2448732"/>
            <a:ext cx="7729728" cy="3781587"/>
          </a:xfrm>
        </p:spPr>
        <p:txBody>
          <a:bodyPr/>
          <a:lstStyle/>
          <a:p>
            <a:r>
              <a:rPr lang="en-US" dirty="0" smtClean="0"/>
              <a:t>Survey or interview with politicians</a:t>
            </a:r>
          </a:p>
          <a:p>
            <a:r>
              <a:rPr lang="en-US" dirty="0" smtClean="0"/>
              <a:t>Women more often declare representation of women's interests as their goals</a:t>
            </a:r>
          </a:p>
          <a:p>
            <a:r>
              <a:rPr lang="en-US" dirty="0" smtClean="0"/>
              <a:t>Self-defined champions of women’s interests more active (Nordic countries, USA)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73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SWEDEN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Wangnerud’s</a:t>
            </a:r>
            <a:r>
              <a:rPr lang="cs-CZ" dirty="0"/>
              <a:t> (</a:t>
            </a:r>
            <a:r>
              <a:rPr lang="cs-CZ" dirty="0" smtClean="0"/>
              <a:t>2006)</a:t>
            </a:r>
          </a:p>
          <a:p>
            <a:r>
              <a:rPr lang="cs-CZ" dirty="0" err="1" smtClean="0"/>
              <a:t>Member‘s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parliament</a:t>
            </a:r>
            <a:r>
              <a:rPr lang="cs-CZ" dirty="0" smtClean="0"/>
              <a:t> </a:t>
            </a:r>
            <a:r>
              <a:rPr lang="cs-CZ" dirty="0" err="1" smtClean="0"/>
              <a:t>attitudes</a:t>
            </a:r>
            <a:r>
              <a:rPr lang="cs-CZ" dirty="0" smtClean="0"/>
              <a:t> </a:t>
            </a:r>
            <a:r>
              <a:rPr lang="cs-CZ" dirty="0" err="1" smtClean="0"/>
              <a:t>across</a:t>
            </a:r>
            <a:r>
              <a:rPr lang="cs-CZ" dirty="0" smtClean="0"/>
              <a:t> 20 </a:t>
            </a:r>
            <a:r>
              <a:rPr lang="cs-CZ" dirty="0" err="1" smtClean="0"/>
              <a:t>years</a:t>
            </a:r>
            <a:endParaRPr lang="cs-CZ" dirty="0" smtClean="0"/>
          </a:p>
          <a:p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policy</a:t>
            </a:r>
            <a:r>
              <a:rPr lang="cs-CZ" dirty="0" smtClean="0"/>
              <a:t>, </a:t>
            </a:r>
            <a:r>
              <a:rPr lang="cs-CZ" dirty="0" err="1" smtClean="0"/>
              <a:t>Family</a:t>
            </a:r>
            <a:r>
              <a:rPr lang="cs-CZ" dirty="0" smtClean="0"/>
              <a:t> </a:t>
            </a:r>
            <a:r>
              <a:rPr lang="cs-CZ" dirty="0" err="1" smtClean="0"/>
              <a:t>policy</a:t>
            </a:r>
            <a:r>
              <a:rPr lang="cs-CZ" dirty="0" smtClean="0"/>
              <a:t>, care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elderly</a:t>
            </a:r>
            <a:r>
              <a:rPr lang="cs-CZ" dirty="0" smtClean="0"/>
              <a:t>, </a:t>
            </a:r>
            <a:r>
              <a:rPr lang="cs-CZ" dirty="0" err="1" smtClean="0"/>
              <a:t>healh</a:t>
            </a:r>
            <a:r>
              <a:rPr lang="cs-CZ" dirty="0" smtClean="0"/>
              <a:t> care as a </a:t>
            </a:r>
            <a:r>
              <a:rPr lang="cs-CZ" dirty="0" err="1" smtClean="0"/>
              <a:t>campaign</a:t>
            </a:r>
            <a:r>
              <a:rPr lang="cs-CZ" dirty="0" smtClean="0"/>
              <a:t> </a:t>
            </a:r>
            <a:r>
              <a:rPr lang="cs-CZ" dirty="0" err="1" smtClean="0"/>
              <a:t>issue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as a </a:t>
            </a:r>
            <a:r>
              <a:rPr lang="cs-CZ" dirty="0" err="1" smtClean="0"/>
              <a:t>personal</a:t>
            </a:r>
            <a:r>
              <a:rPr lang="cs-CZ" dirty="0" smtClean="0"/>
              <a:t> </a:t>
            </a:r>
            <a:r>
              <a:rPr lang="cs-CZ" dirty="0" err="1" smtClean="0"/>
              <a:t>interset</a:t>
            </a:r>
            <a:endParaRPr lang="cs-CZ" dirty="0" smtClean="0"/>
          </a:p>
          <a:p>
            <a:r>
              <a:rPr lang="cs-CZ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92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231136" y="573438"/>
            <a:ext cx="7729728" cy="1193370"/>
          </a:xfrm>
        </p:spPr>
        <p:txBody>
          <a:bodyPr/>
          <a:lstStyle/>
          <a:p>
            <a:r>
              <a:rPr lang="en-US" dirty="0" smtClean="0"/>
              <a:t>Case study: Sweden</a:t>
            </a:r>
            <a:endParaRPr lang="en-US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6" y="2018493"/>
            <a:ext cx="7729728" cy="4457559"/>
          </a:xfrm>
        </p:spPr>
      </p:pic>
    </p:spTree>
    <p:extLst>
      <p:ext uri="{BB962C8B-B14F-4D97-AF65-F5344CB8AC3E}">
        <p14:creationId xmlns:p14="http://schemas.microsoft.com/office/powerpoint/2010/main" val="116418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1135" y="577235"/>
            <a:ext cx="7729728" cy="1096582"/>
          </a:xfrm>
        </p:spPr>
        <p:txBody>
          <a:bodyPr/>
          <a:lstStyle/>
          <a:p>
            <a:r>
              <a:rPr lang="en-US" dirty="0"/>
              <a:t>Case study: Sweden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5" y="1848011"/>
            <a:ext cx="7729728" cy="4841438"/>
          </a:xfrm>
        </p:spPr>
      </p:pic>
    </p:spTree>
    <p:extLst>
      <p:ext uri="{BB962C8B-B14F-4D97-AF65-F5344CB8AC3E}">
        <p14:creationId xmlns:p14="http://schemas.microsoft.com/office/powerpoint/2010/main" val="143240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1136" y="588937"/>
            <a:ext cx="7729728" cy="945396"/>
          </a:xfrm>
        </p:spPr>
        <p:txBody>
          <a:bodyPr/>
          <a:lstStyle/>
          <a:p>
            <a:r>
              <a:rPr lang="en-US" dirty="0"/>
              <a:t>Case study: Sweden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992" y="1797803"/>
            <a:ext cx="7426016" cy="4651212"/>
          </a:xfrm>
        </p:spPr>
      </p:pic>
    </p:spTree>
    <p:extLst>
      <p:ext uri="{BB962C8B-B14F-4D97-AF65-F5344CB8AC3E}">
        <p14:creationId xmlns:p14="http://schemas.microsoft.com/office/powerpoint/2010/main" val="113537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99" y="734787"/>
            <a:ext cx="6337809" cy="5658758"/>
          </a:xfrm>
        </p:spPr>
      </p:pic>
    </p:spTree>
    <p:extLst>
      <p:ext uri="{BB962C8B-B14F-4D97-AF65-F5344CB8AC3E}">
        <p14:creationId xmlns:p14="http://schemas.microsoft.com/office/powerpoint/2010/main" val="1205401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188" y="510988"/>
            <a:ext cx="7044201" cy="5955553"/>
          </a:xfrm>
        </p:spPr>
      </p:pic>
    </p:spTree>
    <p:extLst>
      <p:ext uri="{BB962C8B-B14F-4D97-AF65-F5344CB8AC3E}">
        <p14:creationId xmlns:p14="http://schemas.microsoft.com/office/powerpoint/2010/main" val="133478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242" y="898765"/>
            <a:ext cx="6056500" cy="5249850"/>
          </a:xfrm>
        </p:spPr>
      </p:pic>
    </p:spTree>
    <p:extLst>
      <p:ext uri="{BB962C8B-B14F-4D97-AF65-F5344CB8AC3E}">
        <p14:creationId xmlns:p14="http://schemas.microsoft.com/office/powerpoint/2010/main" val="335518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Czech Republic: The lower house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1992: 10,5%</a:t>
            </a:r>
          </a:p>
          <a:p>
            <a:r>
              <a:rPr lang="en-US" dirty="0" smtClean="0"/>
              <a:t>1996: 15%</a:t>
            </a:r>
          </a:p>
          <a:p>
            <a:r>
              <a:rPr lang="en-US" dirty="0" smtClean="0"/>
              <a:t>1998: 15% </a:t>
            </a:r>
          </a:p>
          <a:p>
            <a:r>
              <a:rPr lang="en-US" dirty="0" smtClean="0"/>
              <a:t>2002: 20%</a:t>
            </a:r>
          </a:p>
          <a:p>
            <a:r>
              <a:rPr lang="en-US" dirty="0" smtClean="0"/>
              <a:t>2006: 15,5%</a:t>
            </a:r>
          </a:p>
          <a:p>
            <a:r>
              <a:rPr lang="en-US" dirty="0" smtClean="0"/>
              <a:t>2010: 22% (and the Chair of The Chamber of Dep.)</a:t>
            </a:r>
          </a:p>
          <a:p>
            <a:r>
              <a:rPr lang="en-US" dirty="0" smtClean="0"/>
              <a:t>2013: 19, 5%</a:t>
            </a:r>
          </a:p>
          <a:p>
            <a:r>
              <a:rPr lang="en-US" dirty="0" smtClean="0"/>
              <a:t>2017: 20%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79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women in legislatures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Increasing world-wide</a:t>
            </a:r>
          </a:p>
          <a:p>
            <a:r>
              <a:rPr lang="en-US" dirty="0" smtClean="0"/>
              <a:t>In 1999 11,7% in average</a:t>
            </a:r>
          </a:p>
          <a:p>
            <a:r>
              <a:rPr lang="en-US" dirty="0" smtClean="0"/>
              <a:t>2009: 18.3% in average</a:t>
            </a:r>
          </a:p>
          <a:p>
            <a:r>
              <a:rPr lang="en-US" dirty="0" smtClean="0"/>
              <a:t>2017: 23.5%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30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419501C6-F015-4273-AF88-E0F6C853899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A677DB7-5829-45BD-9754-5EC484CC425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866" y="891679"/>
            <a:ext cx="7517989" cy="507464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4672" y="2404872"/>
            <a:ext cx="2900225" cy="1552273"/>
          </a:xfrm>
        </p:spPr>
        <p:txBody>
          <a:bodyPr vert="horz" lIns="274320" tIns="182880" rIns="274320" bIns="182880" rtlCol="0" anchor="ctr" anchorCtr="1">
            <a:normAutofit fontScale="90000"/>
          </a:bodyPr>
          <a:lstStyle/>
          <a:p>
            <a:r>
              <a:rPr lang="en-US" dirty="0" smtClean="0"/>
              <a:t>2017</a:t>
            </a:r>
            <a:br>
              <a:rPr lang="en-US" dirty="0" smtClean="0"/>
            </a:br>
            <a:r>
              <a:rPr lang="en-US" dirty="0" smtClean="0"/>
              <a:t>Top 20</a:t>
            </a:r>
            <a:br>
              <a:rPr lang="en-US" dirty="0" smtClean="0"/>
            </a:br>
            <a:r>
              <a:rPr lang="en-US" sz="1600" dirty="0" smtClean="0"/>
              <a:t>source: </a:t>
            </a:r>
            <a:r>
              <a:rPr lang="en-US" sz="1600" dirty="0" err="1" smtClean="0"/>
              <a:t>www.ipu.org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7629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lík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Balík</Template>
  <TotalTime>17308</TotalTime>
  <Words>1258</Words>
  <Application>Microsoft Macintosh PowerPoint</Application>
  <PresentationFormat>Širokoúhlá obrazovka</PresentationFormat>
  <Paragraphs>207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0" baseType="lpstr">
      <vt:lpstr>Calibri</vt:lpstr>
      <vt:lpstr>Gill Sans MT</vt:lpstr>
      <vt:lpstr>Mangal</vt:lpstr>
      <vt:lpstr>Arial</vt:lpstr>
      <vt:lpstr>Balík</vt:lpstr>
      <vt:lpstr>Women and parliaments</vt:lpstr>
      <vt:lpstr>Does Suffrage lead to representation?</vt:lpstr>
      <vt:lpstr>Paxton AND HUGHES</vt:lpstr>
      <vt:lpstr>Prezentace aplikace PowerPoint</vt:lpstr>
      <vt:lpstr>Prezentace aplikace PowerPoint</vt:lpstr>
      <vt:lpstr>Prezentace aplikace PowerPoint</vt:lpstr>
      <vt:lpstr>Czech Republic: The lower house</vt:lpstr>
      <vt:lpstr>Number of women in legislatures</vt:lpstr>
      <vt:lpstr>2017 Top 20 source: www.ipu.org</vt:lpstr>
      <vt:lpstr>Women in legislatures</vt:lpstr>
      <vt:lpstr>Women in legislatures</vt:lpstr>
      <vt:lpstr>Politics of presence</vt:lpstr>
      <vt:lpstr>Descriptive representation</vt:lpstr>
      <vt:lpstr>Parliamentary Recruitment model:         p. Norris a LOvenduski (1993)</vt:lpstr>
      <vt:lpstr>Parliamentary recruitment</vt:lpstr>
      <vt:lpstr>Cultural and socioeconomic factors</vt:lpstr>
      <vt:lpstr>InGLEHART and NOrris</vt:lpstr>
      <vt:lpstr>Cultural and socioeconomic factors</vt:lpstr>
      <vt:lpstr>QUOTA TREND</vt:lpstr>
      <vt:lpstr>Welfare state</vt:lpstr>
      <vt:lpstr>Substantive representation</vt:lpstr>
      <vt:lpstr>Precondition for change</vt:lpstr>
      <vt:lpstr>Precondition for change</vt:lpstr>
      <vt:lpstr>How much seats is the Critical mass?</vt:lpstr>
      <vt:lpstr>OBstacles</vt:lpstr>
      <vt:lpstr>DO women influence culture in political institutions?</vt:lpstr>
      <vt:lpstr>Women in parliamentary committees</vt:lpstr>
      <vt:lpstr>Politics of presence</vt:lpstr>
      <vt:lpstr>Attitudes</vt:lpstr>
      <vt:lpstr>Attitudes</vt:lpstr>
      <vt:lpstr>declared goals</vt:lpstr>
      <vt:lpstr>Case study: SWEDEN</vt:lpstr>
      <vt:lpstr>Case study: Sweden</vt:lpstr>
      <vt:lpstr>Case study: Sweden</vt:lpstr>
      <vt:lpstr>Case study: Sweden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Women and parliaments</dc:title>
  <dc:creator>Lenka Hrbková</dc:creator>
  <cp:lastModifiedBy>Lenka Hrbková</cp:lastModifiedBy>
  <cp:revision>55</cp:revision>
  <dcterms:created xsi:type="dcterms:W3CDTF">2018-01-06T12:30:08Z</dcterms:created>
  <dcterms:modified xsi:type="dcterms:W3CDTF">2018-03-06T13:44:54Z</dcterms:modified>
</cp:coreProperties>
</file>