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52"/>
  </p:normalViewPr>
  <p:slideViewPr>
    <p:cSldViewPr snapToGrid="0" snapToObjects="1">
      <p:cViewPr varScale="1">
        <p:scale>
          <a:sx n="81" d="100"/>
          <a:sy n="81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05B18C-29F7-9C4A-978D-31D6695D1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Psychological factors of women‘s voice in politics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8BD4AB-4A3E-984C-8688-7A7EAACE8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POL612 April 24</a:t>
            </a:r>
          </a:p>
        </p:txBody>
      </p:sp>
    </p:spTree>
    <p:extLst>
      <p:ext uri="{BB962C8B-B14F-4D97-AF65-F5344CB8AC3E}">
        <p14:creationId xmlns:p14="http://schemas.microsoft.com/office/powerpoint/2010/main" val="89355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48949-ECE0-FB40-8D79-4D948E67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knowledge gap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41F1FC-89C3-F649-991B-33B3D85A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205636" cy="3825818"/>
          </a:xfrm>
        </p:spPr>
        <p:txBody>
          <a:bodyPr>
            <a:normAutofit/>
          </a:bodyPr>
          <a:lstStyle/>
          <a:p>
            <a:r>
              <a:rPr lang="en-US" dirty="0"/>
              <a:t>SURVEY QUESTIONS</a:t>
            </a:r>
          </a:p>
          <a:p>
            <a:pPr lvl="1"/>
            <a:r>
              <a:rPr lang="en-US" dirty="0"/>
              <a:t>Men have high “propensity to guess”</a:t>
            </a:r>
          </a:p>
          <a:p>
            <a:pPr lvl="1"/>
            <a:r>
              <a:rPr lang="en-US" dirty="0"/>
              <a:t>Women select “Don‘t know“ option</a:t>
            </a:r>
          </a:p>
          <a:p>
            <a:r>
              <a:rPr lang="en-US" dirty="0"/>
              <a:t>SOCIETAL STRUCTURE AND RESOURCES</a:t>
            </a:r>
          </a:p>
          <a:p>
            <a:pPr lvl="1"/>
            <a:r>
              <a:rPr lang="en-US" dirty="0"/>
              <a:t>Surveys ask for specific type of knowledge</a:t>
            </a:r>
          </a:p>
          <a:p>
            <a:pPr lvl="1"/>
            <a:r>
              <a:rPr lang="en-US" dirty="0"/>
              <a:t>Women have different experiences (more practical, public services, welfare) (Dolan 2011)</a:t>
            </a:r>
          </a:p>
          <a:p>
            <a:pPr lvl="1"/>
            <a:r>
              <a:rPr lang="en-US" dirty="0"/>
              <a:t>Political attentiveness, education, socialization, motivation</a:t>
            </a:r>
          </a:p>
          <a:p>
            <a:r>
              <a:rPr lang="en-US" dirty="0"/>
              <a:t>POLITICAL INSTITUTIONS</a:t>
            </a:r>
          </a:p>
          <a:p>
            <a:pPr lvl="1"/>
            <a:r>
              <a:rPr lang="en-US" dirty="0"/>
              <a:t>Proportional electoral rules provide additional incentives for parties to mobilize women , this leads to more engagement (</a:t>
            </a:r>
            <a:r>
              <a:rPr lang="en-US" dirty="0" err="1"/>
              <a:t>Kittilson</a:t>
            </a:r>
            <a:r>
              <a:rPr lang="en-US" dirty="0"/>
              <a:t> and </a:t>
            </a:r>
            <a:r>
              <a:rPr lang="en-US" dirty="0" err="1"/>
              <a:t>Schwindt</a:t>
            </a:r>
            <a:r>
              <a:rPr lang="en-US" dirty="0"/>
              <a:t>-Bayer 2012)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9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F91BF-A886-8E43-AA70-A8894E94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780"/>
            <a:ext cx="7729728" cy="1387366"/>
          </a:xfrm>
        </p:spPr>
        <p:txBody>
          <a:bodyPr>
            <a:normAutofit fontScale="90000"/>
          </a:bodyPr>
          <a:lstStyle/>
          <a:p>
            <a:r>
              <a:rPr lang="en-US" dirty="0"/>
              <a:t>Jessica Fortin-</a:t>
            </a:r>
            <a:r>
              <a:rPr lang="en-US" dirty="0" err="1"/>
              <a:t>Rittberger</a:t>
            </a:r>
            <a:r>
              <a:rPr lang="en-US" dirty="0"/>
              <a:t>: CROSS-NATIONAL GENDER GAPS IN POLITICAL KNOWLEDGE</a:t>
            </a:r>
            <a:r>
              <a:rPr lang="cs-CZ" dirty="0"/>
              <a:t> 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9DB322-225C-164B-81A3-28B473AC2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106 post-election studies, 74 countries, 1996-2011</a:t>
            </a:r>
          </a:p>
          <a:p>
            <a:r>
              <a:rPr lang="en-US" dirty="0"/>
              <a:t>Positive Knowledge Scale (only correct answers)</a:t>
            </a:r>
          </a:p>
          <a:p>
            <a:r>
              <a:rPr lang="en-US" dirty="0"/>
              <a:t>Political Expression Scale (any indicated answers)</a:t>
            </a:r>
          </a:p>
          <a:p>
            <a:r>
              <a:rPr lang="en-US" dirty="0"/>
              <a:t>Political Accuracy  Scale (without DKs)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CD9D1-6FA8-214B-857C-04A39AC5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CROSS-NATIONAL GENDER GAPS IN POLITICAL KNOWLEDGE</a:t>
            </a:r>
            <a:r>
              <a:rPr lang="cs-CZ" dirty="0"/>
              <a:t> </a:t>
            </a:r>
            <a:br>
              <a:rPr lang="cs-CZ" dirty="0"/>
            </a:b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2E6503A-A8FF-4D45-B13A-A91F4F985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960" y="2622659"/>
            <a:ext cx="4988591" cy="3553964"/>
          </a:xfrm>
        </p:spPr>
      </p:pic>
    </p:spTree>
    <p:extLst>
      <p:ext uri="{BB962C8B-B14F-4D97-AF65-F5344CB8AC3E}">
        <p14:creationId xmlns:p14="http://schemas.microsoft.com/office/powerpoint/2010/main" val="227768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B044B-46A6-F445-B915-01BDCC2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results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788FE8-B4F1-ED4E-BC21-1AEF03E94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gap: Greece (2009), Switzerland (1999, 2003, 2007), and Taiwan (1996, 2004, 2008)</a:t>
            </a:r>
          </a:p>
          <a:p>
            <a:r>
              <a:rPr lang="en-US" dirty="0"/>
              <a:t>Finland 0.03 in 2011; but 0,15 in 2003</a:t>
            </a:r>
          </a:p>
          <a:p>
            <a:r>
              <a:rPr lang="en-US" dirty="0"/>
              <a:t>Mexico (same questions): from 0.06 to 0.14 over four elections</a:t>
            </a:r>
          </a:p>
          <a:p>
            <a:r>
              <a:rPr lang="en-US" dirty="0"/>
              <a:t>What warning does it give us?</a:t>
            </a:r>
          </a:p>
        </p:txBody>
      </p:sp>
    </p:spTree>
    <p:extLst>
      <p:ext uri="{BB962C8B-B14F-4D97-AF65-F5344CB8AC3E}">
        <p14:creationId xmlns:p14="http://schemas.microsoft.com/office/powerpoint/2010/main" val="375512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8AAE97D2-9FCD-1B4C-B1A0-E57D0AA6E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19" y="3068435"/>
            <a:ext cx="3905003" cy="3032820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B2D3DF5-A27C-A847-8F28-1954B0A07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19" y="0"/>
            <a:ext cx="3896527" cy="3114270"/>
          </a:xfrm>
          <a:prstGeom prst="rect">
            <a:avLst/>
          </a:prstGeo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C3E18079-ACDC-274D-B514-7D59F5DF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619" y="6101255"/>
            <a:ext cx="3727981" cy="5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55CB1-F550-F241-A1A8-DD63B910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Mondak</a:t>
            </a:r>
            <a:r>
              <a:rPr lang="en-US" dirty="0"/>
              <a:t>, Jeffrey, Anderson </a:t>
            </a:r>
            <a:r>
              <a:rPr lang="en-US" dirty="0" err="1"/>
              <a:t>mary</a:t>
            </a:r>
            <a:r>
              <a:rPr lang="en-US" dirty="0"/>
              <a:t> R. 2004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6214B-5249-0A4A-89E0-8DCB1880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 are less prone to indicate DK</a:t>
            </a:r>
          </a:p>
          <a:p>
            <a:r>
              <a:rPr lang="en-US" dirty="0"/>
              <a:t>Women less pro ne to guessing, indicate DK</a:t>
            </a:r>
          </a:p>
          <a:p>
            <a:r>
              <a:rPr lang="en-US" dirty="0"/>
              <a:t>Vocabulary data for Citizen Participation Study </a:t>
            </a:r>
          </a:p>
          <a:p>
            <a:pPr lvl="1"/>
            <a:r>
              <a:rPr lang="en-US" dirty="0"/>
              <a:t>Women indicate more DKs in  vocabulary test then men</a:t>
            </a:r>
          </a:p>
          <a:p>
            <a:pPr lvl="1"/>
            <a:r>
              <a:rPr lang="en-US" dirty="0"/>
              <a:t>The phenomenon related not only to politics</a:t>
            </a:r>
          </a:p>
        </p:txBody>
      </p:sp>
    </p:spTree>
    <p:extLst>
      <p:ext uri="{BB962C8B-B14F-4D97-AF65-F5344CB8AC3E}">
        <p14:creationId xmlns:p14="http://schemas.microsoft.com/office/powerpoint/2010/main" val="1251500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EB27B94-9694-FF4E-87A7-4785F40D6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7369" y="640080"/>
            <a:ext cx="4631557" cy="526313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07EAD8-B265-F34C-82EF-CE1938BA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 err="1"/>
              <a:t>Mondak</a:t>
            </a:r>
            <a:r>
              <a:rPr lang="en-US" dirty="0"/>
              <a:t> and Anderson 2004</a:t>
            </a:r>
          </a:p>
        </p:txBody>
      </p:sp>
    </p:spTree>
    <p:extLst>
      <p:ext uri="{BB962C8B-B14F-4D97-AF65-F5344CB8AC3E}">
        <p14:creationId xmlns:p14="http://schemas.microsoft.com/office/powerpoint/2010/main" val="227635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9BA7B-75FA-4E40-A5AD-544EDDD4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ROLE MODELS IN POLITICS?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66AA88-678E-D34C-8E18-4F1BCD8D3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Presence of women in politics </a:t>
            </a:r>
          </a:p>
          <a:p>
            <a:pPr lvl="1"/>
            <a:r>
              <a:rPr lang="en-US" dirty="0"/>
              <a:t>Descriptive representation</a:t>
            </a:r>
          </a:p>
          <a:p>
            <a:pPr lvl="1"/>
            <a:r>
              <a:rPr lang="en-US" dirty="0"/>
              <a:t>Substantive representation</a:t>
            </a:r>
          </a:p>
          <a:p>
            <a:pPr lvl="1"/>
            <a:r>
              <a:rPr lang="en-US" dirty="0"/>
              <a:t>Feedback to voter that women can win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dirty="0"/>
              <a:t>Descriptive underrepresentation creates psychological barriers</a:t>
            </a:r>
          </a:p>
          <a:p>
            <a:pPr marL="228600" lvl="1" indent="0">
              <a:buNone/>
            </a:pPr>
            <a:r>
              <a:rPr lang="en-US" dirty="0"/>
              <a:t>Signals uneven status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6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A9F57-57B4-E846-A7D4-6E9E0920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Atkeson</a:t>
            </a:r>
            <a:r>
              <a:rPr lang="en-US" dirty="0"/>
              <a:t>, </a:t>
            </a:r>
            <a:r>
              <a:rPr lang="en-US" dirty="0" err="1"/>
              <a:t>Lonna</a:t>
            </a:r>
            <a:r>
              <a:rPr lang="en-US" dirty="0"/>
              <a:t> </a:t>
            </a:r>
            <a:r>
              <a:rPr lang="cs-CZ" dirty="0"/>
              <a:t>R. 2003.</a:t>
            </a:r>
            <a:endParaRPr lang="en-US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52DA24C-86E0-CA4C-89C4-BE572B9D2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763" y="1443433"/>
            <a:ext cx="4816475" cy="3971134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CB5B871-BF7A-484F-8C38-63525B87A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3549918"/>
            <a:ext cx="4486656" cy="2194036"/>
          </a:xfrm>
        </p:spPr>
        <p:txBody>
          <a:bodyPr>
            <a:normAutofit/>
          </a:bodyPr>
          <a:lstStyle/>
          <a:p>
            <a:r>
              <a:rPr lang="en-US" sz="2000" dirty="0"/>
              <a:t>Visibility of the female candidate is curtail</a:t>
            </a:r>
          </a:p>
          <a:p>
            <a:pPr algn="l"/>
            <a:r>
              <a:rPr lang="en-US" sz="2000" dirty="0"/>
              <a:t>Not visible candidates = not powerful</a:t>
            </a:r>
          </a:p>
          <a:p>
            <a:pPr algn="l"/>
            <a:r>
              <a:rPr lang="en-US" sz="2000" dirty="0"/>
              <a:t>Visibility as viability </a:t>
            </a:r>
          </a:p>
        </p:txBody>
      </p:sp>
    </p:spTree>
    <p:extLst>
      <p:ext uri="{BB962C8B-B14F-4D97-AF65-F5344CB8AC3E}">
        <p14:creationId xmlns:p14="http://schemas.microsoft.com/office/powerpoint/2010/main" val="6935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92B8E-206D-0C4D-9B92-9F632B46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00591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politicians as role models for adolescents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F01E20-6E26-7841-8E48-7261D2793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 “</a:t>
            </a:r>
            <a:r>
              <a:rPr lang="en-US" sz="2400" i="1" dirty="0"/>
              <a:t>What made the 1994 campaign [for governor] worthwhile was the realization that I had become a role model for women and young girls,” Collins said, adding that a girl told her after the election, “You made me feel I could do anything.” </a:t>
            </a:r>
            <a:r>
              <a:rPr lang="en-US" sz="2400" dirty="0"/>
              <a:t>– Susan Collins (R, ME),  U.S. Senator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10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81B11-6E28-0249-8ED9-AE0714E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influencing women</a:t>
            </a:r>
            <a:r>
              <a:rPr lang="cs-CZ" dirty="0"/>
              <a:t>‘s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life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4325D2-4440-2442-ADB0-731BD8ED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Political factors</a:t>
            </a:r>
          </a:p>
          <a:p>
            <a:r>
              <a:rPr lang="en-US" dirty="0"/>
              <a:t>Structural factors</a:t>
            </a:r>
          </a:p>
          <a:p>
            <a:r>
              <a:rPr lang="en-US" dirty="0"/>
              <a:t>Cultural factors</a:t>
            </a:r>
          </a:p>
          <a:p>
            <a:r>
              <a:rPr lang="en-US" dirty="0"/>
              <a:t>What about psychology?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08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DDC5A-FDB2-634C-BDE6-BA068758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CANDIDATES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C4517-18C5-A145-AA5C-B40A36337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of office</a:t>
            </a:r>
          </a:p>
          <a:p>
            <a:r>
              <a:rPr lang="en-US" dirty="0"/>
              <a:t>Viability</a:t>
            </a:r>
          </a:p>
          <a:p>
            <a:r>
              <a:rPr lang="en-US" dirty="0"/>
              <a:t>When gender is salient</a:t>
            </a:r>
          </a:p>
          <a:p>
            <a:pPr lvl="1"/>
            <a:r>
              <a:rPr lang="en-US" dirty="0"/>
              <a:t>The first woman to run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4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C4C9D-A9A8-554D-AA26-33745B8D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4200"/>
            <a:ext cx="772972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Adolescents‘ political engagement (Campbell and </a:t>
            </a:r>
            <a:r>
              <a:rPr lang="en-US" dirty="0" err="1"/>
              <a:t>Wolbrecht</a:t>
            </a:r>
            <a:r>
              <a:rPr lang="en-US" dirty="0"/>
              <a:t>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32C1C58-3104-1243-9F21-53B0468C5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695" y="2153412"/>
            <a:ext cx="7266610" cy="4304299"/>
          </a:xfrm>
        </p:spPr>
      </p:pic>
    </p:spTree>
    <p:extLst>
      <p:ext uri="{BB962C8B-B14F-4D97-AF65-F5344CB8AC3E}">
        <p14:creationId xmlns:p14="http://schemas.microsoft.com/office/powerpoint/2010/main" val="362751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BE202CF-5524-DB4F-A26C-DC115FBEF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555" y="1244601"/>
            <a:ext cx="8176964" cy="4343400"/>
          </a:xfrm>
        </p:spPr>
      </p:pic>
    </p:spTree>
    <p:extLst>
      <p:ext uri="{BB962C8B-B14F-4D97-AF65-F5344CB8AC3E}">
        <p14:creationId xmlns:p14="http://schemas.microsoft.com/office/powerpoint/2010/main" val="1200616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344BB04-15E7-0C4D-A567-6E07DE525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894" y="660401"/>
            <a:ext cx="8371305" cy="5617986"/>
          </a:xfrm>
        </p:spPr>
      </p:pic>
    </p:spTree>
    <p:extLst>
      <p:ext uri="{BB962C8B-B14F-4D97-AF65-F5344CB8AC3E}">
        <p14:creationId xmlns:p14="http://schemas.microsoft.com/office/powerpoint/2010/main" val="206981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EB259-401B-0041-AD1D-07BF387D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gap in political </a:t>
            </a:r>
            <a:r>
              <a:rPr lang="en-US" dirty="0" err="1"/>
              <a:t>abitions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62AB67-CA0F-9549-8D23-DA80F69E3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Politics as a reasonable career for men not for women</a:t>
            </a:r>
          </a:p>
          <a:p>
            <a:r>
              <a:rPr lang="en-US" dirty="0"/>
              <a:t>Women in eligible positions consider political career less often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38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C449D37-7005-5C4F-8783-417CA163B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250" y="1271016"/>
            <a:ext cx="6539345" cy="431596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D4982E-EF6C-B64E-BB51-D74EAD99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Lawless and fox 2014</a:t>
            </a:r>
          </a:p>
        </p:txBody>
      </p:sp>
    </p:spTree>
    <p:extLst>
      <p:ext uri="{BB962C8B-B14F-4D97-AF65-F5344CB8AC3E}">
        <p14:creationId xmlns:p14="http://schemas.microsoft.com/office/powerpoint/2010/main" val="2227008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F6E26-296D-0B42-B7EB-49967054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Lawless and fox 2014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0E87CB3-CD7E-8042-B629-2ADBA8F7F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464" y="2655093"/>
            <a:ext cx="5951071" cy="3161507"/>
          </a:xfrm>
        </p:spPr>
      </p:pic>
    </p:spTree>
    <p:extLst>
      <p:ext uri="{BB962C8B-B14F-4D97-AF65-F5344CB8AC3E}">
        <p14:creationId xmlns:p14="http://schemas.microsoft.com/office/powerpoint/2010/main" val="86298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1C34F-C237-EF4D-A1FD-86078A38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DEFCB9-E0E1-2A40-8820-2B40DB33F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09597"/>
          </a:xfrm>
        </p:spPr>
        <p:txBody>
          <a:bodyPr/>
          <a:lstStyle/>
          <a:p>
            <a:r>
              <a:rPr lang="en-US" dirty="0"/>
              <a:t>Parties ask women less then men to run</a:t>
            </a:r>
          </a:p>
          <a:p>
            <a:r>
              <a:rPr lang="en-US" dirty="0"/>
              <a:t>Women tend to perceive themselves as underqualified</a:t>
            </a:r>
          </a:p>
          <a:p>
            <a:r>
              <a:rPr lang="en-US" dirty="0"/>
              <a:t>Gap in perceived objective skills and confidence</a:t>
            </a:r>
          </a:p>
          <a:p>
            <a:r>
              <a:rPr lang="en-US" dirty="0"/>
              <a:t>Men more likely to be confident in skills they do not possess and confident in skills they possess (Kling et al. 1999)</a:t>
            </a:r>
          </a:p>
          <a:p>
            <a:r>
              <a:rPr lang="en-US" dirty="0"/>
              <a:t>Women modest in their achievement (</a:t>
            </a:r>
            <a:r>
              <a:rPr lang="en-US" dirty="0" err="1"/>
              <a:t>Wigfield</a:t>
            </a:r>
            <a:r>
              <a:rPr lang="en-US" dirty="0"/>
              <a:t>, Eccles, </a:t>
            </a:r>
            <a:r>
              <a:rPr lang="en-US" dirty="0" err="1"/>
              <a:t>Pintrich</a:t>
            </a:r>
            <a:r>
              <a:rPr lang="en-US" dirty="0"/>
              <a:t> 19996)</a:t>
            </a:r>
          </a:p>
          <a:p>
            <a:r>
              <a:rPr lang="en-US" dirty="0"/>
              <a:t>Men overestimate intelligence and women underestimate intelligence (</a:t>
            </a:r>
            <a:r>
              <a:rPr lang="en-US" dirty="0" err="1"/>
              <a:t>Furnam</a:t>
            </a:r>
            <a:r>
              <a:rPr lang="en-US" dirty="0"/>
              <a:t> </a:t>
            </a:r>
            <a:r>
              <a:rPr lang="en-US" dirty="0" err="1"/>
              <a:t>Rawles</a:t>
            </a:r>
            <a:r>
              <a:rPr lang="en-US" dirty="0"/>
              <a:t> 1996)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37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66A7F3D4-B6E6-5445-9659-F706B6591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78" y="199149"/>
            <a:ext cx="5472844" cy="3101975"/>
          </a:xfrm>
        </p:spPr>
      </p:pic>
      <p:pic>
        <p:nvPicPr>
          <p:cNvPr id="17" name="Zástupný symbol pro obsah 4">
            <a:extLst>
              <a:ext uri="{FF2B5EF4-FFF2-40B4-BE49-F238E27FC236}">
                <a16:creationId xmlns:a16="http://schemas.microsoft.com/office/drawing/2014/main" id="{DA51B7A9-63A1-DF41-93B5-DA20B616A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22" y="199149"/>
            <a:ext cx="5485900" cy="3101975"/>
          </a:xfrm>
          <a:prstGeom prst="rect">
            <a:avLst/>
          </a:prstGeom>
        </p:spPr>
      </p:pic>
      <p:pic>
        <p:nvPicPr>
          <p:cNvPr id="18" name="Zástupný symbol pro obsah 8">
            <a:extLst>
              <a:ext uri="{FF2B5EF4-FFF2-40B4-BE49-F238E27FC236}">
                <a16:creationId xmlns:a16="http://schemas.microsoft.com/office/drawing/2014/main" id="{E3E5BE4B-B9EA-3441-913A-ECE4736F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8" y="3504324"/>
            <a:ext cx="5022422" cy="30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73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0099A-2B13-3445-B411-FE8DA7F7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decisions to run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BAD10FE-247F-E248-B69F-603DD6B2F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773" y="2370411"/>
            <a:ext cx="5040840" cy="4334688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C3EE605-AC8A-524A-8B78-7E4DD02CE74B}"/>
              </a:ext>
            </a:extLst>
          </p:cNvPr>
          <p:cNvSpPr txBox="1"/>
          <p:nvPr/>
        </p:nvSpPr>
        <p:spPr>
          <a:xfrm>
            <a:off x="3011214" y="2837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4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>
            <a:extLst>
              <a:ext uri="{FF2B5EF4-FFF2-40B4-BE49-F238E27FC236}">
                <a16:creationId xmlns:a16="http://schemas.microsoft.com/office/drawing/2014/main" id="{D25EC094-9EB9-8940-A843-7BEB1CD22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7599"/>
          <a:stretch/>
        </p:blipFill>
        <p:spPr>
          <a:xfrm>
            <a:off x="7235544" y="10"/>
            <a:ext cx="4346855" cy="64007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701026-08B6-6547-88D0-03BF6738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How involved are women?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CD2E1E-99F8-4586-A0B1-01764F861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dirty="0"/>
              <a:t>Consistent gender gaps in political interest</a:t>
            </a:r>
          </a:p>
          <a:p>
            <a:r>
              <a:rPr lang="en-US" dirty="0"/>
              <a:t>How much knowledge people have?</a:t>
            </a:r>
          </a:p>
          <a:p>
            <a:r>
              <a:rPr lang="en-US" dirty="0"/>
              <a:t>How much they participate in discussions</a:t>
            </a:r>
          </a:p>
          <a:p>
            <a:r>
              <a:rPr lang="en-US" dirty="0"/>
              <a:t>How much they consume the media</a:t>
            </a:r>
          </a:p>
          <a:p>
            <a:r>
              <a:rPr lang="en-US" dirty="0"/>
              <a:t>Efficacy?</a:t>
            </a:r>
          </a:p>
          <a:p>
            <a:r>
              <a:rPr lang="en-US" dirty="0"/>
              <a:t>- an important predictor of political behavior!</a:t>
            </a:r>
          </a:p>
        </p:txBody>
      </p:sp>
    </p:spTree>
    <p:extLst>
      <p:ext uri="{BB962C8B-B14F-4D97-AF65-F5344CB8AC3E}">
        <p14:creationId xmlns:p14="http://schemas.microsoft.com/office/powerpoint/2010/main" val="675398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F5FAD-0F87-9048-80F5-8DE8783B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women</a:t>
            </a:r>
            <a:r>
              <a:rPr lang="cs-CZ" dirty="0"/>
              <a:t>‘s </a:t>
            </a:r>
            <a:r>
              <a:rPr lang="cs-CZ" dirty="0" err="1"/>
              <a:t>voice</a:t>
            </a:r>
            <a:r>
              <a:rPr lang="cs-CZ" dirty="0"/>
              <a:t> </a:t>
            </a:r>
            <a:r>
              <a:rPr lang="cs-CZ" dirty="0" err="1"/>
              <a:t>actually</a:t>
            </a:r>
            <a:r>
              <a:rPr lang="cs-CZ" dirty="0"/>
              <a:t> </a:t>
            </a:r>
            <a:r>
              <a:rPr lang="cs-CZ" dirty="0" err="1"/>
              <a:t>heard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A59015-7954-6D43-8D74-F455614B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of equal participation</a:t>
            </a:r>
          </a:p>
          <a:p>
            <a:r>
              <a:rPr lang="en-US" dirty="0"/>
              <a:t>Is presence of women enough?</a:t>
            </a:r>
          </a:p>
          <a:p>
            <a:r>
              <a:rPr lang="en-US" dirty="0"/>
              <a:t>Women‘s contributions to debates less valued</a:t>
            </a:r>
          </a:p>
          <a:p>
            <a:r>
              <a:rPr lang="en-US" dirty="0"/>
              <a:t>Not all reasons and forms of communication constructed socially equal</a:t>
            </a:r>
          </a:p>
        </p:txBody>
      </p:sp>
    </p:spTree>
    <p:extLst>
      <p:ext uri="{BB962C8B-B14F-4D97-AF65-F5344CB8AC3E}">
        <p14:creationId xmlns:p14="http://schemas.microsoft.com/office/powerpoint/2010/main" val="1463094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5B3DF-215B-2044-98E2-25A2F235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Karpowitz</a:t>
            </a:r>
            <a:r>
              <a:rPr lang="en-US" dirty="0"/>
              <a:t>, Christopher F., </a:t>
            </a:r>
            <a:r>
              <a:rPr lang="en-US" dirty="0" err="1"/>
              <a:t>Mendelberg</a:t>
            </a:r>
            <a:r>
              <a:rPr lang="en-US" dirty="0"/>
              <a:t>, t.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6DE94F-9ACF-4940-8EE6-F5936AD7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Gap in authority!</a:t>
            </a:r>
          </a:p>
          <a:p>
            <a:r>
              <a:rPr lang="en-US" dirty="0"/>
              <a:t>Results in gap in interaction in discussions</a:t>
            </a:r>
          </a:p>
          <a:p>
            <a:r>
              <a:rPr lang="en-US" dirty="0"/>
              <a:t>Women not motivated or able to articulate their views</a:t>
            </a:r>
          </a:p>
          <a:p>
            <a:r>
              <a:rPr lang="en-US" dirty="0"/>
              <a:t>Women less comfortable in competitive discussions (role of norms of the institution)</a:t>
            </a:r>
          </a:p>
          <a:p>
            <a:endParaRPr lang="en-US" dirty="0"/>
          </a:p>
          <a:p>
            <a:r>
              <a:rPr lang="en-US" dirty="0"/>
              <a:t>Gap in deliberation exists, but not based on ability!</a:t>
            </a:r>
          </a:p>
          <a:p>
            <a:r>
              <a:rPr lang="en-US" dirty="0"/>
              <a:t>Gender composition and norm of decision making rules matter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6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5C36B2C-D8C9-3947-AFE4-B2814222F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34" y="449898"/>
            <a:ext cx="4428192" cy="5716171"/>
          </a:xfr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969C7593-5C4D-454D-9CE1-59B45D97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489420"/>
            <a:ext cx="5784850" cy="402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38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4DED5-8908-4341-B110-62C810E9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SILENT SEX?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B00A1E-0206-074D-BCB8-78F31321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i="1" dirty="0"/>
              <a:t>Early in my career, I went to numerous meetings where I was the only woman present. I would want to contribute to the conversation but would think, if I say that, everybody will think that it‘s really stupid</a:t>
            </a:r>
            <a:r>
              <a:rPr lang="en-US" sz="2800" dirty="0"/>
              <a:t>.“ – Madeleine Albright</a:t>
            </a:r>
          </a:p>
        </p:txBody>
      </p:sp>
    </p:spTree>
    <p:extLst>
      <p:ext uri="{BB962C8B-B14F-4D97-AF65-F5344CB8AC3E}">
        <p14:creationId xmlns:p14="http://schemas.microsoft.com/office/powerpoint/2010/main" val="2579272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39CBC-B28E-6E47-A3E9-9C9A5166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gap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7FC97-49A7-F347-8996-AF9BACD0F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Confidence stereotypical masculine</a:t>
            </a:r>
          </a:p>
          <a:p>
            <a:r>
              <a:rPr lang="en-US" dirty="0"/>
              <a:t>Schools and gap in perception of boys and girls, girls are silenced in classrooms</a:t>
            </a:r>
          </a:p>
          <a:p>
            <a:r>
              <a:rPr lang="en-US" dirty="0"/>
              <a:t>Emphasis on physical appearance, low self-esteem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3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A288A-221B-394D-B0E7-77295CCE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in political engagement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1DF832-B589-7348-B74D-63042726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</a:t>
            </a:r>
            <a:r>
              <a:rPr lang="cs-CZ" dirty="0"/>
              <a:t>‘s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matter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in public </a:t>
            </a:r>
            <a:r>
              <a:rPr lang="cs-CZ" dirty="0" err="1"/>
              <a:t>discussion</a:t>
            </a:r>
            <a:endParaRPr lang="cs-CZ" dirty="0"/>
          </a:p>
          <a:p>
            <a:r>
              <a:rPr lang="cs-CZ" dirty="0" err="1"/>
              <a:t>Depriving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representation</a:t>
            </a:r>
            <a:endParaRPr lang="cs-CZ" dirty="0"/>
          </a:p>
          <a:p>
            <a:r>
              <a:rPr lang="cs-CZ" dirty="0" err="1"/>
              <a:t>Why</a:t>
            </a:r>
            <a:r>
              <a:rPr lang="cs-CZ" dirty="0"/>
              <a:t>??</a:t>
            </a:r>
          </a:p>
          <a:p>
            <a:pPr lvl="1"/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)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cs-CZ" dirty="0" err="1"/>
              <a:t>income</a:t>
            </a:r>
            <a:r>
              <a:rPr lang="cs-CZ" dirty="0"/>
              <a:t>, </a:t>
            </a:r>
            <a:r>
              <a:rPr lang="cs-CZ" dirty="0" err="1"/>
              <a:t>woring</a:t>
            </a:r>
            <a:r>
              <a:rPr lang="cs-CZ" dirty="0"/>
              <a:t>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Psychologcal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(</a:t>
            </a:r>
            <a:r>
              <a:rPr lang="cs-CZ" dirty="0" err="1"/>
              <a:t>confidence</a:t>
            </a:r>
            <a:r>
              <a:rPr lang="cs-CZ" dirty="0"/>
              <a:t>, </a:t>
            </a:r>
            <a:r>
              <a:rPr lang="cs-CZ" dirty="0" err="1"/>
              <a:t>awareness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AA040-1400-A04F-8399-361807A6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Atkeson</a:t>
            </a:r>
            <a:r>
              <a:rPr lang="en-US" dirty="0"/>
              <a:t>, </a:t>
            </a:r>
            <a:r>
              <a:rPr lang="en-US" dirty="0" err="1"/>
              <a:t>Lonna</a:t>
            </a:r>
            <a:r>
              <a:rPr lang="en-US" dirty="0"/>
              <a:t> R., </a:t>
            </a:r>
            <a:r>
              <a:rPr lang="en-US" dirty="0" err="1"/>
              <a:t>Rapoport</a:t>
            </a:r>
            <a:r>
              <a:rPr lang="en-US" dirty="0"/>
              <a:t>, Ronald B. 2003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12D9C3C5-27D6-7742-AB81-134BA41A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366" y="2251305"/>
            <a:ext cx="5482472" cy="4385978"/>
          </a:xfrm>
        </p:spPr>
      </p:pic>
    </p:spTree>
    <p:extLst>
      <p:ext uri="{BB962C8B-B14F-4D97-AF65-F5344CB8AC3E}">
        <p14:creationId xmlns:p14="http://schemas.microsoft.com/office/powerpoint/2010/main" val="294200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AA2EE535-D2B9-9E4E-856E-135B34A03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163" y="1245476"/>
            <a:ext cx="5224516" cy="4179614"/>
          </a:xfrm>
        </p:spPr>
      </p:pic>
    </p:spTree>
    <p:extLst>
      <p:ext uri="{BB962C8B-B14F-4D97-AF65-F5344CB8AC3E}">
        <p14:creationId xmlns:p14="http://schemas.microsoft.com/office/powerpoint/2010/main" val="213081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173AC983-D8E5-154E-BD9A-08FA19846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090" y="127328"/>
            <a:ext cx="6842785" cy="3101975"/>
          </a:xfr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44C595F-42A0-554A-B1BB-575767C39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90" y="3229303"/>
            <a:ext cx="6842785" cy="34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0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09E9C-9E0F-3743-85D8-037CF3EF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Atkeson</a:t>
            </a:r>
            <a:r>
              <a:rPr lang="en-US" dirty="0"/>
              <a:t>, </a:t>
            </a:r>
            <a:r>
              <a:rPr lang="en-US" dirty="0" err="1"/>
              <a:t>Lonna</a:t>
            </a:r>
            <a:r>
              <a:rPr lang="en-US" dirty="0"/>
              <a:t> R., </a:t>
            </a:r>
            <a:r>
              <a:rPr lang="en-US" dirty="0" err="1"/>
              <a:t>Rapoport</a:t>
            </a:r>
            <a:r>
              <a:rPr lang="en-US" dirty="0"/>
              <a:t>, Ronald B.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80D15F-705A-6A48-8272-B6F28310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socialization in family!</a:t>
            </a:r>
          </a:p>
          <a:p>
            <a:r>
              <a:rPr lang="en-US" dirty="0"/>
              <a:t>Women influenced by political interest of their mothers</a:t>
            </a:r>
          </a:p>
          <a:p>
            <a:r>
              <a:rPr lang="en-US" dirty="0"/>
              <a:t>Reported highly interested mothers -&gt; reported high interest</a:t>
            </a:r>
          </a:p>
          <a:p>
            <a:r>
              <a:rPr lang="en-US" dirty="0"/>
              <a:t>Problem? (only 20 % of all respondents reported to have highly interested mothers)</a:t>
            </a:r>
          </a:p>
          <a:p>
            <a:r>
              <a:rPr lang="en-US" dirty="0"/>
              <a:t>No such effect for men</a:t>
            </a:r>
          </a:p>
          <a:p>
            <a:r>
              <a:rPr lang="en-US" dirty="0"/>
              <a:t>Female role models!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8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FB3B4-02FE-9649-B814-9F5E73CF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gaps in knowledge?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CB79B5-F47E-AB42-BD58-B21BA71D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</a:t>
            </a:r>
          </a:p>
          <a:p>
            <a:r>
              <a:rPr lang="en-US" dirty="0"/>
              <a:t>Across countries</a:t>
            </a:r>
          </a:p>
          <a:p>
            <a:r>
              <a:rPr lang="en-US" dirty="0"/>
              <a:t>Persistent</a:t>
            </a:r>
          </a:p>
          <a:p>
            <a:r>
              <a:rPr lang="en-US" dirty="0"/>
              <a:t>Women are less knowledgeable than 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9904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228</TotalTime>
  <Words>796</Words>
  <Application>Microsoft Macintosh PowerPoint</Application>
  <PresentationFormat>Širokoúhlá obrazovka</PresentationFormat>
  <Paragraphs>114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Gill Sans MT</vt:lpstr>
      <vt:lpstr>Balík</vt:lpstr>
      <vt:lpstr>Psychological factors of women‘s voice in politics</vt:lpstr>
      <vt:lpstr>Factors influencing women‘s political life</vt:lpstr>
      <vt:lpstr>How involved are women?</vt:lpstr>
      <vt:lpstr>Gap in political engagement</vt:lpstr>
      <vt:lpstr>Atkeson, Lonna R., Rapoport, Ronald B. 2003</vt:lpstr>
      <vt:lpstr>Prezentace aplikace PowerPoint</vt:lpstr>
      <vt:lpstr>Prezentace aplikace PowerPoint</vt:lpstr>
      <vt:lpstr>Atkeson, Lonna R., Rapoport, Ronald B.</vt:lpstr>
      <vt:lpstr>Gender gaps in knowledge?</vt:lpstr>
      <vt:lpstr>Explaining knowledge gap</vt:lpstr>
      <vt:lpstr>Jessica Fortin-Rittberger: CROSS-NATIONAL GENDER GAPS IN POLITICAL KNOWLEDGE  </vt:lpstr>
      <vt:lpstr>CROSS-NATIONAL GENDER GAPS IN POLITICAL KNOWLEDGE  </vt:lpstr>
      <vt:lpstr>Interesting results</vt:lpstr>
      <vt:lpstr>Prezentace aplikace PowerPoint</vt:lpstr>
      <vt:lpstr>Mondak, Jeffrey, Anderson mary R. 2004</vt:lpstr>
      <vt:lpstr>Mondak and Anderson 2004</vt:lpstr>
      <vt:lpstr>HOW ABOUT ROLE MODELS IN POLITICS?</vt:lpstr>
      <vt:lpstr>Atkeson, Lonna R. 2003.</vt:lpstr>
      <vt:lpstr>Female politicians as role models for adolescents</vt:lpstr>
      <vt:lpstr>VISIBILITY OF CANDIDATES</vt:lpstr>
      <vt:lpstr>Adolescents‘ political engagement (Campbell and Wolbrecht)</vt:lpstr>
      <vt:lpstr>Prezentace aplikace PowerPoint</vt:lpstr>
      <vt:lpstr>Prezentace aplikace PowerPoint</vt:lpstr>
      <vt:lpstr>Gender gap in political abitions</vt:lpstr>
      <vt:lpstr>Lawless and fox 2014</vt:lpstr>
      <vt:lpstr>Lawless and fox 2014</vt:lpstr>
      <vt:lpstr>WHY?</vt:lpstr>
      <vt:lpstr>Prezentace aplikace PowerPoint</vt:lpstr>
      <vt:lpstr>Actual decisions to run </vt:lpstr>
      <vt:lpstr>IS women‘s voice actually heard</vt:lpstr>
      <vt:lpstr>Karpowitz, Christopher F., Mendelberg, t. </vt:lpstr>
      <vt:lpstr>Prezentace aplikace PowerPoint</vt:lpstr>
      <vt:lpstr>SILENT SEX?</vt:lpstr>
      <vt:lpstr>Confidence gap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factors of women‘s voice in politics</dc:title>
  <dc:creator>Uživatel Microsoft Office</dc:creator>
  <cp:lastModifiedBy>Uživatel Microsoft Office</cp:lastModifiedBy>
  <cp:revision>22</cp:revision>
  <dcterms:created xsi:type="dcterms:W3CDTF">2018-04-24T07:45:05Z</dcterms:created>
  <dcterms:modified xsi:type="dcterms:W3CDTF">2018-04-24T12:43:22Z</dcterms:modified>
</cp:coreProperties>
</file>