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3" r:id="rId4"/>
    <p:sldId id="259" r:id="rId5"/>
    <p:sldId id="260" r:id="rId6"/>
    <p:sldId id="261" r:id="rId7"/>
    <p:sldId id="262" r:id="rId8"/>
    <p:sldId id="265" r:id="rId9"/>
    <p:sldId id="266" r:id="rId10"/>
    <p:sldId id="267" r:id="rId11"/>
    <p:sldId id="268" r:id="rId12"/>
    <p:sldId id="272" r:id="rId13"/>
    <p:sldId id="269" r:id="rId14"/>
    <p:sldId id="270" r:id="rId15"/>
    <p:sldId id="271" r:id="rId16"/>
    <p:sldId id="273" r:id="rId17"/>
    <p:sldId id="275" r:id="rId18"/>
    <p:sldId id="277" r:id="rId19"/>
    <p:sldId id="276" r:id="rId20"/>
    <p:sldId id="274"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8"/>
    <p:restoredTop sz="94652"/>
  </p:normalViewPr>
  <p:slideViewPr>
    <p:cSldViewPr snapToGrid="0" snapToObjects="1">
      <p:cViewPr>
        <p:scale>
          <a:sx n="97" d="100"/>
          <a:sy n="97" d="100"/>
        </p:scale>
        <p:origin x="-4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oleObject" Target="file:////Users\lenkahrbkova\Desktop\women%20postcom.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lenkahrbkova/Desktop/women%20postcom.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cs-CZ"/>
              <a:t>Woman needs children to be fullfiled (%)</a:t>
            </a:r>
          </a:p>
        </c:rich>
      </c:tx>
      <c:layout>
        <c:manualLayout>
          <c:xMode val="edge"/>
          <c:yMode val="edge"/>
          <c:x val="0.29215402869013374"/>
          <c:y val="1.2827316244654696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List1!$A$68</c:f>
              <c:strCache>
                <c:ptCount val="1"/>
                <c:pt idx="0">
                  <c:v>Belgium</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List1!$B$68:$C$68</c:f>
              <c:numCache>
                <c:formatCode>General</c:formatCode>
                <c:ptCount val="2"/>
                <c:pt idx="0">
                  <c:v>39.9</c:v>
                </c:pt>
                <c:pt idx="1">
                  <c:v>29.1</c:v>
                </c:pt>
              </c:numCache>
            </c:numRef>
          </c:val>
          <c:extLst>
            <c:ext xmlns:c16="http://schemas.microsoft.com/office/drawing/2014/chart" uri="{C3380CC4-5D6E-409C-BE32-E72D297353CC}">
              <c16:uniqueId val="{00000000-2EE3-4147-B88F-A223B454863E}"/>
            </c:ext>
          </c:extLst>
        </c:ser>
        <c:ser>
          <c:idx val="1"/>
          <c:order val="1"/>
          <c:tx>
            <c:strRef>
              <c:f>List1!$A$69</c:f>
              <c:strCache>
                <c:ptCount val="1"/>
                <c:pt idx="0">
                  <c:v>Bulgaria</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List1!$B$69:$C$69</c:f>
              <c:numCache>
                <c:formatCode>General</c:formatCode>
                <c:ptCount val="2"/>
                <c:pt idx="0">
                  <c:v>88.4</c:v>
                </c:pt>
                <c:pt idx="1">
                  <c:v>76.900000000000006</c:v>
                </c:pt>
              </c:numCache>
            </c:numRef>
          </c:val>
          <c:extLst>
            <c:ext xmlns:c16="http://schemas.microsoft.com/office/drawing/2014/chart" uri="{C3380CC4-5D6E-409C-BE32-E72D297353CC}">
              <c16:uniqueId val="{00000001-2EE3-4147-B88F-A223B454863E}"/>
            </c:ext>
          </c:extLst>
        </c:ser>
        <c:ser>
          <c:idx val="2"/>
          <c:order val="2"/>
          <c:tx>
            <c:strRef>
              <c:f>List1!$A$70</c:f>
              <c:strCache>
                <c:ptCount val="1"/>
                <c:pt idx="0">
                  <c:v>Czech Rep</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List1!$B$70:$C$70</c:f>
              <c:numCache>
                <c:formatCode>General</c:formatCode>
                <c:ptCount val="2"/>
                <c:pt idx="0">
                  <c:v>63.2</c:v>
                </c:pt>
                <c:pt idx="1">
                  <c:v>64.099999999999994</c:v>
                </c:pt>
              </c:numCache>
            </c:numRef>
          </c:val>
          <c:extLst>
            <c:ext xmlns:c16="http://schemas.microsoft.com/office/drawing/2014/chart" uri="{C3380CC4-5D6E-409C-BE32-E72D297353CC}">
              <c16:uniqueId val="{00000002-2EE3-4147-B88F-A223B454863E}"/>
            </c:ext>
          </c:extLst>
        </c:ser>
        <c:ser>
          <c:idx val="3"/>
          <c:order val="3"/>
          <c:tx>
            <c:strRef>
              <c:f>List1!$A$71</c:f>
              <c:strCache>
                <c:ptCount val="1"/>
                <c:pt idx="0">
                  <c:v>Denmark</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List1!$B$71:$C$71</c:f>
              <c:numCache>
                <c:formatCode>General</c:formatCode>
                <c:ptCount val="2"/>
                <c:pt idx="0">
                  <c:v>71.5</c:v>
                </c:pt>
                <c:pt idx="1">
                  <c:v>78.8</c:v>
                </c:pt>
              </c:numCache>
            </c:numRef>
          </c:val>
          <c:extLst>
            <c:ext xmlns:c16="http://schemas.microsoft.com/office/drawing/2014/chart" uri="{C3380CC4-5D6E-409C-BE32-E72D297353CC}">
              <c16:uniqueId val="{00000003-2EE3-4147-B88F-A223B454863E}"/>
            </c:ext>
          </c:extLst>
        </c:ser>
        <c:ser>
          <c:idx val="4"/>
          <c:order val="4"/>
          <c:tx>
            <c:strRef>
              <c:f>List1!$A$72</c:f>
              <c:strCache>
                <c:ptCount val="1"/>
                <c:pt idx="0">
                  <c:v>Estonia</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List1!$B$72:$C$72</c:f>
              <c:numCache>
                <c:formatCode>General</c:formatCode>
                <c:ptCount val="2"/>
                <c:pt idx="0">
                  <c:v>84.1</c:v>
                </c:pt>
                <c:pt idx="1">
                  <c:v>73.2</c:v>
                </c:pt>
              </c:numCache>
            </c:numRef>
          </c:val>
          <c:extLst>
            <c:ext xmlns:c16="http://schemas.microsoft.com/office/drawing/2014/chart" uri="{C3380CC4-5D6E-409C-BE32-E72D297353CC}">
              <c16:uniqueId val="{00000004-2EE3-4147-B88F-A223B454863E}"/>
            </c:ext>
          </c:extLst>
        </c:ser>
        <c:ser>
          <c:idx val="5"/>
          <c:order val="5"/>
          <c:tx>
            <c:strRef>
              <c:f>List1!$A$73</c:f>
              <c:strCache>
                <c:ptCount val="1"/>
                <c:pt idx="0">
                  <c:v>Finland</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List1!$B$73:$C$73</c:f>
              <c:numCache>
                <c:formatCode>General</c:formatCode>
                <c:ptCount val="2"/>
                <c:pt idx="0">
                  <c:v>18.7</c:v>
                </c:pt>
                <c:pt idx="1">
                  <c:v>8.5</c:v>
                </c:pt>
              </c:numCache>
            </c:numRef>
          </c:val>
          <c:extLst>
            <c:ext xmlns:c16="http://schemas.microsoft.com/office/drawing/2014/chart" uri="{C3380CC4-5D6E-409C-BE32-E72D297353CC}">
              <c16:uniqueId val="{00000005-2EE3-4147-B88F-A223B454863E}"/>
            </c:ext>
          </c:extLst>
        </c:ser>
        <c:ser>
          <c:idx val="6"/>
          <c:order val="6"/>
          <c:tx>
            <c:strRef>
              <c:f>List1!$A$74</c:f>
              <c:strCache>
                <c:ptCount val="1"/>
                <c:pt idx="0">
                  <c:v>Germany</c:v>
                </c:pt>
              </c:strCache>
            </c:strRef>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List1!$B$74:$C$74</c:f>
              <c:numCache>
                <c:formatCode>General</c:formatCode>
                <c:ptCount val="2"/>
                <c:pt idx="0">
                  <c:v>42.3</c:v>
                </c:pt>
                <c:pt idx="1">
                  <c:v>51</c:v>
                </c:pt>
              </c:numCache>
            </c:numRef>
          </c:val>
          <c:extLst>
            <c:ext xmlns:c16="http://schemas.microsoft.com/office/drawing/2014/chart" uri="{C3380CC4-5D6E-409C-BE32-E72D297353CC}">
              <c16:uniqueId val="{00000006-2EE3-4147-B88F-A223B454863E}"/>
            </c:ext>
          </c:extLst>
        </c:ser>
        <c:ser>
          <c:idx val="7"/>
          <c:order val="7"/>
          <c:tx>
            <c:strRef>
              <c:f>List1!$A$75</c:f>
              <c:strCache>
                <c:ptCount val="1"/>
                <c:pt idx="0">
                  <c:v>Hungary</c:v>
                </c:pt>
              </c:strCache>
            </c:strRef>
          </c:tx>
          <c:spPr>
            <a:solidFill>
              <a:schemeClr val="accent2">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List1!$B$75:$C$75</c:f>
              <c:numCache>
                <c:formatCode>General</c:formatCode>
                <c:ptCount val="2"/>
                <c:pt idx="0">
                  <c:v>91.8</c:v>
                </c:pt>
                <c:pt idx="1">
                  <c:v>86.4</c:v>
                </c:pt>
              </c:numCache>
            </c:numRef>
          </c:val>
          <c:extLst>
            <c:ext xmlns:c16="http://schemas.microsoft.com/office/drawing/2014/chart" uri="{C3380CC4-5D6E-409C-BE32-E72D297353CC}">
              <c16:uniqueId val="{00000007-2EE3-4147-B88F-A223B454863E}"/>
            </c:ext>
          </c:extLst>
        </c:ser>
        <c:ser>
          <c:idx val="8"/>
          <c:order val="8"/>
          <c:tx>
            <c:strRef>
              <c:f>List1!$A$76</c:f>
              <c:strCache>
                <c:ptCount val="1"/>
                <c:pt idx="0">
                  <c:v>Latvia</c:v>
                </c:pt>
              </c:strCache>
            </c:strRef>
          </c:tx>
          <c:spPr>
            <a:solidFill>
              <a:schemeClr val="accent3">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List1!$B$76:$C$76</c:f>
              <c:numCache>
                <c:formatCode>General</c:formatCode>
                <c:ptCount val="2"/>
                <c:pt idx="0">
                  <c:v>91.1</c:v>
                </c:pt>
                <c:pt idx="1">
                  <c:v>82.7</c:v>
                </c:pt>
              </c:numCache>
            </c:numRef>
          </c:val>
          <c:extLst>
            <c:ext xmlns:c16="http://schemas.microsoft.com/office/drawing/2014/chart" uri="{C3380CC4-5D6E-409C-BE32-E72D297353CC}">
              <c16:uniqueId val="{00000008-2EE3-4147-B88F-A223B454863E}"/>
            </c:ext>
          </c:extLst>
        </c:ser>
        <c:ser>
          <c:idx val="9"/>
          <c:order val="9"/>
          <c:tx>
            <c:strRef>
              <c:f>List1!$A$77</c:f>
              <c:strCache>
                <c:ptCount val="1"/>
                <c:pt idx="0">
                  <c:v>Lithuania</c:v>
                </c:pt>
              </c:strCache>
            </c:strRef>
          </c:tx>
          <c:spPr>
            <a:solidFill>
              <a:schemeClr val="accent4">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List1!$B$77:$C$77</c:f>
              <c:numCache>
                <c:formatCode>General</c:formatCode>
                <c:ptCount val="2"/>
                <c:pt idx="0">
                  <c:v>81.5</c:v>
                </c:pt>
                <c:pt idx="1">
                  <c:v>60.7</c:v>
                </c:pt>
              </c:numCache>
            </c:numRef>
          </c:val>
          <c:extLst>
            <c:ext xmlns:c16="http://schemas.microsoft.com/office/drawing/2014/chart" uri="{C3380CC4-5D6E-409C-BE32-E72D297353CC}">
              <c16:uniqueId val="{00000009-2EE3-4147-B88F-A223B454863E}"/>
            </c:ext>
          </c:extLst>
        </c:ser>
        <c:ser>
          <c:idx val="10"/>
          <c:order val="10"/>
          <c:tx>
            <c:strRef>
              <c:f>List1!$A$78</c:f>
              <c:strCache>
                <c:ptCount val="1"/>
                <c:pt idx="0">
                  <c:v>Poland</c:v>
                </c:pt>
              </c:strCache>
            </c:strRef>
          </c:tx>
          <c:spPr>
            <a:solidFill>
              <a:schemeClr val="accent5">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List1!$B$78:$C$78</c:f>
              <c:numCache>
                <c:formatCode>General</c:formatCode>
                <c:ptCount val="2"/>
                <c:pt idx="0">
                  <c:v>69.099999999999994</c:v>
                </c:pt>
                <c:pt idx="1">
                  <c:v>56.2</c:v>
                </c:pt>
              </c:numCache>
            </c:numRef>
          </c:val>
          <c:extLst>
            <c:ext xmlns:c16="http://schemas.microsoft.com/office/drawing/2014/chart" uri="{C3380CC4-5D6E-409C-BE32-E72D297353CC}">
              <c16:uniqueId val="{0000000A-2EE3-4147-B88F-A223B454863E}"/>
            </c:ext>
          </c:extLst>
        </c:ser>
        <c:ser>
          <c:idx val="11"/>
          <c:order val="11"/>
          <c:tx>
            <c:strRef>
              <c:f>List1!$A$79</c:f>
              <c:strCache>
                <c:ptCount val="1"/>
                <c:pt idx="0">
                  <c:v>Slovakia</c:v>
                </c:pt>
              </c:strCache>
            </c:strRef>
          </c:tx>
          <c:spPr>
            <a:solidFill>
              <a:schemeClr val="accent6">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List1!$B$79:$C$79</c:f>
              <c:numCache>
                <c:formatCode>General</c:formatCode>
                <c:ptCount val="2"/>
                <c:pt idx="0">
                  <c:v>68.5</c:v>
                </c:pt>
                <c:pt idx="1">
                  <c:v>58.5</c:v>
                </c:pt>
              </c:numCache>
            </c:numRef>
          </c:val>
          <c:extLst>
            <c:ext xmlns:c16="http://schemas.microsoft.com/office/drawing/2014/chart" uri="{C3380CC4-5D6E-409C-BE32-E72D297353CC}">
              <c16:uniqueId val="{0000000B-2EE3-4147-B88F-A223B454863E}"/>
            </c:ext>
          </c:extLst>
        </c:ser>
        <c:ser>
          <c:idx val="12"/>
          <c:order val="12"/>
          <c:tx>
            <c:strRef>
              <c:f>List1!$A$80</c:f>
              <c:strCache>
                <c:ptCount val="1"/>
                <c:pt idx="0">
                  <c:v>Slovenia</c:v>
                </c:pt>
              </c:strCache>
            </c:strRef>
          </c:tx>
          <c:spPr>
            <a:solidFill>
              <a:schemeClr val="accent1">
                <a:lumMod val="80000"/>
                <a:lumOff val="2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List1!$B$80:$C$80</c:f>
              <c:numCache>
                <c:formatCode>General</c:formatCode>
                <c:ptCount val="2"/>
                <c:pt idx="0">
                  <c:v>54.3</c:v>
                </c:pt>
                <c:pt idx="1">
                  <c:v>34.799999999999997</c:v>
                </c:pt>
              </c:numCache>
            </c:numRef>
          </c:val>
          <c:extLst>
            <c:ext xmlns:c16="http://schemas.microsoft.com/office/drawing/2014/chart" uri="{C3380CC4-5D6E-409C-BE32-E72D297353CC}">
              <c16:uniqueId val="{0000000C-2EE3-4147-B88F-A223B454863E}"/>
            </c:ext>
          </c:extLst>
        </c:ser>
        <c:ser>
          <c:idx val="13"/>
          <c:order val="13"/>
          <c:tx>
            <c:strRef>
              <c:f>List1!$A$81</c:f>
              <c:strCache>
                <c:ptCount val="1"/>
                <c:pt idx="0">
                  <c:v>Great Britain</c:v>
                </c:pt>
              </c:strCache>
            </c:strRef>
          </c:tx>
          <c:spPr>
            <a:solidFill>
              <a:schemeClr val="accent2">
                <a:lumMod val="80000"/>
                <a:lumOff val="2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List1!$B$81:$C$81</c:f>
              <c:numCache>
                <c:formatCode>General</c:formatCode>
                <c:ptCount val="2"/>
                <c:pt idx="0">
                  <c:v>19.899999999999999</c:v>
                </c:pt>
                <c:pt idx="1">
                  <c:v>16.5</c:v>
                </c:pt>
              </c:numCache>
            </c:numRef>
          </c:val>
          <c:extLst>
            <c:ext xmlns:c16="http://schemas.microsoft.com/office/drawing/2014/chart" uri="{C3380CC4-5D6E-409C-BE32-E72D297353CC}">
              <c16:uniqueId val="{0000000D-2EE3-4147-B88F-A223B454863E}"/>
            </c:ext>
          </c:extLst>
        </c:ser>
        <c:ser>
          <c:idx val="14"/>
          <c:order val="14"/>
          <c:tx>
            <c:strRef>
              <c:f>List1!$A$82</c:f>
              <c:strCache>
                <c:ptCount val="1"/>
                <c:pt idx="0">
                  <c:v>Russia</c:v>
                </c:pt>
              </c:strCache>
            </c:strRef>
          </c:tx>
          <c:spPr>
            <a:solidFill>
              <a:schemeClr val="accent3">
                <a:lumMod val="80000"/>
                <a:lumOff val="2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List1!$B$67:$C$67</c:f>
              <c:numCache>
                <c:formatCode>General</c:formatCode>
                <c:ptCount val="2"/>
                <c:pt idx="0">
                  <c:v>1990</c:v>
                </c:pt>
                <c:pt idx="1">
                  <c:v>2008</c:v>
                </c:pt>
              </c:numCache>
            </c:numRef>
          </c:cat>
          <c:val>
            <c:numRef>
              <c:f>List1!$B$82:$C$82</c:f>
              <c:numCache>
                <c:formatCode>General</c:formatCode>
                <c:ptCount val="2"/>
                <c:pt idx="1">
                  <c:v>87.2</c:v>
                </c:pt>
              </c:numCache>
            </c:numRef>
          </c:val>
          <c:extLst>
            <c:ext xmlns:c16="http://schemas.microsoft.com/office/drawing/2014/chart" uri="{C3380CC4-5D6E-409C-BE32-E72D297353CC}">
              <c16:uniqueId val="{0000000E-2EE3-4147-B88F-A223B454863E}"/>
            </c:ext>
          </c:extLst>
        </c:ser>
        <c:dLbls>
          <c:dLblPos val="inEnd"/>
          <c:showLegendKey val="0"/>
          <c:showVal val="1"/>
          <c:showCatName val="0"/>
          <c:showSerName val="0"/>
          <c:showPercent val="0"/>
          <c:showBubbleSize val="0"/>
        </c:dLbls>
        <c:gapWidth val="65"/>
        <c:axId val="366024480"/>
        <c:axId val="366538848"/>
      </c:barChart>
      <c:catAx>
        <c:axId val="3660244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cs-CZ"/>
          </a:p>
        </c:txPr>
        <c:crossAx val="366538848"/>
        <c:crosses val="autoZero"/>
        <c:auto val="1"/>
        <c:lblAlgn val="ctr"/>
        <c:lblOffset val="100"/>
        <c:noMultiLvlLbl val="0"/>
      </c:catAx>
      <c:valAx>
        <c:axId val="3665388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66024480"/>
        <c:crosses val="autoZero"/>
        <c:crossBetween val="between"/>
      </c:valAx>
      <c:spPr>
        <a:noFill/>
        <a:ln>
          <a:noFill/>
        </a:ln>
        <a:effectLst/>
      </c:spPr>
    </c:plotArea>
    <c:legend>
      <c:legendPos val="b"/>
      <c:layout>
        <c:manualLayout>
          <c:xMode val="edge"/>
          <c:yMode val="edge"/>
          <c:x val="2.1981627296588553E-4"/>
          <c:y val="0.88374356458024772"/>
          <c:w val="0.99851870078740157"/>
          <c:h val="0.1019141991715005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cs-CZ"/>
              <a:t>Being</a:t>
            </a:r>
            <a:r>
              <a:rPr lang="cs-CZ" baseline="0"/>
              <a:t> houswife is as fullfiling as having paid job (Agree and Strongly agree)</a:t>
            </a:r>
            <a:endParaRPr lang="cs-CZ"/>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List1!$A$93</c:f>
              <c:strCache>
                <c:ptCount val="1"/>
                <c:pt idx="0">
                  <c:v>Belgium</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List1!$B$93:$C$93</c:f>
              <c:numCache>
                <c:formatCode>General</c:formatCode>
                <c:ptCount val="2"/>
                <c:pt idx="0">
                  <c:v>68.099999999999994</c:v>
                </c:pt>
                <c:pt idx="1">
                  <c:v>64</c:v>
                </c:pt>
              </c:numCache>
            </c:numRef>
          </c:val>
          <c:extLst>
            <c:ext xmlns:c16="http://schemas.microsoft.com/office/drawing/2014/chart" uri="{C3380CC4-5D6E-409C-BE32-E72D297353CC}">
              <c16:uniqueId val="{00000000-C800-1B4F-9049-301B4C2DE2C0}"/>
            </c:ext>
          </c:extLst>
        </c:ser>
        <c:ser>
          <c:idx val="1"/>
          <c:order val="1"/>
          <c:tx>
            <c:strRef>
              <c:f>List1!$A$94</c:f>
              <c:strCache>
                <c:ptCount val="1"/>
                <c:pt idx="0">
                  <c:v>Bulgaria</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List1!$B$94:$C$94</c:f>
              <c:numCache>
                <c:formatCode>General</c:formatCode>
                <c:ptCount val="2"/>
                <c:pt idx="0">
                  <c:v>87</c:v>
                </c:pt>
                <c:pt idx="1">
                  <c:v>41.5</c:v>
                </c:pt>
              </c:numCache>
            </c:numRef>
          </c:val>
          <c:extLst>
            <c:ext xmlns:c16="http://schemas.microsoft.com/office/drawing/2014/chart" uri="{C3380CC4-5D6E-409C-BE32-E72D297353CC}">
              <c16:uniqueId val="{00000001-C800-1B4F-9049-301B4C2DE2C0}"/>
            </c:ext>
          </c:extLst>
        </c:ser>
        <c:ser>
          <c:idx val="2"/>
          <c:order val="2"/>
          <c:tx>
            <c:strRef>
              <c:f>List1!$A$95</c:f>
              <c:strCache>
                <c:ptCount val="1"/>
                <c:pt idx="0">
                  <c:v>Czech Rep</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List1!$B$95:$C$95</c:f>
              <c:numCache>
                <c:formatCode>General</c:formatCode>
                <c:ptCount val="2"/>
                <c:pt idx="0">
                  <c:v>84</c:v>
                </c:pt>
                <c:pt idx="1">
                  <c:v>52.7</c:v>
                </c:pt>
              </c:numCache>
            </c:numRef>
          </c:val>
          <c:extLst>
            <c:ext xmlns:c16="http://schemas.microsoft.com/office/drawing/2014/chart" uri="{C3380CC4-5D6E-409C-BE32-E72D297353CC}">
              <c16:uniqueId val="{00000002-C800-1B4F-9049-301B4C2DE2C0}"/>
            </c:ext>
          </c:extLst>
        </c:ser>
        <c:ser>
          <c:idx val="3"/>
          <c:order val="3"/>
          <c:tx>
            <c:strRef>
              <c:f>List1!$A$96</c:f>
              <c:strCache>
                <c:ptCount val="1"/>
                <c:pt idx="0">
                  <c:v>Denmark</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List1!$B$96:$C$96</c:f>
              <c:numCache>
                <c:formatCode>General</c:formatCode>
                <c:ptCount val="2"/>
                <c:pt idx="0">
                  <c:v>55.3</c:v>
                </c:pt>
                <c:pt idx="1">
                  <c:v>46.4</c:v>
                </c:pt>
              </c:numCache>
            </c:numRef>
          </c:val>
          <c:extLst>
            <c:ext xmlns:c16="http://schemas.microsoft.com/office/drawing/2014/chart" uri="{C3380CC4-5D6E-409C-BE32-E72D297353CC}">
              <c16:uniqueId val="{00000003-C800-1B4F-9049-301B4C2DE2C0}"/>
            </c:ext>
          </c:extLst>
        </c:ser>
        <c:ser>
          <c:idx val="4"/>
          <c:order val="4"/>
          <c:tx>
            <c:strRef>
              <c:f>List1!$A$97</c:f>
              <c:strCache>
                <c:ptCount val="1"/>
                <c:pt idx="0">
                  <c:v>Estonia</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List1!$B$97:$C$97</c:f>
              <c:numCache>
                <c:formatCode>General</c:formatCode>
                <c:ptCount val="2"/>
                <c:pt idx="0">
                  <c:v>70</c:v>
                </c:pt>
                <c:pt idx="1">
                  <c:v>62</c:v>
                </c:pt>
              </c:numCache>
            </c:numRef>
          </c:val>
          <c:extLst>
            <c:ext xmlns:c16="http://schemas.microsoft.com/office/drawing/2014/chart" uri="{C3380CC4-5D6E-409C-BE32-E72D297353CC}">
              <c16:uniqueId val="{00000004-C800-1B4F-9049-301B4C2DE2C0}"/>
            </c:ext>
          </c:extLst>
        </c:ser>
        <c:ser>
          <c:idx val="5"/>
          <c:order val="5"/>
          <c:tx>
            <c:strRef>
              <c:f>List1!$A$98</c:f>
              <c:strCache>
                <c:ptCount val="1"/>
                <c:pt idx="0">
                  <c:v>Finland</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List1!$B$98:$C$98</c:f>
              <c:numCache>
                <c:formatCode>General</c:formatCode>
                <c:ptCount val="2"/>
                <c:pt idx="0">
                  <c:v>53.8</c:v>
                </c:pt>
                <c:pt idx="1">
                  <c:v>77.7</c:v>
                </c:pt>
              </c:numCache>
            </c:numRef>
          </c:val>
          <c:extLst>
            <c:ext xmlns:c16="http://schemas.microsoft.com/office/drawing/2014/chart" uri="{C3380CC4-5D6E-409C-BE32-E72D297353CC}">
              <c16:uniqueId val="{00000005-C800-1B4F-9049-301B4C2DE2C0}"/>
            </c:ext>
          </c:extLst>
        </c:ser>
        <c:ser>
          <c:idx val="6"/>
          <c:order val="6"/>
          <c:tx>
            <c:strRef>
              <c:f>List1!$A$99</c:f>
              <c:strCache>
                <c:ptCount val="1"/>
                <c:pt idx="0">
                  <c:v>Germany</c:v>
                </c:pt>
              </c:strCache>
            </c:strRef>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List1!$B$99:$C$99</c:f>
              <c:numCache>
                <c:formatCode>General</c:formatCode>
                <c:ptCount val="2"/>
                <c:pt idx="0">
                  <c:v>45.6</c:v>
                </c:pt>
                <c:pt idx="1">
                  <c:v>37.799999999999997</c:v>
                </c:pt>
              </c:numCache>
            </c:numRef>
          </c:val>
          <c:extLst>
            <c:ext xmlns:c16="http://schemas.microsoft.com/office/drawing/2014/chart" uri="{C3380CC4-5D6E-409C-BE32-E72D297353CC}">
              <c16:uniqueId val="{00000006-C800-1B4F-9049-301B4C2DE2C0}"/>
            </c:ext>
          </c:extLst>
        </c:ser>
        <c:ser>
          <c:idx val="7"/>
          <c:order val="7"/>
          <c:tx>
            <c:strRef>
              <c:f>List1!$A$100</c:f>
              <c:strCache>
                <c:ptCount val="1"/>
                <c:pt idx="0">
                  <c:v>Hungary</c:v>
                </c:pt>
              </c:strCache>
            </c:strRef>
          </c:tx>
          <c:spPr>
            <a:solidFill>
              <a:schemeClr val="accent2">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List1!$B$100:$C$100</c:f>
              <c:numCache>
                <c:formatCode>General</c:formatCode>
                <c:ptCount val="2"/>
                <c:pt idx="0">
                  <c:v>75.8</c:v>
                </c:pt>
                <c:pt idx="1">
                  <c:v>55.5</c:v>
                </c:pt>
              </c:numCache>
            </c:numRef>
          </c:val>
          <c:extLst>
            <c:ext xmlns:c16="http://schemas.microsoft.com/office/drawing/2014/chart" uri="{C3380CC4-5D6E-409C-BE32-E72D297353CC}">
              <c16:uniqueId val="{00000007-C800-1B4F-9049-301B4C2DE2C0}"/>
            </c:ext>
          </c:extLst>
        </c:ser>
        <c:ser>
          <c:idx val="8"/>
          <c:order val="8"/>
          <c:tx>
            <c:strRef>
              <c:f>List1!$A$101</c:f>
              <c:strCache>
                <c:ptCount val="1"/>
                <c:pt idx="0">
                  <c:v>Latvia</c:v>
                </c:pt>
              </c:strCache>
            </c:strRef>
          </c:tx>
          <c:spPr>
            <a:solidFill>
              <a:schemeClr val="accent3">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List1!$B$101:$C$101</c:f>
              <c:numCache>
                <c:formatCode>General</c:formatCode>
                <c:ptCount val="2"/>
                <c:pt idx="0">
                  <c:v>65.599999999999994</c:v>
                </c:pt>
                <c:pt idx="1">
                  <c:v>40</c:v>
                </c:pt>
              </c:numCache>
            </c:numRef>
          </c:val>
          <c:extLst>
            <c:ext xmlns:c16="http://schemas.microsoft.com/office/drawing/2014/chart" uri="{C3380CC4-5D6E-409C-BE32-E72D297353CC}">
              <c16:uniqueId val="{00000008-C800-1B4F-9049-301B4C2DE2C0}"/>
            </c:ext>
          </c:extLst>
        </c:ser>
        <c:ser>
          <c:idx val="9"/>
          <c:order val="9"/>
          <c:tx>
            <c:strRef>
              <c:f>List1!$A$102</c:f>
              <c:strCache>
                <c:ptCount val="1"/>
                <c:pt idx="0">
                  <c:v>Lithuania</c:v>
                </c:pt>
              </c:strCache>
            </c:strRef>
          </c:tx>
          <c:spPr>
            <a:solidFill>
              <a:schemeClr val="accent4">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List1!$B$102:$C$102</c:f>
              <c:numCache>
                <c:formatCode>General</c:formatCode>
                <c:ptCount val="2"/>
                <c:pt idx="0">
                  <c:v>86</c:v>
                </c:pt>
                <c:pt idx="1">
                  <c:v>77.400000000000006</c:v>
                </c:pt>
              </c:numCache>
            </c:numRef>
          </c:val>
          <c:extLst>
            <c:ext xmlns:c16="http://schemas.microsoft.com/office/drawing/2014/chart" uri="{C3380CC4-5D6E-409C-BE32-E72D297353CC}">
              <c16:uniqueId val="{00000009-C800-1B4F-9049-301B4C2DE2C0}"/>
            </c:ext>
          </c:extLst>
        </c:ser>
        <c:ser>
          <c:idx val="10"/>
          <c:order val="10"/>
          <c:tx>
            <c:strRef>
              <c:f>List1!$A$103</c:f>
              <c:strCache>
                <c:ptCount val="1"/>
                <c:pt idx="0">
                  <c:v>Poland</c:v>
                </c:pt>
              </c:strCache>
            </c:strRef>
          </c:tx>
          <c:spPr>
            <a:solidFill>
              <a:schemeClr val="accent5">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List1!$B$103:$C$103</c:f>
              <c:numCache>
                <c:formatCode>General</c:formatCode>
                <c:ptCount val="2"/>
                <c:pt idx="0">
                  <c:v>63.3</c:v>
                </c:pt>
                <c:pt idx="1">
                  <c:v>62.8</c:v>
                </c:pt>
              </c:numCache>
            </c:numRef>
          </c:val>
          <c:extLst>
            <c:ext xmlns:c16="http://schemas.microsoft.com/office/drawing/2014/chart" uri="{C3380CC4-5D6E-409C-BE32-E72D297353CC}">
              <c16:uniqueId val="{0000000A-C800-1B4F-9049-301B4C2DE2C0}"/>
            </c:ext>
          </c:extLst>
        </c:ser>
        <c:ser>
          <c:idx val="11"/>
          <c:order val="11"/>
          <c:tx>
            <c:strRef>
              <c:f>List1!$A$104</c:f>
              <c:strCache>
                <c:ptCount val="1"/>
                <c:pt idx="0">
                  <c:v>Slovakia</c:v>
                </c:pt>
              </c:strCache>
            </c:strRef>
          </c:tx>
          <c:spPr>
            <a:solidFill>
              <a:schemeClr val="accent6">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List1!$B$104:$C$104</c:f>
              <c:numCache>
                <c:formatCode>General</c:formatCode>
                <c:ptCount val="2"/>
                <c:pt idx="0">
                  <c:v>47.7</c:v>
                </c:pt>
                <c:pt idx="1">
                  <c:v>55.3</c:v>
                </c:pt>
              </c:numCache>
            </c:numRef>
          </c:val>
          <c:extLst>
            <c:ext xmlns:c16="http://schemas.microsoft.com/office/drawing/2014/chart" uri="{C3380CC4-5D6E-409C-BE32-E72D297353CC}">
              <c16:uniqueId val="{0000000B-C800-1B4F-9049-301B4C2DE2C0}"/>
            </c:ext>
          </c:extLst>
        </c:ser>
        <c:ser>
          <c:idx val="12"/>
          <c:order val="12"/>
          <c:tx>
            <c:strRef>
              <c:f>List1!$A$105</c:f>
              <c:strCache>
                <c:ptCount val="1"/>
                <c:pt idx="0">
                  <c:v>Slovenia</c:v>
                </c:pt>
              </c:strCache>
            </c:strRef>
          </c:tx>
          <c:spPr>
            <a:solidFill>
              <a:schemeClr val="accent1">
                <a:lumMod val="80000"/>
                <a:lumOff val="2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List1!$B$105:$C$105</c:f>
              <c:numCache>
                <c:formatCode>General</c:formatCode>
                <c:ptCount val="2"/>
                <c:pt idx="0">
                  <c:v>62.6</c:v>
                </c:pt>
                <c:pt idx="1">
                  <c:v>59.8</c:v>
                </c:pt>
              </c:numCache>
            </c:numRef>
          </c:val>
          <c:extLst>
            <c:ext xmlns:c16="http://schemas.microsoft.com/office/drawing/2014/chart" uri="{C3380CC4-5D6E-409C-BE32-E72D297353CC}">
              <c16:uniqueId val="{0000000C-C800-1B4F-9049-301B4C2DE2C0}"/>
            </c:ext>
          </c:extLst>
        </c:ser>
        <c:ser>
          <c:idx val="13"/>
          <c:order val="13"/>
          <c:tx>
            <c:strRef>
              <c:f>List1!$A$106</c:f>
              <c:strCache>
                <c:ptCount val="1"/>
                <c:pt idx="0">
                  <c:v>Great Britain</c:v>
                </c:pt>
              </c:strCache>
            </c:strRef>
          </c:tx>
          <c:spPr>
            <a:solidFill>
              <a:schemeClr val="accent2">
                <a:lumMod val="80000"/>
                <a:lumOff val="2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List1!$B$106:$C$106</c:f>
              <c:numCache>
                <c:formatCode>General</c:formatCode>
                <c:ptCount val="2"/>
                <c:pt idx="0">
                  <c:v>60.9</c:v>
                </c:pt>
                <c:pt idx="1">
                  <c:v>69.5</c:v>
                </c:pt>
              </c:numCache>
            </c:numRef>
          </c:val>
          <c:extLst>
            <c:ext xmlns:c16="http://schemas.microsoft.com/office/drawing/2014/chart" uri="{C3380CC4-5D6E-409C-BE32-E72D297353CC}">
              <c16:uniqueId val="{0000000D-C800-1B4F-9049-301B4C2DE2C0}"/>
            </c:ext>
          </c:extLst>
        </c:ser>
        <c:ser>
          <c:idx val="14"/>
          <c:order val="14"/>
          <c:tx>
            <c:strRef>
              <c:f>List1!$A$107</c:f>
              <c:strCache>
                <c:ptCount val="1"/>
                <c:pt idx="0">
                  <c:v>Russia</c:v>
                </c:pt>
              </c:strCache>
            </c:strRef>
          </c:tx>
          <c:spPr>
            <a:solidFill>
              <a:schemeClr val="accent3">
                <a:lumMod val="80000"/>
                <a:lumOff val="2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List1!$B$92:$C$92</c:f>
              <c:numCache>
                <c:formatCode>General</c:formatCode>
                <c:ptCount val="2"/>
                <c:pt idx="0">
                  <c:v>1990</c:v>
                </c:pt>
                <c:pt idx="1">
                  <c:v>2008</c:v>
                </c:pt>
              </c:numCache>
            </c:numRef>
          </c:cat>
          <c:val>
            <c:numRef>
              <c:f>List1!$B$107:$C$107</c:f>
              <c:numCache>
                <c:formatCode>General</c:formatCode>
                <c:ptCount val="2"/>
                <c:pt idx="1">
                  <c:v>65.099999999999994</c:v>
                </c:pt>
              </c:numCache>
            </c:numRef>
          </c:val>
          <c:extLst>
            <c:ext xmlns:c16="http://schemas.microsoft.com/office/drawing/2014/chart" uri="{C3380CC4-5D6E-409C-BE32-E72D297353CC}">
              <c16:uniqueId val="{0000000E-C800-1B4F-9049-301B4C2DE2C0}"/>
            </c:ext>
          </c:extLst>
        </c:ser>
        <c:dLbls>
          <c:dLblPos val="inEnd"/>
          <c:showLegendKey val="0"/>
          <c:showVal val="1"/>
          <c:showCatName val="0"/>
          <c:showSerName val="0"/>
          <c:showPercent val="0"/>
          <c:showBubbleSize val="0"/>
        </c:dLbls>
        <c:gapWidth val="65"/>
        <c:axId val="343853504"/>
        <c:axId val="343481376"/>
      </c:barChart>
      <c:catAx>
        <c:axId val="3438535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cs-CZ"/>
          </a:p>
        </c:txPr>
        <c:crossAx val="343481376"/>
        <c:crosses val="autoZero"/>
        <c:auto val="1"/>
        <c:lblAlgn val="ctr"/>
        <c:lblOffset val="100"/>
        <c:noMultiLvlLbl val="0"/>
      </c:catAx>
      <c:valAx>
        <c:axId val="3434813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43853504"/>
        <c:crosses val="autoZero"/>
        <c:crossBetween val="between"/>
      </c:valAx>
      <c:spPr>
        <a:noFill/>
        <a:ln>
          <a:noFill/>
        </a:ln>
        <a:effectLst/>
      </c:spPr>
    </c:plotArea>
    <c:legend>
      <c:legendPos val="b"/>
      <c:layout>
        <c:manualLayout>
          <c:xMode val="edge"/>
          <c:yMode val="edge"/>
          <c:x val="1.3505068340082613E-3"/>
          <c:y val="0.91168781438212265"/>
          <c:w val="0.99864949316599172"/>
          <c:h val="7.7785871282515365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5/15/18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5/15/18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5/15/18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5/15/18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5/15/18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5/15/18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5/15/18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5/15/18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5/15/18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5/15/18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5/15/18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5/15/18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EFDC45-D10C-E846-B4AB-D59C8796F492}"/>
              </a:ext>
            </a:extLst>
          </p:cNvPr>
          <p:cNvSpPr>
            <a:spLocks noGrp="1"/>
          </p:cNvSpPr>
          <p:nvPr>
            <p:ph type="ctrTitle"/>
          </p:nvPr>
        </p:nvSpPr>
        <p:spPr/>
        <p:txBody>
          <a:bodyPr/>
          <a:lstStyle/>
          <a:p>
            <a:r>
              <a:rPr lang="en-US" dirty="0"/>
              <a:t>Procommunist Europe and women’s representation</a:t>
            </a:r>
          </a:p>
        </p:txBody>
      </p:sp>
      <p:sp>
        <p:nvSpPr>
          <p:cNvPr id="3" name="Podnadpis 2">
            <a:extLst>
              <a:ext uri="{FF2B5EF4-FFF2-40B4-BE49-F238E27FC236}">
                <a16:creationId xmlns:a16="http://schemas.microsoft.com/office/drawing/2014/main" id="{5A2328FA-2C8A-454D-AAEE-D6D4C9674572}"/>
              </a:ext>
            </a:extLst>
          </p:cNvPr>
          <p:cNvSpPr>
            <a:spLocks noGrp="1"/>
          </p:cNvSpPr>
          <p:nvPr>
            <p:ph type="subTitle" idx="1"/>
          </p:nvPr>
        </p:nvSpPr>
        <p:spPr/>
        <p:txBody>
          <a:bodyPr/>
          <a:lstStyle/>
          <a:p>
            <a:r>
              <a:rPr lang="en-US" dirty="0"/>
              <a:t>POL612 Women &amp; Politics, May 15, 2018</a:t>
            </a:r>
          </a:p>
        </p:txBody>
      </p:sp>
    </p:spTree>
    <p:extLst>
      <p:ext uri="{BB962C8B-B14F-4D97-AF65-F5344CB8AC3E}">
        <p14:creationId xmlns:p14="http://schemas.microsoft.com/office/powerpoint/2010/main" val="2120722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86DD95-9CEF-8742-9AF8-BAD2E88E5C11}"/>
              </a:ext>
            </a:extLst>
          </p:cNvPr>
          <p:cNvSpPr>
            <a:spLocks noGrp="1"/>
          </p:cNvSpPr>
          <p:nvPr>
            <p:ph type="title"/>
          </p:nvPr>
        </p:nvSpPr>
        <p:spPr/>
        <p:txBody>
          <a:bodyPr/>
          <a:lstStyle/>
          <a:p>
            <a:r>
              <a:rPr lang="en-US" dirty="0"/>
              <a:t>TRANSITION TO DEMOCRACY</a:t>
            </a:r>
          </a:p>
        </p:txBody>
      </p:sp>
      <p:sp>
        <p:nvSpPr>
          <p:cNvPr id="3" name="Zástupný symbol pro obsah 2">
            <a:extLst>
              <a:ext uri="{FF2B5EF4-FFF2-40B4-BE49-F238E27FC236}">
                <a16:creationId xmlns:a16="http://schemas.microsoft.com/office/drawing/2014/main" id="{A744B755-AAF6-5249-8C80-7B5A3A94872B}"/>
              </a:ext>
            </a:extLst>
          </p:cNvPr>
          <p:cNvSpPr>
            <a:spLocks noGrp="1"/>
          </p:cNvSpPr>
          <p:nvPr>
            <p:ph idx="1"/>
          </p:nvPr>
        </p:nvSpPr>
        <p:spPr/>
        <p:txBody>
          <a:bodyPr/>
          <a:lstStyle/>
          <a:p>
            <a:r>
              <a:rPr lang="en-US" dirty="0"/>
              <a:t>Big question of 199s:  Would women’s past role in politics allow them to compete for power???</a:t>
            </a:r>
          </a:p>
          <a:p>
            <a:r>
              <a:rPr lang="en-US" dirty="0"/>
              <a:t>Clear answer: NO</a:t>
            </a:r>
          </a:p>
          <a:p>
            <a:r>
              <a:rPr lang="en-US" dirty="0"/>
              <a:t>Immediate fall of numbers of women in politics</a:t>
            </a:r>
          </a:p>
          <a:p>
            <a:r>
              <a:rPr lang="en-US" dirty="0" err="1"/>
              <a:t>Kostova</a:t>
            </a:r>
            <a:r>
              <a:rPr lang="en-US" dirty="0"/>
              <a:t> (1998):  “</a:t>
            </a:r>
            <a:r>
              <a:rPr lang="en-US" i="1" dirty="0"/>
              <a:t>Many of the women were workers, seamstresses, heroes of socialist labor, women with low status jobs. The fact that these women did not have experience to be taken seriously in important decision-making was exactly the reason why they were chosen</a:t>
            </a:r>
            <a:r>
              <a:rPr lang="en-US" dirty="0"/>
              <a:t>”.  </a:t>
            </a:r>
            <a:endParaRPr lang="cs-CZ" dirty="0"/>
          </a:p>
          <a:p>
            <a:endParaRPr lang="en-US" dirty="0"/>
          </a:p>
        </p:txBody>
      </p:sp>
    </p:spTree>
    <p:extLst>
      <p:ext uri="{BB962C8B-B14F-4D97-AF65-F5344CB8AC3E}">
        <p14:creationId xmlns:p14="http://schemas.microsoft.com/office/powerpoint/2010/main" val="136374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746EB4-01FA-3F47-A288-1F2B039EFF6E}"/>
              </a:ext>
            </a:extLst>
          </p:cNvPr>
          <p:cNvSpPr>
            <a:spLocks noGrp="1"/>
          </p:cNvSpPr>
          <p:nvPr>
            <p:ph type="title"/>
          </p:nvPr>
        </p:nvSpPr>
        <p:spPr>
          <a:xfrm>
            <a:off x="2078737" y="743975"/>
            <a:ext cx="7729728" cy="1188720"/>
          </a:xfrm>
        </p:spPr>
        <p:txBody>
          <a:bodyPr/>
          <a:lstStyle/>
          <a:p>
            <a:r>
              <a:rPr lang="en-US" dirty="0"/>
              <a:t>transition</a:t>
            </a:r>
          </a:p>
        </p:txBody>
      </p:sp>
      <p:sp>
        <p:nvSpPr>
          <p:cNvPr id="3" name="Zástupný symbol pro obsah 2">
            <a:extLst>
              <a:ext uri="{FF2B5EF4-FFF2-40B4-BE49-F238E27FC236}">
                <a16:creationId xmlns:a16="http://schemas.microsoft.com/office/drawing/2014/main" id="{924169AB-57F3-ED40-816C-74CD3D947451}"/>
              </a:ext>
            </a:extLst>
          </p:cNvPr>
          <p:cNvSpPr>
            <a:spLocks noGrp="1"/>
          </p:cNvSpPr>
          <p:nvPr>
            <p:ph idx="1"/>
          </p:nvPr>
        </p:nvSpPr>
        <p:spPr>
          <a:xfrm>
            <a:off x="851339" y="2412125"/>
            <a:ext cx="10184524" cy="4083268"/>
          </a:xfrm>
        </p:spPr>
        <p:txBody>
          <a:bodyPr>
            <a:normAutofit/>
          </a:bodyPr>
          <a:lstStyle/>
          <a:p>
            <a:r>
              <a:rPr lang="en-US" dirty="0"/>
              <a:t>Women marginalized during the period of transition</a:t>
            </a:r>
          </a:p>
          <a:p>
            <a:r>
              <a:rPr lang="en-US" dirty="0"/>
              <a:t>Even though they participated on the protests against old regime</a:t>
            </a:r>
          </a:p>
          <a:p>
            <a:r>
              <a:rPr lang="en-US" dirty="0"/>
              <a:t>Withdrawal from politics in the new regime</a:t>
            </a:r>
          </a:p>
          <a:p>
            <a:r>
              <a:rPr lang="en-US" dirty="0"/>
              <a:t>Explanation: little to no activity of women’s movement!</a:t>
            </a:r>
          </a:p>
          <a:p>
            <a:pPr lvl="1"/>
            <a:r>
              <a:rPr lang="en-US" dirty="0"/>
              <a:t>In the Leninist ideology women’s movement was part of the great revolution, no need for independent organization of women</a:t>
            </a:r>
          </a:p>
          <a:p>
            <a:r>
              <a:rPr lang="en-US" dirty="0"/>
              <a:t>Conservative view of feminism and gender equality</a:t>
            </a:r>
          </a:p>
          <a:p>
            <a:r>
              <a:rPr lang="en-US" dirty="0"/>
              <a:t>Women had little opportunity to develop organizational skills, reluctant to identify with any ideological position, including feminism</a:t>
            </a:r>
          </a:p>
          <a:p>
            <a:r>
              <a:rPr lang="en-US" dirty="0"/>
              <a:t>Parties faced no internal nor external pressure to place women on the ballot</a:t>
            </a:r>
          </a:p>
          <a:p>
            <a:endParaRPr lang="en-US" dirty="0"/>
          </a:p>
        </p:txBody>
      </p:sp>
    </p:spTree>
    <p:extLst>
      <p:ext uri="{BB962C8B-B14F-4D97-AF65-F5344CB8AC3E}">
        <p14:creationId xmlns:p14="http://schemas.microsoft.com/office/powerpoint/2010/main" val="166678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19501C6-F015-4273-AF88-E0F6C8538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A677DB7-5829-45BD-9754-5EC484CC4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Zástupný symbol pro obsah 4">
            <a:extLst>
              <a:ext uri="{FF2B5EF4-FFF2-40B4-BE49-F238E27FC236}">
                <a16:creationId xmlns:a16="http://schemas.microsoft.com/office/drawing/2014/main" id="{FDBF1852-48F9-4444-A8C1-ED05D9ACCE0E}"/>
              </a:ext>
            </a:extLst>
          </p:cNvPr>
          <p:cNvPicPr>
            <a:picLocks noGrp="1" noChangeAspect="1"/>
          </p:cNvPicPr>
          <p:nvPr>
            <p:ph idx="1"/>
          </p:nvPr>
        </p:nvPicPr>
        <p:blipFill>
          <a:blip r:embed="rId2"/>
          <a:stretch>
            <a:fillRect/>
          </a:stretch>
        </p:blipFill>
        <p:spPr>
          <a:xfrm>
            <a:off x="5927835" y="1538872"/>
            <a:ext cx="4636025" cy="4427404"/>
          </a:xfrm>
          <a:prstGeom prst="rect">
            <a:avLst/>
          </a:prstGeom>
        </p:spPr>
      </p:pic>
      <p:sp>
        <p:nvSpPr>
          <p:cNvPr id="2" name="Nadpis 1">
            <a:extLst>
              <a:ext uri="{FF2B5EF4-FFF2-40B4-BE49-F238E27FC236}">
                <a16:creationId xmlns:a16="http://schemas.microsoft.com/office/drawing/2014/main" id="{15D4585B-D0EC-294C-B597-0C9E7E1FAF1A}"/>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dirty="0"/>
              <a:t>transition</a:t>
            </a:r>
          </a:p>
        </p:txBody>
      </p:sp>
    </p:spTree>
    <p:extLst>
      <p:ext uri="{BB962C8B-B14F-4D97-AF65-F5344CB8AC3E}">
        <p14:creationId xmlns:p14="http://schemas.microsoft.com/office/powerpoint/2010/main" val="2727463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7128B-3BBA-D14D-B84A-D4C13A30813B}"/>
              </a:ext>
            </a:extLst>
          </p:cNvPr>
          <p:cNvSpPr>
            <a:spLocks noGrp="1"/>
          </p:cNvSpPr>
          <p:nvPr>
            <p:ph type="title"/>
          </p:nvPr>
        </p:nvSpPr>
        <p:spPr>
          <a:xfrm>
            <a:off x="570186" y="0"/>
            <a:ext cx="11461531" cy="993227"/>
          </a:xfrm>
        </p:spPr>
        <p:txBody>
          <a:bodyPr>
            <a:normAutofit/>
          </a:bodyPr>
          <a:lstStyle/>
          <a:p>
            <a:r>
              <a:rPr lang="en-US" dirty="0"/>
              <a:t>Some data from the European value study</a:t>
            </a:r>
          </a:p>
        </p:txBody>
      </p:sp>
      <p:graphicFrame>
        <p:nvGraphicFramePr>
          <p:cNvPr id="8" name="Zástupný symbol pro obsah 7">
            <a:extLst>
              <a:ext uri="{FF2B5EF4-FFF2-40B4-BE49-F238E27FC236}">
                <a16:creationId xmlns:a16="http://schemas.microsoft.com/office/drawing/2014/main" id="{D8DE5245-5325-0B4B-9A5F-EB96974CF8BE}"/>
              </a:ext>
            </a:extLst>
          </p:cNvPr>
          <p:cNvGraphicFramePr>
            <a:graphicFrameLocks noGrp="1"/>
          </p:cNvGraphicFramePr>
          <p:nvPr>
            <p:ph idx="1"/>
            <p:extLst>
              <p:ext uri="{D42A27DB-BD31-4B8C-83A1-F6EECF244321}">
                <p14:modId xmlns:p14="http://schemas.microsoft.com/office/powerpoint/2010/main" val="1494090130"/>
              </p:ext>
            </p:extLst>
          </p:nvPr>
        </p:nvGraphicFramePr>
        <p:xfrm>
          <a:off x="0" y="1434662"/>
          <a:ext cx="12192000" cy="53129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850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E07EA8-31C0-D44B-8B79-B259BD0188C5}"/>
              </a:ext>
            </a:extLst>
          </p:cNvPr>
          <p:cNvSpPr>
            <a:spLocks noGrp="1"/>
          </p:cNvSpPr>
          <p:nvPr>
            <p:ph type="title"/>
          </p:nvPr>
        </p:nvSpPr>
        <p:spPr>
          <a:xfrm>
            <a:off x="1056289" y="141890"/>
            <a:ext cx="9677085" cy="599089"/>
          </a:xfrm>
        </p:spPr>
        <p:txBody>
          <a:bodyPr>
            <a:normAutofit fontScale="90000"/>
          </a:bodyPr>
          <a:lstStyle/>
          <a:p>
            <a:r>
              <a:rPr lang="en-US" dirty="0"/>
              <a:t>Some data from the European value study</a:t>
            </a:r>
          </a:p>
        </p:txBody>
      </p:sp>
      <p:graphicFrame>
        <p:nvGraphicFramePr>
          <p:cNvPr id="6" name="Zástupný symbol pro obsah 5">
            <a:extLst>
              <a:ext uri="{FF2B5EF4-FFF2-40B4-BE49-F238E27FC236}">
                <a16:creationId xmlns:a16="http://schemas.microsoft.com/office/drawing/2014/main" id="{556AB1E5-417D-E340-B91F-ED40F45B4A4A}"/>
              </a:ext>
            </a:extLst>
          </p:cNvPr>
          <p:cNvGraphicFramePr>
            <a:graphicFrameLocks noGrp="1"/>
          </p:cNvGraphicFramePr>
          <p:nvPr>
            <p:ph idx="1"/>
            <p:extLst>
              <p:ext uri="{D42A27DB-BD31-4B8C-83A1-F6EECF244321}">
                <p14:modId xmlns:p14="http://schemas.microsoft.com/office/powerpoint/2010/main" val="128400188"/>
              </p:ext>
            </p:extLst>
          </p:nvPr>
        </p:nvGraphicFramePr>
        <p:xfrm>
          <a:off x="0" y="1008993"/>
          <a:ext cx="12129289" cy="58490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13018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B8069C-CCA8-3E46-A394-C611B6408DA7}"/>
              </a:ext>
            </a:extLst>
          </p:cNvPr>
          <p:cNvSpPr>
            <a:spLocks noGrp="1"/>
          </p:cNvSpPr>
          <p:nvPr>
            <p:ph type="title"/>
          </p:nvPr>
        </p:nvSpPr>
        <p:spPr/>
        <p:txBody>
          <a:bodyPr/>
          <a:lstStyle/>
          <a:p>
            <a:r>
              <a:rPr lang="en-US" dirty="0"/>
              <a:t>quotas</a:t>
            </a:r>
          </a:p>
        </p:txBody>
      </p:sp>
      <p:sp>
        <p:nvSpPr>
          <p:cNvPr id="3" name="Zástupný symbol pro obsah 2">
            <a:extLst>
              <a:ext uri="{FF2B5EF4-FFF2-40B4-BE49-F238E27FC236}">
                <a16:creationId xmlns:a16="http://schemas.microsoft.com/office/drawing/2014/main" id="{533E6E38-555E-B54C-8563-6514CEFC08BD}"/>
              </a:ext>
            </a:extLst>
          </p:cNvPr>
          <p:cNvSpPr>
            <a:spLocks noGrp="1"/>
          </p:cNvSpPr>
          <p:nvPr>
            <p:ph idx="1"/>
          </p:nvPr>
        </p:nvSpPr>
        <p:spPr/>
        <p:txBody>
          <a:bodyPr/>
          <a:lstStyle/>
          <a:p>
            <a:r>
              <a:rPr lang="en-US" dirty="0"/>
              <a:t>Not perceived positively</a:t>
            </a:r>
          </a:p>
          <a:p>
            <a:r>
              <a:rPr lang="en-US" dirty="0"/>
              <a:t>Informal measures during communism delegitimized quota</a:t>
            </a:r>
          </a:p>
          <a:p>
            <a:r>
              <a:rPr lang="en-US" dirty="0"/>
              <a:t>During 1990s post-communist governments resisted quota politics</a:t>
            </a:r>
          </a:p>
        </p:txBody>
      </p:sp>
    </p:spTree>
    <p:extLst>
      <p:ext uri="{BB962C8B-B14F-4D97-AF65-F5344CB8AC3E}">
        <p14:creationId xmlns:p14="http://schemas.microsoft.com/office/powerpoint/2010/main" val="533381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DBB757-5AF1-D543-8F5D-D71A117D74E6}"/>
              </a:ext>
            </a:extLst>
          </p:cNvPr>
          <p:cNvSpPr>
            <a:spLocks noGrp="1"/>
          </p:cNvSpPr>
          <p:nvPr>
            <p:ph type="title"/>
          </p:nvPr>
        </p:nvSpPr>
        <p:spPr/>
        <p:txBody>
          <a:bodyPr/>
          <a:lstStyle/>
          <a:p>
            <a:r>
              <a:rPr lang="en-US" dirty="0"/>
              <a:t>Changes after 2000</a:t>
            </a:r>
          </a:p>
        </p:txBody>
      </p:sp>
      <p:graphicFrame>
        <p:nvGraphicFramePr>
          <p:cNvPr id="4" name="Zástupný symbol pro obsah 3">
            <a:extLst>
              <a:ext uri="{FF2B5EF4-FFF2-40B4-BE49-F238E27FC236}">
                <a16:creationId xmlns:a16="http://schemas.microsoft.com/office/drawing/2014/main" id="{4270E7F7-582B-D441-B9BB-E30CBA8D4E0F}"/>
              </a:ext>
            </a:extLst>
          </p:cNvPr>
          <p:cNvGraphicFramePr>
            <a:graphicFrameLocks noGrp="1"/>
          </p:cNvGraphicFramePr>
          <p:nvPr>
            <p:ph idx="1"/>
            <p:extLst>
              <p:ext uri="{D42A27DB-BD31-4B8C-83A1-F6EECF244321}">
                <p14:modId xmlns:p14="http://schemas.microsoft.com/office/powerpoint/2010/main" val="3580290513"/>
              </p:ext>
            </p:extLst>
          </p:nvPr>
        </p:nvGraphicFramePr>
        <p:xfrm>
          <a:off x="2231136" y="2459421"/>
          <a:ext cx="7890327" cy="4051737"/>
        </p:xfrm>
        <a:graphic>
          <a:graphicData uri="http://schemas.openxmlformats.org/drawingml/2006/table">
            <a:tbl>
              <a:tblPr firstRow="1" firstCol="1" bandRow="1">
                <a:tableStyleId>{5C22544A-7EE6-4342-B048-85BDC9FD1C3A}</a:tableStyleId>
              </a:tblPr>
              <a:tblGrid>
                <a:gridCol w="598258">
                  <a:extLst>
                    <a:ext uri="{9D8B030D-6E8A-4147-A177-3AD203B41FA5}">
                      <a16:colId xmlns:a16="http://schemas.microsoft.com/office/drawing/2014/main" val="4034591489"/>
                    </a:ext>
                  </a:extLst>
                </a:gridCol>
                <a:gridCol w="1703086">
                  <a:extLst>
                    <a:ext uri="{9D8B030D-6E8A-4147-A177-3AD203B41FA5}">
                      <a16:colId xmlns:a16="http://schemas.microsoft.com/office/drawing/2014/main" val="3607710827"/>
                    </a:ext>
                  </a:extLst>
                </a:gridCol>
                <a:gridCol w="4684882">
                  <a:extLst>
                    <a:ext uri="{9D8B030D-6E8A-4147-A177-3AD203B41FA5}">
                      <a16:colId xmlns:a16="http://schemas.microsoft.com/office/drawing/2014/main" val="3318276474"/>
                    </a:ext>
                  </a:extLst>
                </a:gridCol>
                <a:gridCol w="904101">
                  <a:extLst>
                    <a:ext uri="{9D8B030D-6E8A-4147-A177-3AD203B41FA5}">
                      <a16:colId xmlns:a16="http://schemas.microsoft.com/office/drawing/2014/main" val="2933237504"/>
                    </a:ext>
                  </a:extLst>
                </a:gridCol>
              </a:tblGrid>
              <a:tr h="654595">
                <a:tc>
                  <a:txBody>
                    <a:bodyPr/>
                    <a:lstStyle/>
                    <a:p>
                      <a:pPr>
                        <a:spcAft>
                          <a:spcPts val="0"/>
                        </a:spcAft>
                      </a:pPr>
                      <a:r>
                        <a:rPr lang="en-US" sz="1100">
                          <a:effectLst/>
                        </a:rPr>
                        <a:t>Year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Country</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dirty="0">
                          <a:effectLst/>
                        </a:rPr>
                        <a:t>Measure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 of women in parliament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854831132"/>
                  </a:ext>
                </a:extLst>
              </a:tr>
              <a:tr h="201067">
                <a:tc>
                  <a:txBody>
                    <a:bodyPr/>
                    <a:lstStyle/>
                    <a:p>
                      <a:pPr>
                        <a:spcAft>
                          <a:spcPts val="0"/>
                        </a:spcAft>
                      </a:pPr>
                      <a:r>
                        <a:rPr lang="en-US" sz="1100">
                          <a:effectLst/>
                        </a:rPr>
                        <a:t>2001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Bosnia and Herzegovina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40 % of candidates on a list (placement rule)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21%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2172490244"/>
                  </a:ext>
                </a:extLst>
              </a:tr>
              <a:tr h="402135">
                <a:tc>
                  <a:txBody>
                    <a:bodyPr/>
                    <a:lstStyle/>
                    <a:p>
                      <a:pPr>
                        <a:spcAft>
                          <a:spcPts val="0"/>
                        </a:spcAft>
                      </a:pPr>
                      <a:r>
                        <a:rPr lang="en-US" sz="1100">
                          <a:effectLst/>
                        </a:rPr>
                        <a:t>2004</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Serbia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30 % candidates of each sex at least (1 for every 3 on a list)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34%</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1310115834"/>
                  </a:ext>
                </a:extLst>
              </a:tr>
              <a:tr h="201067">
                <a:tc>
                  <a:txBody>
                    <a:bodyPr/>
                    <a:lstStyle/>
                    <a:p>
                      <a:pPr>
                        <a:spcAft>
                          <a:spcPts val="0"/>
                        </a:spcAft>
                      </a:pPr>
                      <a:r>
                        <a:rPr lang="en-US" sz="1100">
                          <a:effectLst/>
                        </a:rPr>
                        <a:t>2004</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Uzbekistan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No less than 30 % women on a list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16%</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3951224450"/>
                  </a:ext>
                </a:extLst>
              </a:tr>
              <a:tr h="201067">
                <a:tc>
                  <a:txBody>
                    <a:bodyPr/>
                    <a:lstStyle/>
                    <a:p>
                      <a:pPr>
                        <a:spcAft>
                          <a:spcPts val="0"/>
                        </a:spcAft>
                      </a:pPr>
                      <a:r>
                        <a:rPr lang="en-US" sz="1100">
                          <a:effectLst/>
                        </a:rPr>
                        <a:t>2006</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Slovenia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35 % of both sexes at least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36%</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3607079242"/>
                  </a:ext>
                </a:extLst>
              </a:tr>
              <a:tr h="402135">
                <a:tc>
                  <a:txBody>
                    <a:bodyPr/>
                    <a:lstStyle/>
                    <a:p>
                      <a:pPr>
                        <a:spcAft>
                          <a:spcPts val="0"/>
                        </a:spcAft>
                      </a:pPr>
                      <a:r>
                        <a:rPr lang="en-US" sz="1100">
                          <a:effectLst/>
                        </a:rPr>
                        <a:t>2006</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FYROM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In every 3 places at least one reserved for underrepresented sex</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31%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40313769"/>
                  </a:ext>
                </a:extLst>
              </a:tr>
              <a:tr h="402135">
                <a:tc>
                  <a:txBody>
                    <a:bodyPr/>
                    <a:lstStyle/>
                    <a:p>
                      <a:pPr>
                        <a:spcAft>
                          <a:spcPts val="0"/>
                        </a:spcAft>
                      </a:pPr>
                      <a:r>
                        <a:rPr lang="en-US" sz="1100">
                          <a:effectLst/>
                        </a:rPr>
                        <a:t>2007</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Armenia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20 % of any integer group of five candidates   starting from the second number on a list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17%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1630713209"/>
                  </a:ext>
                </a:extLst>
              </a:tr>
              <a:tr h="402135">
                <a:tc>
                  <a:txBody>
                    <a:bodyPr/>
                    <a:lstStyle/>
                    <a:p>
                      <a:pPr>
                        <a:spcAft>
                          <a:spcPts val="0"/>
                        </a:spcAft>
                      </a:pPr>
                      <a:r>
                        <a:rPr lang="en-US" sz="1100">
                          <a:effectLst/>
                        </a:rPr>
                        <a:t>2007</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Kyrgyzstan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30 % of either sex on a list, no more than 3 positions can separate men and women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19%</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3129151180"/>
                  </a:ext>
                </a:extLst>
              </a:tr>
              <a:tr h="391633">
                <a:tc>
                  <a:txBody>
                    <a:bodyPr/>
                    <a:lstStyle/>
                    <a:p>
                      <a:pPr>
                        <a:spcAft>
                          <a:spcPts val="0"/>
                        </a:spcAft>
                      </a:pPr>
                      <a:r>
                        <a:rPr lang="en-US" sz="1100">
                          <a:effectLst/>
                        </a:rPr>
                        <a:t>2008</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Albania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30 % of candidates, one of the first three candidates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27,9%</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4089664001"/>
                  </a:ext>
                </a:extLst>
              </a:tr>
              <a:tr h="391633">
                <a:tc>
                  <a:txBody>
                    <a:bodyPr/>
                    <a:lstStyle/>
                    <a:p>
                      <a:pPr>
                        <a:spcAft>
                          <a:spcPts val="0"/>
                        </a:spcAft>
                      </a:pPr>
                      <a:r>
                        <a:rPr lang="en-US" sz="1100">
                          <a:effectLst/>
                        </a:rPr>
                        <a:t>2011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Montenegro</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At least 30 % of underrepresented sex, no rank order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23%</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3484194925"/>
                  </a:ext>
                </a:extLst>
              </a:tr>
              <a:tr h="402135">
                <a:tc>
                  <a:txBody>
                    <a:bodyPr/>
                    <a:lstStyle/>
                    <a:p>
                      <a:pPr>
                        <a:spcAft>
                          <a:spcPts val="0"/>
                        </a:spcAft>
                      </a:pPr>
                      <a:r>
                        <a:rPr lang="en-US" sz="1100">
                          <a:effectLst/>
                        </a:rPr>
                        <a:t>2011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Poland</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a:effectLst/>
                        </a:rPr>
                        <a:t>There cannot be less then 35 % of men or women on a list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tc>
                  <a:txBody>
                    <a:bodyPr/>
                    <a:lstStyle/>
                    <a:p>
                      <a:pPr>
                        <a:spcAft>
                          <a:spcPts val="0"/>
                        </a:spcAft>
                      </a:pPr>
                      <a:r>
                        <a:rPr lang="en-US" sz="1100" dirty="0">
                          <a:effectLst/>
                        </a:rPr>
                        <a:t>27%</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223" marR="61223" marT="0" marB="0"/>
                </a:tc>
                <a:extLst>
                  <a:ext uri="{0D108BD9-81ED-4DB2-BD59-A6C34878D82A}">
                    <a16:rowId xmlns:a16="http://schemas.microsoft.com/office/drawing/2014/main" val="4242159583"/>
                  </a:ext>
                </a:extLst>
              </a:tr>
            </a:tbl>
          </a:graphicData>
        </a:graphic>
      </p:graphicFrame>
    </p:spTree>
    <p:extLst>
      <p:ext uri="{BB962C8B-B14F-4D97-AF65-F5344CB8AC3E}">
        <p14:creationId xmlns:p14="http://schemas.microsoft.com/office/powerpoint/2010/main" val="3021807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D24670-6598-2242-8E16-F67B53D98E08}"/>
              </a:ext>
            </a:extLst>
          </p:cNvPr>
          <p:cNvSpPr>
            <a:spLocks noGrp="1"/>
          </p:cNvSpPr>
          <p:nvPr>
            <p:ph type="title"/>
          </p:nvPr>
        </p:nvSpPr>
        <p:spPr/>
        <p:txBody>
          <a:bodyPr/>
          <a:lstStyle/>
          <a:p>
            <a:r>
              <a:rPr lang="en-US" dirty="0"/>
              <a:t>EU accession</a:t>
            </a:r>
          </a:p>
        </p:txBody>
      </p:sp>
      <p:sp>
        <p:nvSpPr>
          <p:cNvPr id="3" name="Zástupný symbol pro obsah 2">
            <a:extLst>
              <a:ext uri="{FF2B5EF4-FFF2-40B4-BE49-F238E27FC236}">
                <a16:creationId xmlns:a16="http://schemas.microsoft.com/office/drawing/2014/main" id="{FCC0DEAB-45D6-2C4B-8227-957FCAC2B821}"/>
              </a:ext>
            </a:extLst>
          </p:cNvPr>
          <p:cNvSpPr>
            <a:spLocks noGrp="1"/>
          </p:cNvSpPr>
          <p:nvPr>
            <p:ph idx="1"/>
          </p:nvPr>
        </p:nvSpPr>
        <p:spPr/>
        <p:txBody>
          <a:bodyPr/>
          <a:lstStyle/>
          <a:p>
            <a:r>
              <a:rPr lang="en-US" dirty="0"/>
              <a:t>Gender equality measures</a:t>
            </a:r>
          </a:p>
          <a:p>
            <a:r>
              <a:rPr lang="en-US" dirty="0"/>
              <a:t>European Commission required gender equality </a:t>
            </a:r>
            <a:r>
              <a:rPr lang="en-US" dirty="0" err="1"/>
              <a:t>aquis</a:t>
            </a:r>
            <a:r>
              <a:rPr lang="en-US" dirty="0"/>
              <a:t> </a:t>
            </a:r>
            <a:r>
              <a:rPr lang="en-US" dirty="0" err="1"/>
              <a:t>commnunitaire</a:t>
            </a:r>
            <a:r>
              <a:rPr lang="en-US" dirty="0"/>
              <a:t> to be incorporated into the national law of candidate countries</a:t>
            </a:r>
          </a:p>
          <a:p>
            <a:endParaRPr lang="en-US" dirty="0"/>
          </a:p>
          <a:p>
            <a:endParaRPr lang="en-US" dirty="0"/>
          </a:p>
        </p:txBody>
      </p:sp>
    </p:spTree>
    <p:extLst>
      <p:ext uri="{BB962C8B-B14F-4D97-AF65-F5344CB8AC3E}">
        <p14:creationId xmlns:p14="http://schemas.microsoft.com/office/powerpoint/2010/main" val="2823899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BEE8A2-57B4-F648-BB90-9D30FB347A0C}"/>
              </a:ext>
            </a:extLst>
          </p:cNvPr>
          <p:cNvSpPr>
            <a:spLocks noGrp="1"/>
          </p:cNvSpPr>
          <p:nvPr>
            <p:ph type="title"/>
          </p:nvPr>
        </p:nvSpPr>
        <p:spPr/>
        <p:txBody>
          <a:bodyPr/>
          <a:lstStyle/>
          <a:p>
            <a:r>
              <a:rPr lang="en-US" dirty="0"/>
              <a:t>EU accession: Czech Case</a:t>
            </a:r>
          </a:p>
        </p:txBody>
      </p:sp>
      <p:sp>
        <p:nvSpPr>
          <p:cNvPr id="3" name="Zástupný symbol pro obsah 2">
            <a:extLst>
              <a:ext uri="{FF2B5EF4-FFF2-40B4-BE49-F238E27FC236}">
                <a16:creationId xmlns:a16="http://schemas.microsoft.com/office/drawing/2014/main" id="{FBA3BC84-6E55-354B-A92C-D1CD001645F8}"/>
              </a:ext>
            </a:extLst>
          </p:cNvPr>
          <p:cNvSpPr>
            <a:spLocks noGrp="1"/>
          </p:cNvSpPr>
          <p:nvPr>
            <p:ph idx="1"/>
          </p:nvPr>
        </p:nvSpPr>
        <p:spPr/>
        <p:txBody>
          <a:bodyPr>
            <a:normAutofit lnSpcReduction="10000"/>
          </a:bodyPr>
          <a:lstStyle/>
          <a:p>
            <a:r>
              <a:rPr lang="en-US" dirty="0"/>
              <a:t>Gender equality perceived as less important issue by Czech representatives</a:t>
            </a:r>
          </a:p>
          <a:p>
            <a:r>
              <a:rPr lang="en-US" dirty="0"/>
              <a:t>Incorporation of the gender equality EU directives perceived as simple and technical task</a:t>
            </a:r>
          </a:p>
          <a:p>
            <a:r>
              <a:rPr lang="en-US" dirty="0"/>
              <a:t>By 2004 equality bodies established at governmental levels</a:t>
            </a:r>
          </a:p>
          <a:p>
            <a:r>
              <a:rPr lang="en-US" dirty="0"/>
              <a:t>However the changes only formal, issue undervalued, process ineffective (</a:t>
            </a:r>
            <a:r>
              <a:rPr lang="en-US" dirty="0" err="1"/>
              <a:t>Hašková</a:t>
            </a:r>
            <a:r>
              <a:rPr lang="en-US" dirty="0"/>
              <a:t>, </a:t>
            </a:r>
            <a:r>
              <a:rPr lang="en-US" dirty="0" err="1"/>
              <a:t>Křížová</a:t>
            </a:r>
            <a:r>
              <a:rPr lang="en-US" dirty="0"/>
              <a:t> 2008)</a:t>
            </a:r>
          </a:p>
          <a:p>
            <a:r>
              <a:rPr lang="en-US" dirty="0"/>
              <a:t>Support to NGOs (from the EU and government – as part of the goal to increase activity of civil society)</a:t>
            </a:r>
          </a:p>
          <a:p>
            <a:r>
              <a:rPr lang="en-US" dirty="0"/>
              <a:t>Professionalization and project-based orientation of women’s interest groups</a:t>
            </a:r>
          </a:p>
          <a:p>
            <a:endParaRPr lang="en-US" dirty="0"/>
          </a:p>
        </p:txBody>
      </p:sp>
    </p:spTree>
    <p:extLst>
      <p:ext uri="{BB962C8B-B14F-4D97-AF65-F5344CB8AC3E}">
        <p14:creationId xmlns:p14="http://schemas.microsoft.com/office/powerpoint/2010/main" val="1396511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B8CDDC-3A66-6041-B814-B41B7C92ADE3}"/>
              </a:ext>
            </a:extLst>
          </p:cNvPr>
          <p:cNvSpPr>
            <a:spLocks noGrp="1"/>
          </p:cNvSpPr>
          <p:nvPr>
            <p:ph type="title"/>
          </p:nvPr>
        </p:nvSpPr>
        <p:spPr>
          <a:xfrm>
            <a:off x="1939159" y="964692"/>
            <a:ext cx="8021705" cy="1188720"/>
          </a:xfrm>
        </p:spPr>
        <p:txBody>
          <a:bodyPr/>
          <a:lstStyle/>
          <a:p>
            <a:r>
              <a:rPr lang="en-US" dirty="0"/>
              <a:t>SLOVENIA</a:t>
            </a:r>
          </a:p>
        </p:txBody>
      </p:sp>
      <p:sp>
        <p:nvSpPr>
          <p:cNvPr id="3" name="Zástupný symbol pro obsah 2">
            <a:extLst>
              <a:ext uri="{FF2B5EF4-FFF2-40B4-BE49-F238E27FC236}">
                <a16:creationId xmlns:a16="http://schemas.microsoft.com/office/drawing/2014/main" id="{9996F32E-7050-CC44-8915-0F249CA302B1}"/>
              </a:ext>
            </a:extLst>
          </p:cNvPr>
          <p:cNvSpPr>
            <a:spLocks noGrp="1"/>
          </p:cNvSpPr>
          <p:nvPr>
            <p:ph idx="1"/>
          </p:nvPr>
        </p:nvSpPr>
        <p:spPr>
          <a:xfrm>
            <a:off x="1939159" y="2380594"/>
            <a:ext cx="8497613" cy="4162096"/>
          </a:xfrm>
        </p:spPr>
        <p:txBody>
          <a:bodyPr>
            <a:normAutofit/>
          </a:bodyPr>
          <a:lstStyle/>
          <a:p>
            <a:r>
              <a:rPr lang="en-US" dirty="0"/>
              <a:t>Exceptional success</a:t>
            </a:r>
          </a:p>
          <a:p>
            <a:r>
              <a:rPr lang="en-US" dirty="0"/>
              <a:t>until 2005: only 3 ministers, 6 % of mayors, 12 % of local councilors, 14 % of MPs</a:t>
            </a:r>
            <a:r>
              <a:rPr lang="cs-CZ" dirty="0"/>
              <a:t> </a:t>
            </a:r>
          </a:p>
          <a:p>
            <a:r>
              <a:rPr lang="en-US" dirty="0"/>
              <a:t>2001 women formed the Coalition for Parity and took advantage of Slovenian accession period (2001-2004)</a:t>
            </a:r>
            <a:r>
              <a:rPr lang="cs-CZ" dirty="0"/>
              <a:t> to lobby </a:t>
            </a:r>
            <a:r>
              <a:rPr lang="cs-CZ" dirty="0" err="1"/>
              <a:t>for</a:t>
            </a:r>
            <a:r>
              <a:rPr lang="cs-CZ" dirty="0"/>
              <a:t> a </a:t>
            </a:r>
            <a:r>
              <a:rPr lang="cs-CZ" dirty="0" err="1"/>
              <a:t>change</a:t>
            </a:r>
            <a:endParaRPr lang="cs-CZ" dirty="0"/>
          </a:p>
          <a:p>
            <a:pPr lvl="0"/>
            <a:r>
              <a:rPr lang="en-US" dirty="0"/>
              <a:t>40 % quota to the European Parliament, </a:t>
            </a:r>
            <a:endParaRPr lang="cs-CZ" dirty="0"/>
          </a:p>
          <a:p>
            <a:pPr lvl="0"/>
            <a:r>
              <a:rPr lang="en-US" dirty="0"/>
              <a:t>20 % quota to local election</a:t>
            </a:r>
            <a:endParaRPr lang="cs-CZ" dirty="0"/>
          </a:p>
          <a:p>
            <a:pPr lvl="0"/>
            <a:r>
              <a:rPr lang="en-US" dirty="0"/>
              <a:t>20% quota to the Parliament</a:t>
            </a:r>
            <a:endParaRPr lang="cs-CZ" dirty="0"/>
          </a:p>
          <a:p>
            <a:pPr lvl="0"/>
            <a:r>
              <a:rPr lang="en-US" dirty="0"/>
              <a:t>35% quota to the Parliament</a:t>
            </a:r>
            <a:endParaRPr lang="cs-CZ" dirty="0"/>
          </a:p>
          <a:p>
            <a:r>
              <a:rPr lang="en-US" dirty="0"/>
              <a:t>Women’s representation peaked at 37% in 2014</a:t>
            </a:r>
            <a:endParaRPr lang="cs-CZ" dirty="0"/>
          </a:p>
          <a:p>
            <a:r>
              <a:rPr lang="en-US" dirty="0"/>
              <a:t>One female prime minister. </a:t>
            </a:r>
            <a:endParaRPr lang="cs-CZ" dirty="0"/>
          </a:p>
          <a:p>
            <a:endParaRPr lang="en-US" dirty="0"/>
          </a:p>
        </p:txBody>
      </p:sp>
    </p:spTree>
    <p:extLst>
      <p:ext uri="{BB962C8B-B14F-4D97-AF65-F5344CB8AC3E}">
        <p14:creationId xmlns:p14="http://schemas.microsoft.com/office/powerpoint/2010/main" val="157738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034031-E924-C148-AEE4-661AD232792F}"/>
              </a:ext>
            </a:extLst>
          </p:cNvPr>
          <p:cNvSpPr>
            <a:spLocks noGrp="1"/>
          </p:cNvSpPr>
          <p:nvPr>
            <p:ph type="title"/>
          </p:nvPr>
        </p:nvSpPr>
        <p:spPr/>
        <p:txBody>
          <a:bodyPr/>
          <a:lstStyle/>
          <a:p>
            <a:r>
              <a:rPr lang="en-US" dirty="0"/>
              <a:t>Central and eastern Europe: FACTORS</a:t>
            </a:r>
          </a:p>
        </p:txBody>
      </p:sp>
      <p:sp>
        <p:nvSpPr>
          <p:cNvPr id="3" name="Zástupný symbol pro obsah 2">
            <a:extLst>
              <a:ext uri="{FF2B5EF4-FFF2-40B4-BE49-F238E27FC236}">
                <a16:creationId xmlns:a16="http://schemas.microsoft.com/office/drawing/2014/main" id="{DDF6662E-1462-AB4D-8CCE-C012E14DE6F9}"/>
              </a:ext>
            </a:extLst>
          </p:cNvPr>
          <p:cNvSpPr>
            <a:spLocks noGrp="1"/>
          </p:cNvSpPr>
          <p:nvPr>
            <p:ph idx="1"/>
          </p:nvPr>
        </p:nvSpPr>
        <p:spPr/>
        <p:txBody>
          <a:bodyPr/>
          <a:lstStyle/>
          <a:p>
            <a:r>
              <a:rPr lang="en-US" dirty="0"/>
              <a:t>1. Communist regime and ideology of equality</a:t>
            </a:r>
          </a:p>
          <a:p>
            <a:r>
              <a:rPr lang="en-US" dirty="0"/>
              <a:t>2. Transition to democratic regime and capitalism</a:t>
            </a:r>
          </a:p>
          <a:p>
            <a:r>
              <a:rPr lang="en-US" dirty="0"/>
              <a:t>3. EU accession</a:t>
            </a:r>
          </a:p>
          <a:p>
            <a:endParaRPr lang="en-US" dirty="0"/>
          </a:p>
          <a:p>
            <a:endParaRPr lang="en-US" dirty="0"/>
          </a:p>
        </p:txBody>
      </p:sp>
    </p:spTree>
    <p:extLst>
      <p:ext uri="{BB962C8B-B14F-4D97-AF65-F5344CB8AC3E}">
        <p14:creationId xmlns:p14="http://schemas.microsoft.com/office/powerpoint/2010/main" val="3064844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515FC82-3453-4CBE-8895-4CCFF33952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4182" y="964692"/>
            <a:ext cx="6885432"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5FD847B-65C0-4027-8DFC-70CB42451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802" y="1128683"/>
            <a:ext cx="6558192" cy="4608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Zástupný symbol pro obsah 4">
            <a:extLst>
              <a:ext uri="{FF2B5EF4-FFF2-40B4-BE49-F238E27FC236}">
                <a16:creationId xmlns:a16="http://schemas.microsoft.com/office/drawing/2014/main" id="{CA426DF9-0309-274A-9D77-112A6940610B}"/>
              </a:ext>
            </a:extLst>
          </p:cNvPr>
          <p:cNvPicPr>
            <a:picLocks noChangeAspect="1"/>
          </p:cNvPicPr>
          <p:nvPr/>
        </p:nvPicPr>
        <p:blipFill>
          <a:blip r:embed="rId2"/>
          <a:stretch>
            <a:fillRect/>
          </a:stretch>
        </p:blipFill>
        <p:spPr>
          <a:xfrm>
            <a:off x="4869233" y="1293275"/>
            <a:ext cx="6135329" cy="4279392"/>
          </a:xfrm>
          <a:prstGeom prst="rect">
            <a:avLst/>
          </a:prstGeom>
        </p:spPr>
      </p:pic>
      <p:sp>
        <p:nvSpPr>
          <p:cNvPr id="2" name="Nadpis 1">
            <a:extLst>
              <a:ext uri="{FF2B5EF4-FFF2-40B4-BE49-F238E27FC236}">
                <a16:creationId xmlns:a16="http://schemas.microsoft.com/office/drawing/2014/main" id="{F468B3A7-CD91-B647-86E7-F49A908C5927}"/>
              </a:ext>
            </a:extLst>
          </p:cNvPr>
          <p:cNvSpPr>
            <a:spLocks noGrp="1"/>
          </p:cNvSpPr>
          <p:nvPr>
            <p:ph type="title"/>
          </p:nvPr>
        </p:nvSpPr>
        <p:spPr>
          <a:xfrm>
            <a:off x="804672" y="964692"/>
            <a:ext cx="3066937" cy="1188720"/>
          </a:xfrm>
        </p:spPr>
        <p:txBody>
          <a:bodyPr>
            <a:normAutofit/>
          </a:bodyPr>
          <a:lstStyle/>
          <a:p>
            <a:r>
              <a:rPr lang="en-US" dirty="0"/>
              <a:t>POLAND</a:t>
            </a:r>
          </a:p>
        </p:txBody>
      </p:sp>
      <p:sp>
        <p:nvSpPr>
          <p:cNvPr id="9" name="Content Placeholder 8">
            <a:extLst>
              <a:ext uri="{FF2B5EF4-FFF2-40B4-BE49-F238E27FC236}">
                <a16:creationId xmlns:a16="http://schemas.microsoft.com/office/drawing/2014/main" id="{01A37722-DD9E-46D2-88C3-1D7A6B738A9F}"/>
              </a:ext>
            </a:extLst>
          </p:cNvPr>
          <p:cNvSpPr>
            <a:spLocks noGrp="1"/>
          </p:cNvSpPr>
          <p:nvPr>
            <p:ph idx="1"/>
          </p:nvPr>
        </p:nvSpPr>
        <p:spPr>
          <a:xfrm>
            <a:off x="803244" y="2638044"/>
            <a:ext cx="3063765" cy="3263206"/>
          </a:xfrm>
        </p:spPr>
        <p:txBody>
          <a:bodyPr>
            <a:normAutofit/>
          </a:bodyPr>
          <a:lstStyle/>
          <a:p>
            <a:r>
              <a:rPr lang="en-US" dirty="0"/>
              <a:t>Pre-quota:  20, 4 % in 2007</a:t>
            </a:r>
          </a:p>
          <a:p>
            <a:r>
              <a:rPr lang="en-US" dirty="0"/>
              <a:t>In 2011:  23,9 %</a:t>
            </a:r>
          </a:p>
          <a:p>
            <a:r>
              <a:rPr lang="en-US" dirty="0"/>
              <a:t>In 2015: 24,1%</a:t>
            </a:r>
          </a:p>
          <a:p>
            <a:r>
              <a:rPr lang="en-US" dirty="0"/>
              <a:t>Today:  28%</a:t>
            </a:r>
          </a:p>
        </p:txBody>
      </p:sp>
    </p:spTree>
    <p:extLst>
      <p:ext uri="{BB962C8B-B14F-4D97-AF65-F5344CB8AC3E}">
        <p14:creationId xmlns:p14="http://schemas.microsoft.com/office/powerpoint/2010/main" val="174247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91535E-CF7B-D445-93E4-A554AC3F8C2A}"/>
              </a:ext>
            </a:extLst>
          </p:cNvPr>
          <p:cNvSpPr>
            <a:spLocks noGrp="1"/>
          </p:cNvSpPr>
          <p:nvPr>
            <p:ph type="title"/>
          </p:nvPr>
        </p:nvSpPr>
        <p:spPr/>
        <p:txBody>
          <a:bodyPr/>
          <a:lstStyle/>
          <a:p>
            <a:r>
              <a:rPr lang="en-US" dirty="0"/>
              <a:t>Conclusion</a:t>
            </a:r>
          </a:p>
        </p:txBody>
      </p:sp>
      <p:sp>
        <p:nvSpPr>
          <p:cNvPr id="3" name="Zástupný symbol pro obsah 2">
            <a:extLst>
              <a:ext uri="{FF2B5EF4-FFF2-40B4-BE49-F238E27FC236}">
                <a16:creationId xmlns:a16="http://schemas.microsoft.com/office/drawing/2014/main" id="{69607589-4462-3E4A-882C-54293430280F}"/>
              </a:ext>
            </a:extLst>
          </p:cNvPr>
          <p:cNvSpPr>
            <a:spLocks noGrp="1"/>
          </p:cNvSpPr>
          <p:nvPr>
            <p:ph idx="1"/>
          </p:nvPr>
        </p:nvSpPr>
        <p:spPr>
          <a:xfrm>
            <a:off x="2096814" y="2638043"/>
            <a:ext cx="8213834" cy="3715459"/>
          </a:xfrm>
        </p:spPr>
        <p:txBody>
          <a:bodyPr>
            <a:normAutofit fontScale="85000" lnSpcReduction="10000"/>
          </a:bodyPr>
          <a:lstStyle/>
          <a:p>
            <a:r>
              <a:rPr lang="en-US" dirty="0"/>
              <a:t>Communist regime = lack of viable women’s movement</a:t>
            </a:r>
          </a:p>
          <a:p>
            <a:r>
              <a:rPr lang="en-US" dirty="0"/>
              <a:t>Transformation = led to marginalization of women</a:t>
            </a:r>
          </a:p>
          <a:p>
            <a:r>
              <a:rPr lang="en-US" dirty="0"/>
              <a:t>Incapable of effective organized activity</a:t>
            </a:r>
          </a:p>
          <a:p>
            <a:r>
              <a:rPr lang="en-US" dirty="0"/>
              <a:t>Conservatism and nationalism brought more conservative approach to gender roles in societies </a:t>
            </a:r>
          </a:p>
          <a:p>
            <a:r>
              <a:rPr lang="en-US" dirty="0"/>
              <a:t>Quota discredited</a:t>
            </a:r>
          </a:p>
          <a:p>
            <a:r>
              <a:rPr lang="en-US" dirty="0"/>
              <a:t>Positive influence of the EU</a:t>
            </a:r>
          </a:p>
          <a:p>
            <a:r>
              <a:rPr lang="en-US" dirty="0"/>
              <a:t>Development not linear in the region</a:t>
            </a:r>
          </a:p>
          <a:p>
            <a:r>
              <a:rPr lang="en-US" dirty="0"/>
              <a:t>Some countries more progressive than others</a:t>
            </a:r>
          </a:p>
          <a:p>
            <a:r>
              <a:rPr lang="en-US" dirty="0"/>
              <a:t>Not all quota provisions effective in the same way (mainly due to the lack of  rule of distribution of positions on the ballot)</a:t>
            </a:r>
          </a:p>
          <a:p>
            <a:r>
              <a:rPr lang="en-US" dirty="0"/>
              <a:t>Number of women in parliaments still lower compared to the communist era (on average)</a:t>
            </a:r>
          </a:p>
          <a:p>
            <a:endParaRPr lang="en-US" dirty="0"/>
          </a:p>
        </p:txBody>
      </p:sp>
    </p:spTree>
    <p:extLst>
      <p:ext uri="{BB962C8B-B14F-4D97-AF65-F5344CB8AC3E}">
        <p14:creationId xmlns:p14="http://schemas.microsoft.com/office/powerpoint/2010/main" val="427795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2DE81B-2AD0-914B-B001-F183313D85A4}"/>
              </a:ext>
            </a:extLst>
          </p:cNvPr>
          <p:cNvSpPr>
            <a:spLocks noGrp="1"/>
          </p:cNvSpPr>
          <p:nvPr>
            <p:ph type="title"/>
          </p:nvPr>
        </p:nvSpPr>
        <p:spPr/>
        <p:txBody>
          <a:bodyPr/>
          <a:lstStyle/>
          <a:p>
            <a:r>
              <a:rPr lang="en-US" dirty="0"/>
              <a:t>Women in politics in </a:t>
            </a:r>
            <a:r>
              <a:rPr lang="en-US" dirty="0" err="1"/>
              <a:t>postcommunism</a:t>
            </a:r>
            <a:endParaRPr lang="en-US" dirty="0"/>
          </a:p>
        </p:txBody>
      </p:sp>
      <p:sp>
        <p:nvSpPr>
          <p:cNvPr id="3" name="Zástupný symbol pro obsah 2">
            <a:extLst>
              <a:ext uri="{FF2B5EF4-FFF2-40B4-BE49-F238E27FC236}">
                <a16:creationId xmlns:a16="http://schemas.microsoft.com/office/drawing/2014/main" id="{8D445C11-51AE-344C-A667-B6FCAE9BDD18}"/>
              </a:ext>
            </a:extLst>
          </p:cNvPr>
          <p:cNvSpPr>
            <a:spLocks noGrp="1"/>
          </p:cNvSpPr>
          <p:nvPr>
            <p:ph idx="1"/>
          </p:nvPr>
        </p:nvSpPr>
        <p:spPr/>
        <p:txBody>
          <a:bodyPr/>
          <a:lstStyle/>
          <a:p>
            <a:r>
              <a:rPr lang="en-US" dirty="0"/>
              <a:t>End of state socialism brought drop from high levels of representation to very low levels of representation</a:t>
            </a:r>
          </a:p>
          <a:p>
            <a:r>
              <a:rPr lang="en-US" dirty="0"/>
              <a:t>Severe underrepresentation in all post-communist countries</a:t>
            </a:r>
          </a:p>
        </p:txBody>
      </p:sp>
    </p:spTree>
    <p:extLst>
      <p:ext uri="{BB962C8B-B14F-4D97-AF65-F5344CB8AC3E}">
        <p14:creationId xmlns:p14="http://schemas.microsoft.com/office/powerpoint/2010/main" val="463180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8" name="Zástupný symbol pro obsah 4">
            <a:extLst>
              <a:ext uri="{FF2B5EF4-FFF2-40B4-BE49-F238E27FC236}">
                <a16:creationId xmlns:a16="http://schemas.microsoft.com/office/drawing/2014/main" id="{073EC108-CD74-4D4E-88F3-71E9495E292F}"/>
              </a:ext>
            </a:extLst>
          </p:cNvPr>
          <p:cNvPicPr>
            <a:picLocks noChangeAspect="1"/>
          </p:cNvPicPr>
          <p:nvPr/>
        </p:nvPicPr>
        <p:blipFill rotWithShape="1">
          <a:blip r:embed="rId2"/>
          <a:srcRect l="26499" r="12501"/>
          <a:stretch/>
        </p:blipFill>
        <p:spPr>
          <a:xfrm>
            <a:off x="6085490" y="1010308"/>
            <a:ext cx="5428592" cy="5186845"/>
          </a:xfrm>
          <a:prstGeom prst="rect">
            <a:avLst/>
          </a:prstGeom>
        </p:spPr>
      </p:pic>
      <p:sp>
        <p:nvSpPr>
          <p:cNvPr id="2" name="Nadpis 1">
            <a:extLst>
              <a:ext uri="{FF2B5EF4-FFF2-40B4-BE49-F238E27FC236}">
                <a16:creationId xmlns:a16="http://schemas.microsoft.com/office/drawing/2014/main" id="{BDFD3923-C984-B94D-ABF8-F231E7132F52}"/>
              </a:ext>
            </a:extLst>
          </p:cNvPr>
          <p:cNvSpPr>
            <a:spLocks noGrp="1"/>
          </p:cNvSpPr>
          <p:nvPr>
            <p:ph type="title"/>
          </p:nvPr>
        </p:nvSpPr>
        <p:spPr>
          <a:xfrm>
            <a:off x="757374" y="1010308"/>
            <a:ext cx="3044953" cy="708134"/>
          </a:xfrm>
        </p:spPr>
        <p:txBody>
          <a:bodyPr>
            <a:normAutofit/>
          </a:bodyPr>
          <a:lstStyle/>
          <a:p>
            <a:r>
              <a:rPr lang="en-US" sz="2000" dirty="0" err="1"/>
              <a:t>v.i</a:t>
            </a:r>
            <a:r>
              <a:rPr lang="en-US" sz="2000" dirty="0"/>
              <a:t>. Lenin 1920</a:t>
            </a:r>
          </a:p>
        </p:txBody>
      </p:sp>
      <p:sp>
        <p:nvSpPr>
          <p:cNvPr id="10" name="Content Placeholder 9">
            <a:extLst>
              <a:ext uri="{FF2B5EF4-FFF2-40B4-BE49-F238E27FC236}">
                <a16:creationId xmlns:a16="http://schemas.microsoft.com/office/drawing/2014/main" id="{46FB1E4C-F59B-4F8F-B60B-461CA6C7BC88}"/>
              </a:ext>
            </a:extLst>
          </p:cNvPr>
          <p:cNvSpPr>
            <a:spLocks noGrp="1"/>
          </p:cNvSpPr>
          <p:nvPr>
            <p:ph idx="1"/>
          </p:nvPr>
        </p:nvSpPr>
        <p:spPr>
          <a:xfrm>
            <a:off x="409903" y="2207172"/>
            <a:ext cx="3799489" cy="4335517"/>
          </a:xfrm>
        </p:spPr>
        <p:txBody>
          <a:bodyPr>
            <a:noAutofit/>
          </a:bodyPr>
          <a:lstStyle/>
          <a:p>
            <a:pPr algn="just"/>
            <a:r>
              <a:rPr lang="en-US" sz="1600" dirty="0"/>
              <a:t>“</a:t>
            </a:r>
            <a:r>
              <a:rPr lang="en-US" sz="1600" i="1" dirty="0"/>
              <a:t>In law there is naturally complete equality of rights for men and women.  And everywhere there is evidence of a sincere wish to put this equality into practice. We are bringing the women into the social economy, into legislation, and government.  All educational institutions are open to them, so that they can increase their professional and social capacities…. In short, we are seriously carrying out the demand in our program for the reference of the economic and educational functions of the separate household to society. That will mean freedom for the woman from the old household drudgery and dependence on man. That enables her to exercise to the full her talents and her inclinations</a:t>
            </a:r>
            <a:r>
              <a:rPr lang="en-US" sz="1600" dirty="0"/>
              <a:t>. “</a:t>
            </a:r>
          </a:p>
        </p:txBody>
      </p:sp>
    </p:spTree>
    <p:extLst>
      <p:ext uri="{BB962C8B-B14F-4D97-AF65-F5344CB8AC3E}">
        <p14:creationId xmlns:p14="http://schemas.microsoft.com/office/powerpoint/2010/main" val="2287063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44D3C2-BF53-A841-B818-A1EDFC18CF0A}"/>
              </a:ext>
            </a:extLst>
          </p:cNvPr>
          <p:cNvSpPr>
            <a:spLocks noGrp="1"/>
          </p:cNvSpPr>
          <p:nvPr>
            <p:ph type="title"/>
          </p:nvPr>
        </p:nvSpPr>
        <p:spPr/>
        <p:txBody>
          <a:bodyPr/>
          <a:lstStyle/>
          <a:p>
            <a:r>
              <a:rPr lang="en-US" dirty="0"/>
              <a:t>Communist regimes</a:t>
            </a:r>
          </a:p>
        </p:txBody>
      </p:sp>
      <p:sp>
        <p:nvSpPr>
          <p:cNvPr id="3" name="Zástupný symbol pro obsah 2">
            <a:extLst>
              <a:ext uri="{FF2B5EF4-FFF2-40B4-BE49-F238E27FC236}">
                <a16:creationId xmlns:a16="http://schemas.microsoft.com/office/drawing/2014/main" id="{B4F3A2FE-A722-5542-8F0C-DFE2D56BD537}"/>
              </a:ext>
            </a:extLst>
          </p:cNvPr>
          <p:cNvSpPr>
            <a:spLocks noGrp="1"/>
          </p:cNvSpPr>
          <p:nvPr>
            <p:ph idx="1"/>
          </p:nvPr>
        </p:nvSpPr>
        <p:spPr/>
        <p:txBody>
          <a:bodyPr/>
          <a:lstStyle/>
          <a:p>
            <a:r>
              <a:rPr lang="en-US" dirty="0"/>
              <a:t>Women formally equal</a:t>
            </a:r>
          </a:p>
          <a:p>
            <a:r>
              <a:rPr lang="en-US" dirty="0"/>
              <a:t>High levels of education, employment, political representation</a:t>
            </a:r>
          </a:p>
          <a:p>
            <a:r>
              <a:rPr lang="en-US" dirty="0"/>
              <a:t>Communist ideology = dissolution of the PUBLIC and PRIVATE spheres</a:t>
            </a:r>
          </a:p>
          <a:p>
            <a:r>
              <a:rPr lang="en-US" dirty="0"/>
              <a:t>Gender inclusiveness beneficial</a:t>
            </a:r>
          </a:p>
          <a:p>
            <a:r>
              <a:rPr lang="en-US" dirty="0"/>
              <a:t>East Germany (GDR): decree for equal work in 1946!</a:t>
            </a:r>
          </a:p>
          <a:p>
            <a:r>
              <a:rPr lang="en-US" dirty="0"/>
              <a:t>USSR: 17% of women in national legislature in 1946!</a:t>
            </a:r>
          </a:p>
          <a:p>
            <a:r>
              <a:rPr lang="en-US" dirty="0"/>
              <a:t>GDR: 30% of women in parliament (Sweden didn’t reach 30% until 1985) </a:t>
            </a:r>
          </a:p>
        </p:txBody>
      </p:sp>
    </p:spTree>
    <p:extLst>
      <p:ext uri="{BB962C8B-B14F-4D97-AF65-F5344CB8AC3E}">
        <p14:creationId xmlns:p14="http://schemas.microsoft.com/office/powerpoint/2010/main" val="3414820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2450B-ED41-8D4C-91FD-87AECE1B2813}"/>
              </a:ext>
            </a:extLst>
          </p:cNvPr>
          <p:cNvSpPr>
            <a:spLocks noGrp="1"/>
          </p:cNvSpPr>
          <p:nvPr>
            <p:ph type="title"/>
          </p:nvPr>
        </p:nvSpPr>
        <p:spPr>
          <a:xfrm>
            <a:off x="1332501" y="901630"/>
            <a:ext cx="9545706" cy="1188720"/>
          </a:xfrm>
        </p:spPr>
        <p:txBody>
          <a:bodyPr/>
          <a:lstStyle/>
          <a:p>
            <a:r>
              <a:rPr lang="en-US" dirty="0"/>
              <a:t>Communist regimes</a:t>
            </a:r>
          </a:p>
        </p:txBody>
      </p:sp>
      <p:sp>
        <p:nvSpPr>
          <p:cNvPr id="3" name="Zástupný symbol pro obsah 2">
            <a:extLst>
              <a:ext uri="{FF2B5EF4-FFF2-40B4-BE49-F238E27FC236}">
                <a16:creationId xmlns:a16="http://schemas.microsoft.com/office/drawing/2014/main" id="{0F990BB4-88F7-0448-9B38-275D379254F5}"/>
              </a:ext>
            </a:extLst>
          </p:cNvPr>
          <p:cNvSpPr>
            <a:spLocks noGrp="1"/>
          </p:cNvSpPr>
          <p:nvPr>
            <p:ph idx="1"/>
          </p:nvPr>
        </p:nvSpPr>
        <p:spPr>
          <a:xfrm>
            <a:off x="930167" y="2349062"/>
            <a:ext cx="10547130" cy="4162097"/>
          </a:xfrm>
        </p:spPr>
        <p:txBody>
          <a:bodyPr/>
          <a:lstStyle/>
          <a:p>
            <a:r>
              <a:rPr lang="en-US" dirty="0"/>
              <a:t>Society as patriarchal as in liberal democracies</a:t>
            </a:r>
          </a:p>
          <a:p>
            <a:r>
              <a:rPr lang="en-US" dirty="0"/>
              <a:t>Fodor 2002:  </a:t>
            </a:r>
            <a:r>
              <a:rPr lang="en-US" i="1" dirty="0"/>
              <a:t>Just as in liberal capitalist societies, women’s assumed inferiority was tied to their reproductive duties under state socialism too. However, while in liberal political ideology, pregnancy and childbearing were seen to damage women’s rationality and individuality, in Hungary, these were considered to impair women’s political devotion and reliability. As a result, women could never be fully trusted and could never be integrated at equal subject status into the state socialist political system</a:t>
            </a:r>
          </a:p>
          <a:p>
            <a:r>
              <a:rPr lang="en-US" dirty="0"/>
              <a:t>Proclaimed equality did not reduce women’s domestic and reproductive responsibilities</a:t>
            </a:r>
          </a:p>
          <a:p>
            <a:r>
              <a:rPr lang="en-US" dirty="0"/>
              <a:t>No reorganization of labor in the household</a:t>
            </a:r>
          </a:p>
          <a:p>
            <a:r>
              <a:rPr lang="en-US" dirty="0"/>
              <a:t>(Even though some measures helped a lot: free nursery, child care centers, generous maternity leave policies reduced the family burdens a lot. Most evident when the support system disappeared in 1989)</a:t>
            </a:r>
          </a:p>
          <a:p>
            <a:endParaRPr lang="en-US" dirty="0"/>
          </a:p>
          <a:p>
            <a:endParaRPr lang="en-US" dirty="0"/>
          </a:p>
        </p:txBody>
      </p:sp>
    </p:spTree>
    <p:extLst>
      <p:ext uri="{BB962C8B-B14F-4D97-AF65-F5344CB8AC3E}">
        <p14:creationId xmlns:p14="http://schemas.microsoft.com/office/powerpoint/2010/main" val="226360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DA5A21-A47F-8C41-81A5-7DFA1551D51F}"/>
              </a:ext>
            </a:extLst>
          </p:cNvPr>
          <p:cNvSpPr>
            <a:spLocks noGrp="1"/>
          </p:cNvSpPr>
          <p:nvPr>
            <p:ph type="title"/>
          </p:nvPr>
        </p:nvSpPr>
        <p:spPr/>
        <p:txBody>
          <a:bodyPr/>
          <a:lstStyle/>
          <a:p>
            <a:r>
              <a:rPr lang="en-US" dirty="0"/>
              <a:t>Women’s participation under communism</a:t>
            </a:r>
          </a:p>
        </p:txBody>
      </p:sp>
      <p:sp>
        <p:nvSpPr>
          <p:cNvPr id="3" name="Zástupný symbol pro obsah 2">
            <a:extLst>
              <a:ext uri="{FF2B5EF4-FFF2-40B4-BE49-F238E27FC236}">
                <a16:creationId xmlns:a16="http://schemas.microsoft.com/office/drawing/2014/main" id="{3E37BC22-9D51-F145-8E79-160957984455}"/>
              </a:ext>
            </a:extLst>
          </p:cNvPr>
          <p:cNvSpPr>
            <a:spLocks noGrp="1"/>
          </p:cNvSpPr>
          <p:nvPr>
            <p:ph idx="1"/>
          </p:nvPr>
        </p:nvSpPr>
        <p:spPr/>
        <p:txBody>
          <a:bodyPr/>
          <a:lstStyle/>
          <a:p>
            <a:r>
              <a:rPr lang="en-US" dirty="0"/>
              <a:t>No free political competition</a:t>
            </a:r>
          </a:p>
          <a:p>
            <a:r>
              <a:rPr lang="en-US" dirty="0"/>
              <a:t>Prerequisite to political career: working class background, political reliability</a:t>
            </a:r>
          </a:p>
          <a:p>
            <a:r>
              <a:rPr lang="en-US" dirty="0"/>
              <a:t>One-party party list</a:t>
            </a:r>
          </a:p>
          <a:p>
            <a:r>
              <a:rPr lang="en-US" dirty="0"/>
              <a:t>Candidates centrally nominated</a:t>
            </a:r>
          </a:p>
          <a:p>
            <a:r>
              <a:rPr lang="en-US" dirty="0"/>
              <a:t>Internal informal quota measures for women</a:t>
            </a:r>
          </a:p>
        </p:txBody>
      </p:sp>
    </p:spTree>
    <p:extLst>
      <p:ext uri="{BB962C8B-B14F-4D97-AF65-F5344CB8AC3E}">
        <p14:creationId xmlns:p14="http://schemas.microsoft.com/office/powerpoint/2010/main" val="34618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EB5EDE-0503-AA4A-A177-B7454F179928}"/>
              </a:ext>
            </a:extLst>
          </p:cNvPr>
          <p:cNvSpPr>
            <a:spLocks noGrp="1"/>
          </p:cNvSpPr>
          <p:nvPr>
            <p:ph type="title"/>
          </p:nvPr>
        </p:nvSpPr>
        <p:spPr/>
        <p:txBody>
          <a:bodyPr/>
          <a:lstStyle/>
          <a:p>
            <a:r>
              <a:rPr lang="en-US" dirty="0"/>
              <a:t>Women’s participation under communism</a:t>
            </a:r>
          </a:p>
        </p:txBody>
      </p:sp>
      <p:sp>
        <p:nvSpPr>
          <p:cNvPr id="3" name="Zástupný symbol pro obsah 2">
            <a:extLst>
              <a:ext uri="{FF2B5EF4-FFF2-40B4-BE49-F238E27FC236}">
                <a16:creationId xmlns:a16="http://schemas.microsoft.com/office/drawing/2014/main" id="{05ABF0F7-A31A-9242-A59E-7EF5DCE1561E}"/>
              </a:ext>
            </a:extLst>
          </p:cNvPr>
          <p:cNvSpPr>
            <a:spLocks noGrp="1"/>
          </p:cNvSpPr>
          <p:nvPr>
            <p:ph idx="1"/>
          </p:nvPr>
        </p:nvSpPr>
        <p:spPr/>
        <p:txBody>
          <a:bodyPr>
            <a:normAutofit fontScale="77500" lnSpcReduction="20000"/>
          </a:bodyPr>
          <a:lstStyle/>
          <a:p>
            <a:r>
              <a:rPr lang="en-US" dirty="0"/>
              <a:t>In USSR, internal quota 33% in the highest Soviet</a:t>
            </a:r>
          </a:p>
          <a:p>
            <a:r>
              <a:rPr lang="en-US" dirty="0"/>
              <a:t>Most influential office held by women: ministry of culture </a:t>
            </a:r>
          </a:p>
          <a:p>
            <a:r>
              <a:rPr lang="en-US" dirty="0"/>
              <a:t>Minister of culture: Ekaterina </a:t>
            </a:r>
            <a:r>
              <a:rPr lang="en-US" dirty="0" err="1"/>
              <a:t>Fucevova</a:t>
            </a:r>
            <a:endParaRPr lang="en-US" dirty="0"/>
          </a:p>
          <a:p>
            <a:pPr lvl="1"/>
            <a:r>
              <a:rPr lang="en-US" dirty="0"/>
              <a:t>Entered KOMSOOL (youth communist organization) at the age of 13</a:t>
            </a:r>
          </a:p>
          <a:p>
            <a:pPr lvl="1"/>
            <a:r>
              <a:rPr lang="en-US" dirty="0"/>
              <a:t>Working class family</a:t>
            </a:r>
          </a:p>
          <a:p>
            <a:pPr lvl="1"/>
            <a:r>
              <a:rPr lang="en-US" dirty="0"/>
              <a:t>Studied Party College</a:t>
            </a:r>
          </a:p>
          <a:p>
            <a:pPr lvl="1"/>
            <a:r>
              <a:rPr lang="en-US" dirty="0"/>
              <a:t>Member of the part at the age of 20</a:t>
            </a:r>
          </a:p>
          <a:p>
            <a:pPr lvl="1"/>
            <a:r>
              <a:rPr lang="en-US" dirty="0"/>
              <a:t>8 years in Central Committee of Communist Party, 14 years as minister, 4 years in leadership of the highest Soviet</a:t>
            </a:r>
          </a:p>
          <a:p>
            <a:pPr lvl="1"/>
            <a:r>
              <a:rPr lang="en-US" dirty="0"/>
              <a:t>Accused of illegal enrichment and excluded from list of candidates</a:t>
            </a:r>
          </a:p>
          <a:p>
            <a:pPr lvl="1"/>
            <a:r>
              <a:rPr lang="en-US" dirty="0"/>
              <a:t>Typical political career</a:t>
            </a:r>
          </a:p>
          <a:p>
            <a:endParaRPr lang="en-US" dirty="0"/>
          </a:p>
        </p:txBody>
      </p:sp>
    </p:spTree>
    <p:extLst>
      <p:ext uri="{BB962C8B-B14F-4D97-AF65-F5344CB8AC3E}">
        <p14:creationId xmlns:p14="http://schemas.microsoft.com/office/powerpoint/2010/main" val="1469195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2E6633-D3F3-CD42-A076-FCAC83F62B6A}"/>
              </a:ext>
            </a:extLst>
          </p:cNvPr>
          <p:cNvSpPr>
            <a:spLocks noGrp="1"/>
          </p:cNvSpPr>
          <p:nvPr>
            <p:ph type="title"/>
          </p:nvPr>
        </p:nvSpPr>
        <p:spPr/>
        <p:txBody>
          <a:bodyPr/>
          <a:lstStyle/>
          <a:p>
            <a:r>
              <a:rPr lang="en-US" dirty="0"/>
              <a:t>Women’s participation under communism</a:t>
            </a:r>
          </a:p>
        </p:txBody>
      </p:sp>
      <p:sp>
        <p:nvSpPr>
          <p:cNvPr id="3" name="Zástupný symbol pro obsah 2">
            <a:extLst>
              <a:ext uri="{FF2B5EF4-FFF2-40B4-BE49-F238E27FC236}">
                <a16:creationId xmlns:a16="http://schemas.microsoft.com/office/drawing/2014/main" id="{D1AC8C75-EC52-A14E-B0D6-D57BE80025A3}"/>
              </a:ext>
            </a:extLst>
          </p:cNvPr>
          <p:cNvSpPr>
            <a:spLocks noGrp="1"/>
          </p:cNvSpPr>
          <p:nvPr>
            <p:ph idx="1"/>
          </p:nvPr>
        </p:nvSpPr>
        <p:spPr/>
        <p:txBody>
          <a:bodyPr/>
          <a:lstStyle/>
          <a:p>
            <a:r>
              <a:rPr lang="en-US" dirty="0"/>
              <a:t>In Czechoslovakia no official quota</a:t>
            </a:r>
          </a:p>
          <a:p>
            <a:r>
              <a:rPr lang="en-US" dirty="0"/>
              <a:t>Women represented in the parliament</a:t>
            </a:r>
          </a:p>
          <a:p>
            <a:r>
              <a:rPr lang="en-US" dirty="0"/>
              <a:t>Real power held by the Communist Party politburo (leadership</a:t>
            </a:r>
          </a:p>
          <a:p>
            <a:r>
              <a:rPr lang="en-US" dirty="0"/>
              <a:t>1948-1989 only three women in leadership of the Party!</a:t>
            </a:r>
          </a:p>
          <a:p>
            <a:r>
              <a:rPr lang="en-US" dirty="0"/>
              <a:t>Marie </a:t>
            </a:r>
            <a:r>
              <a:rPr lang="en-US" dirty="0" err="1"/>
              <a:t>Švermová</a:t>
            </a:r>
            <a:r>
              <a:rPr lang="en-US" dirty="0"/>
              <a:t>, Ludmila </a:t>
            </a:r>
            <a:r>
              <a:rPr lang="en-US" dirty="0" err="1"/>
              <a:t>Jankovcová</a:t>
            </a:r>
            <a:r>
              <a:rPr lang="en-US" dirty="0"/>
              <a:t> and Marie </a:t>
            </a:r>
            <a:r>
              <a:rPr lang="en-US" dirty="0" err="1"/>
              <a:t>Kabrhelová</a:t>
            </a:r>
            <a:endParaRPr lang="en-US" dirty="0"/>
          </a:p>
          <a:p>
            <a:r>
              <a:rPr lang="en-US" dirty="0"/>
              <a:t>East Germany = no woman in party politburo in its history</a:t>
            </a:r>
          </a:p>
        </p:txBody>
      </p:sp>
    </p:spTree>
    <p:extLst>
      <p:ext uri="{BB962C8B-B14F-4D97-AF65-F5344CB8AC3E}">
        <p14:creationId xmlns:p14="http://schemas.microsoft.com/office/powerpoint/2010/main" val="1127058227"/>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Balík</Template>
  <TotalTime>262</TotalTime>
  <Words>1304</Words>
  <Application>Microsoft Macintosh PowerPoint</Application>
  <PresentationFormat>Širokoúhlá obrazovka</PresentationFormat>
  <Paragraphs>153</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Gill Sans MT</vt:lpstr>
      <vt:lpstr>Times New Roman</vt:lpstr>
      <vt:lpstr>Balík</vt:lpstr>
      <vt:lpstr>Procommunist Europe and women’s representation</vt:lpstr>
      <vt:lpstr>Central and eastern Europe: FACTORS</vt:lpstr>
      <vt:lpstr>Women in politics in postcommunism</vt:lpstr>
      <vt:lpstr>v.i. Lenin 1920</vt:lpstr>
      <vt:lpstr>Communist regimes</vt:lpstr>
      <vt:lpstr>Communist regimes</vt:lpstr>
      <vt:lpstr>Women’s participation under communism</vt:lpstr>
      <vt:lpstr>Women’s participation under communism</vt:lpstr>
      <vt:lpstr>Women’s participation under communism</vt:lpstr>
      <vt:lpstr>TRANSITION TO DEMOCRACY</vt:lpstr>
      <vt:lpstr>transition</vt:lpstr>
      <vt:lpstr>transition</vt:lpstr>
      <vt:lpstr>Some data from the European value study</vt:lpstr>
      <vt:lpstr>Some data from the European value study</vt:lpstr>
      <vt:lpstr>quotas</vt:lpstr>
      <vt:lpstr>Changes after 2000</vt:lpstr>
      <vt:lpstr>EU accession</vt:lpstr>
      <vt:lpstr>EU accession: Czech Case</vt:lpstr>
      <vt:lpstr>SLOVENIA</vt:lpstr>
      <vt:lpstr>POLAND</vt:lpstr>
      <vt:lpstr>Conclusion</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Procommunist Europe and women’s representation</dc:title>
  <dc:creator>Uživatel Microsoft Office</dc:creator>
  <cp:lastModifiedBy>Uživatel Microsoft Office</cp:lastModifiedBy>
  <cp:revision>21</cp:revision>
  <dcterms:created xsi:type="dcterms:W3CDTF">2018-05-15T16:01:51Z</dcterms:created>
  <dcterms:modified xsi:type="dcterms:W3CDTF">2018-05-15T20:24:37Z</dcterms:modified>
</cp:coreProperties>
</file>