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311" r:id="rId3"/>
    <p:sldId id="313" r:id="rId4"/>
    <p:sldId id="312" r:id="rId5"/>
    <p:sldId id="258" r:id="rId6"/>
    <p:sldId id="259" r:id="rId7"/>
    <p:sldId id="260" r:id="rId8"/>
    <p:sldId id="262" r:id="rId9"/>
    <p:sldId id="266" r:id="rId10"/>
    <p:sldId id="263" r:id="rId11"/>
    <p:sldId id="264" r:id="rId12"/>
    <p:sldId id="265"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1" r:id="rId35"/>
    <p:sldId id="292" r:id="rId36"/>
    <p:sldId id="293" r:id="rId37"/>
    <p:sldId id="295" r:id="rId38"/>
    <p:sldId id="296" r:id="rId39"/>
    <p:sldId id="297" r:id="rId40"/>
    <p:sldId id="298" r:id="rId41"/>
    <p:sldId id="300" r:id="rId42"/>
    <p:sldId id="301" r:id="rId43"/>
    <p:sldId id="302" r:id="rId44"/>
    <p:sldId id="303" r:id="rId45"/>
    <p:sldId id="304" r:id="rId46"/>
    <p:sldId id="305" r:id="rId47"/>
    <p:sldId id="307" r:id="rId48"/>
    <p:sldId id="308" r:id="rId49"/>
    <p:sldId id="309" r:id="rId50"/>
    <p:sldId id="310" r:id="rId51"/>
    <p:sldId id="314" r:id="rId52"/>
  </p:sldIdLst>
  <p:sldSz cx="9144000" cy="6858000" type="screen4x3"/>
  <p:notesSz cx="6669088" cy="97536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87680"/>
          </a:xfrm>
          <a:prstGeom prst="rect">
            <a:avLst/>
          </a:prstGeom>
        </p:spPr>
        <p:txBody>
          <a:bodyPr vert="horz" lIns="91428" tIns="45714" rIns="91428" bIns="45714"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87680"/>
          </a:xfrm>
          <a:prstGeom prst="rect">
            <a:avLst/>
          </a:prstGeom>
        </p:spPr>
        <p:txBody>
          <a:bodyPr vert="horz" lIns="91428" tIns="45714" rIns="91428" bIns="45714" rtlCol="0"/>
          <a:lstStyle>
            <a:lvl1pPr algn="r">
              <a:defRPr sz="1200"/>
            </a:lvl1pPr>
          </a:lstStyle>
          <a:p>
            <a:fld id="{FBA99066-EF56-4EF4-95E9-7C2F7857A94C}" type="datetimeFigureOut">
              <a:rPr lang="cs-CZ" smtClean="0"/>
              <a:t>28.3.2018</a:t>
            </a:fld>
            <a:endParaRPr lang="cs-CZ"/>
          </a:p>
        </p:txBody>
      </p:sp>
      <p:sp>
        <p:nvSpPr>
          <p:cNvPr id="4" name="Zástupný symbol pro zápatí 3"/>
          <p:cNvSpPr>
            <a:spLocks noGrp="1"/>
          </p:cNvSpPr>
          <p:nvPr>
            <p:ph type="ftr" sz="quarter" idx="2"/>
          </p:nvPr>
        </p:nvSpPr>
        <p:spPr>
          <a:xfrm>
            <a:off x="0" y="9264227"/>
            <a:ext cx="2889938" cy="487680"/>
          </a:xfrm>
          <a:prstGeom prst="rect">
            <a:avLst/>
          </a:prstGeom>
        </p:spPr>
        <p:txBody>
          <a:bodyPr vert="horz" lIns="91428" tIns="45714" rIns="91428" bIns="45714"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264227"/>
            <a:ext cx="2889938" cy="487680"/>
          </a:xfrm>
          <a:prstGeom prst="rect">
            <a:avLst/>
          </a:prstGeom>
        </p:spPr>
        <p:txBody>
          <a:bodyPr vert="horz" lIns="91428" tIns="45714" rIns="91428" bIns="45714" rtlCol="0" anchor="b"/>
          <a:lstStyle>
            <a:lvl1pPr algn="r">
              <a:defRPr sz="1200"/>
            </a:lvl1pPr>
          </a:lstStyle>
          <a:p>
            <a:fld id="{A8AC8F48-A6AB-45B0-96E8-C6884AFBDE46}" type="slidenum">
              <a:rPr lang="cs-CZ" smtClean="0"/>
              <a:t>‹#›</a:t>
            </a:fld>
            <a:endParaRPr lang="cs-CZ"/>
          </a:p>
        </p:txBody>
      </p:sp>
    </p:spTree>
    <p:extLst>
      <p:ext uri="{BB962C8B-B14F-4D97-AF65-F5344CB8AC3E}">
        <p14:creationId xmlns:p14="http://schemas.microsoft.com/office/powerpoint/2010/main" val="125253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250" cy="488950"/>
          </a:xfrm>
          <a:prstGeom prst="rect">
            <a:avLst/>
          </a:prstGeom>
        </p:spPr>
        <p:txBody>
          <a:bodyPr vert="horz" lIns="91428" tIns="45714" rIns="91428" bIns="45714" rtlCol="0"/>
          <a:lstStyle>
            <a:lvl1pPr algn="l">
              <a:defRPr sz="1200"/>
            </a:lvl1pPr>
          </a:lstStyle>
          <a:p>
            <a:endParaRPr lang="en-GB"/>
          </a:p>
        </p:txBody>
      </p:sp>
      <p:sp>
        <p:nvSpPr>
          <p:cNvPr id="3" name="Zástupný symbol pro datum 2"/>
          <p:cNvSpPr>
            <a:spLocks noGrp="1"/>
          </p:cNvSpPr>
          <p:nvPr>
            <p:ph type="dt" idx="1"/>
          </p:nvPr>
        </p:nvSpPr>
        <p:spPr>
          <a:xfrm>
            <a:off x="3778250" y="0"/>
            <a:ext cx="2889250" cy="488950"/>
          </a:xfrm>
          <a:prstGeom prst="rect">
            <a:avLst/>
          </a:prstGeom>
        </p:spPr>
        <p:txBody>
          <a:bodyPr vert="horz" lIns="91428" tIns="45714" rIns="91428" bIns="45714" rtlCol="0"/>
          <a:lstStyle>
            <a:lvl1pPr algn="r">
              <a:defRPr sz="1200"/>
            </a:lvl1pPr>
          </a:lstStyle>
          <a:p>
            <a:fld id="{73E64357-87B0-46B4-BBFD-76D643408DD5}" type="datetimeFigureOut">
              <a:rPr lang="en-GB" smtClean="0"/>
              <a:t>28/03/2018</a:t>
            </a:fld>
            <a:endParaRPr lang="en-GB"/>
          </a:p>
        </p:txBody>
      </p:sp>
      <p:sp>
        <p:nvSpPr>
          <p:cNvPr id="4" name="Zástupný symbol pro obrázek snímku 3"/>
          <p:cNvSpPr>
            <a:spLocks noGrp="1" noRot="1" noChangeAspect="1"/>
          </p:cNvSpPr>
          <p:nvPr>
            <p:ph type="sldImg" idx="2"/>
          </p:nvPr>
        </p:nvSpPr>
        <p:spPr>
          <a:xfrm>
            <a:off x="1139825" y="1219200"/>
            <a:ext cx="4389438" cy="3292475"/>
          </a:xfrm>
          <a:prstGeom prst="rect">
            <a:avLst/>
          </a:prstGeom>
          <a:noFill/>
          <a:ln w="12700">
            <a:solidFill>
              <a:prstClr val="black"/>
            </a:solidFill>
          </a:ln>
        </p:spPr>
        <p:txBody>
          <a:bodyPr vert="horz" lIns="91428" tIns="45714" rIns="91428" bIns="45714" rtlCol="0" anchor="ctr"/>
          <a:lstStyle/>
          <a:p>
            <a:endParaRPr lang="en-GB"/>
          </a:p>
        </p:txBody>
      </p:sp>
      <p:sp>
        <p:nvSpPr>
          <p:cNvPr id="5" name="Zástupný symbol pro poznámky 4"/>
          <p:cNvSpPr>
            <a:spLocks noGrp="1"/>
          </p:cNvSpPr>
          <p:nvPr>
            <p:ph type="body" sz="quarter" idx="3"/>
          </p:nvPr>
        </p:nvSpPr>
        <p:spPr>
          <a:xfrm>
            <a:off x="666750" y="4694238"/>
            <a:ext cx="5335588" cy="3840162"/>
          </a:xfrm>
          <a:prstGeom prst="rect">
            <a:avLst/>
          </a:prstGeom>
        </p:spPr>
        <p:txBody>
          <a:bodyPr vert="horz" lIns="91428" tIns="45714" rIns="91428" bIns="45714"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9264650"/>
            <a:ext cx="2889250" cy="488950"/>
          </a:xfrm>
          <a:prstGeom prst="rect">
            <a:avLst/>
          </a:prstGeom>
        </p:spPr>
        <p:txBody>
          <a:bodyPr vert="horz" lIns="91428" tIns="45714" rIns="91428" bIns="45714"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778250" y="9264650"/>
            <a:ext cx="2889250" cy="488950"/>
          </a:xfrm>
          <a:prstGeom prst="rect">
            <a:avLst/>
          </a:prstGeom>
        </p:spPr>
        <p:txBody>
          <a:bodyPr vert="horz" lIns="91428" tIns="45714" rIns="91428" bIns="45714" rtlCol="0" anchor="b"/>
          <a:lstStyle>
            <a:lvl1pPr algn="r">
              <a:defRPr sz="1200"/>
            </a:lvl1pPr>
          </a:lstStyle>
          <a:p>
            <a:fld id="{E8E9C06C-D5FE-4F8D-8DDE-8A0DFDDE6CC2}" type="slidenum">
              <a:rPr lang="en-GB" smtClean="0"/>
              <a:t>‹#›</a:t>
            </a:fld>
            <a:endParaRPr lang="en-GB"/>
          </a:p>
        </p:txBody>
      </p:sp>
    </p:spTree>
    <p:extLst>
      <p:ext uri="{BB962C8B-B14F-4D97-AF65-F5344CB8AC3E}">
        <p14:creationId xmlns:p14="http://schemas.microsoft.com/office/powerpoint/2010/main" val="406924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30D1D1A-3B73-43EA-A70F-531357089F02}" type="slidenum">
              <a:rPr lang="cs-CZ" smtClean="0"/>
              <a:t>2</a:t>
            </a:fld>
            <a:endParaRPr lang="cs-CZ"/>
          </a:p>
        </p:txBody>
      </p:sp>
    </p:spTree>
    <p:extLst>
      <p:ext uri="{BB962C8B-B14F-4D97-AF65-F5344CB8AC3E}">
        <p14:creationId xmlns:p14="http://schemas.microsoft.com/office/powerpoint/2010/main" val="166007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6544193-E496-4556-A279-D7DE67209290}" type="datetimeFigureOut">
              <a:rPr lang="cs-CZ" smtClean="0"/>
              <a:t>28.3.2018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9BF40B-AC6F-40C0-9109-3457BBA48B34}" type="slidenum">
              <a:rPr lang="cs-CZ" smtClean="0"/>
              <a:t>‹#›</a:t>
            </a:fld>
            <a:endParaRPr lang="cs-CZ"/>
          </a:p>
        </p:txBody>
      </p:sp>
    </p:spTree>
    <p:extLst>
      <p:ext uri="{BB962C8B-B14F-4D97-AF65-F5344CB8AC3E}">
        <p14:creationId xmlns:p14="http://schemas.microsoft.com/office/powerpoint/2010/main" val="10633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6544193-E496-4556-A279-D7DE67209290}" type="datetimeFigureOut">
              <a:rPr lang="cs-CZ" smtClean="0"/>
              <a:t>28.3.2018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9BF40B-AC6F-40C0-9109-3457BBA48B34}" type="slidenum">
              <a:rPr lang="cs-CZ" smtClean="0"/>
              <a:t>‹#›</a:t>
            </a:fld>
            <a:endParaRPr lang="cs-CZ"/>
          </a:p>
        </p:txBody>
      </p:sp>
    </p:spTree>
    <p:extLst>
      <p:ext uri="{BB962C8B-B14F-4D97-AF65-F5344CB8AC3E}">
        <p14:creationId xmlns:p14="http://schemas.microsoft.com/office/powerpoint/2010/main" val="313225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6544193-E496-4556-A279-D7DE67209290}" type="datetimeFigureOut">
              <a:rPr lang="cs-CZ" smtClean="0"/>
              <a:t>28.3.2018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9BF40B-AC6F-40C0-9109-3457BBA48B34}" type="slidenum">
              <a:rPr lang="cs-CZ" smtClean="0"/>
              <a:t>‹#›</a:t>
            </a:fld>
            <a:endParaRPr lang="cs-CZ"/>
          </a:p>
        </p:txBody>
      </p:sp>
    </p:spTree>
    <p:extLst>
      <p:ext uri="{BB962C8B-B14F-4D97-AF65-F5344CB8AC3E}">
        <p14:creationId xmlns:p14="http://schemas.microsoft.com/office/powerpoint/2010/main" val="403892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6544193-E496-4556-A279-D7DE67209290}" type="datetimeFigureOut">
              <a:rPr lang="cs-CZ" smtClean="0"/>
              <a:t>28.3.2018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9BF40B-AC6F-40C0-9109-3457BBA48B34}" type="slidenum">
              <a:rPr lang="cs-CZ" smtClean="0"/>
              <a:t>‹#›</a:t>
            </a:fld>
            <a:endParaRPr lang="cs-CZ"/>
          </a:p>
        </p:txBody>
      </p:sp>
    </p:spTree>
    <p:extLst>
      <p:ext uri="{BB962C8B-B14F-4D97-AF65-F5344CB8AC3E}">
        <p14:creationId xmlns:p14="http://schemas.microsoft.com/office/powerpoint/2010/main" val="95221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6544193-E496-4556-A279-D7DE67209290}" type="datetimeFigureOut">
              <a:rPr lang="cs-CZ" smtClean="0"/>
              <a:t>28.3.2018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9BF40B-AC6F-40C0-9109-3457BBA48B34}" type="slidenum">
              <a:rPr lang="cs-CZ" smtClean="0"/>
              <a:t>‹#›</a:t>
            </a:fld>
            <a:endParaRPr lang="cs-CZ"/>
          </a:p>
        </p:txBody>
      </p:sp>
    </p:spTree>
    <p:extLst>
      <p:ext uri="{BB962C8B-B14F-4D97-AF65-F5344CB8AC3E}">
        <p14:creationId xmlns:p14="http://schemas.microsoft.com/office/powerpoint/2010/main" val="307476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6544193-E496-4556-A279-D7DE67209290}" type="datetimeFigureOut">
              <a:rPr lang="cs-CZ" smtClean="0"/>
              <a:t>28.3.2018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F9BF40B-AC6F-40C0-9109-3457BBA48B34}" type="slidenum">
              <a:rPr lang="cs-CZ" smtClean="0"/>
              <a:t>‹#›</a:t>
            </a:fld>
            <a:endParaRPr lang="cs-CZ"/>
          </a:p>
        </p:txBody>
      </p:sp>
    </p:spTree>
    <p:extLst>
      <p:ext uri="{BB962C8B-B14F-4D97-AF65-F5344CB8AC3E}">
        <p14:creationId xmlns:p14="http://schemas.microsoft.com/office/powerpoint/2010/main" val="39736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6544193-E496-4556-A279-D7DE67209290}" type="datetimeFigureOut">
              <a:rPr lang="cs-CZ" smtClean="0"/>
              <a:t>28.3.2018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F9BF40B-AC6F-40C0-9109-3457BBA48B34}" type="slidenum">
              <a:rPr lang="cs-CZ" smtClean="0"/>
              <a:t>‹#›</a:t>
            </a:fld>
            <a:endParaRPr lang="cs-CZ"/>
          </a:p>
        </p:txBody>
      </p:sp>
    </p:spTree>
    <p:extLst>
      <p:ext uri="{BB962C8B-B14F-4D97-AF65-F5344CB8AC3E}">
        <p14:creationId xmlns:p14="http://schemas.microsoft.com/office/powerpoint/2010/main" val="233395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6544193-E496-4556-A279-D7DE67209290}" type="datetimeFigureOut">
              <a:rPr lang="cs-CZ" smtClean="0"/>
              <a:t>28.3.2018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F9BF40B-AC6F-40C0-9109-3457BBA48B34}" type="slidenum">
              <a:rPr lang="cs-CZ" smtClean="0"/>
              <a:t>‹#›</a:t>
            </a:fld>
            <a:endParaRPr lang="cs-CZ"/>
          </a:p>
        </p:txBody>
      </p:sp>
    </p:spTree>
    <p:extLst>
      <p:ext uri="{BB962C8B-B14F-4D97-AF65-F5344CB8AC3E}">
        <p14:creationId xmlns:p14="http://schemas.microsoft.com/office/powerpoint/2010/main" val="372601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544193-E496-4556-A279-D7DE67209290}" type="datetimeFigureOut">
              <a:rPr lang="cs-CZ" smtClean="0"/>
              <a:t>28.3.2018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F9BF40B-AC6F-40C0-9109-3457BBA48B34}" type="slidenum">
              <a:rPr lang="cs-CZ" smtClean="0"/>
              <a:t>‹#›</a:t>
            </a:fld>
            <a:endParaRPr lang="cs-CZ"/>
          </a:p>
        </p:txBody>
      </p:sp>
    </p:spTree>
    <p:extLst>
      <p:ext uri="{BB962C8B-B14F-4D97-AF65-F5344CB8AC3E}">
        <p14:creationId xmlns:p14="http://schemas.microsoft.com/office/powerpoint/2010/main" val="292928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6544193-E496-4556-A279-D7DE67209290}" type="datetimeFigureOut">
              <a:rPr lang="cs-CZ" smtClean="0"/>
              <a:t>28.3.2018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F9BF40B-AC6F-40C0-9109-3457BBA48B34}" type="slidenum">
              <a:rPr lang="cs-CZ" smtClean="0"/>
              <a:t>‹#›</a:t>
            </a:fld>
            <a:endParaRPr lang="cs-CZ"/>
          </a:p>
        </p:txBody>
      </p:sp>
    </p:spTree>
    <p:extLst>
      <p:ext uri="{BB962C8B-B14F-4D97-AF65-F5344CB8AC3E}">
        <p14:creationId xmlns:p14="http://schemas.microsoft.com/office/powerpoint/2010/main" val="250095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6544193-E496-4556-A279-D7DE67209290}" type="datetimeFigureOut">
              <a:rPr lang="cs-CZ" smtClean="0"/>
              <a:t>28.3.2018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F9BF40B-AC6F-40C0-9109-3457BBA48B34}" type="slidenum">
              <a:rPr lang="cs-CZ" smtClean="0"/>
              <a:t>‹#›</a:t>
            </a:fld>
            <a:endParaRPr lang="cs-CZ"/>
          </a:p>
        </p:txBody>
      </p:sp>
    </p:spTree>
    <p:extLst>
      <p:ext uri="{BB962C8B-B14F-4D97-AF65-F5344CB8AC3E}">
        <p14:creationId xmlns:p14="http://schemas.microsoft.com/office/powerpoint/2010/main" val="67869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44193-E496-4556-A279-D7DE67209290}" type="datetimeFigureOut">
              <a:rPr lang="cs-CZ" smtClean="0"/>
              <a:t>28.3.2018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BF40B-AC6F-40C0-9109-3457BBA48B34}" type="slidenum">
              <a:rPr lang="cs-CZ" smtClean="0"/>
              <a:t>‹#›</a:t>
            </a:fld>
            <a:endParaRPr lang="cs-CZ"/>
          </a:p>
        </p:txBody>
      </p:sp>
    </p:spTree>
    <p:extLst>
      <p:ext uri="{BB962C8B-B14F-4D97-AF65-F5344CB8AC3E}">
        <p14:creationId xmlns:p14="http://schemas.microsoft.com/office/powerpoint/2010/main" val="375639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youtube.com/watch?v=EJT0NMYHeGw" TargetMode="External"/><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ÚVOD DO PSYCHOLOGIE ZÁVISLOSTÍ</a:t>
            </a:r>
          </a:p>
        </p:txBody>
      </p:sp>
      <p:sp>
        <p:nvSpPr>
          <p:cNvPr id="3" name="Podnadpis 2"/>
          <p:cNvSpPr>
            <a:spLocks noGrp="1"/>
          </p:cNvSpPr>
          <p:nvPr>
            <p:ph type="subTitle" idx="1"/>
          </p:nvPr>
        </p:nvSpPr>
        <p:spPr/>
        <p:txBody>
          <a:bodyPr/>
          <a:lstStyle/>
          <a:p>
            <a:r>
              <a:rPr lang="cs-CZ" dirty="0"/>
              <a:t>PSY109 APLIKOVANÁ SOCIÁLNÍ PSYCHOLOGIE</a:t>
            </a:r>
          </a:p>
          <a:p>
            <a:r>
              <a:rPr lang="cs-CZ" dirty="0"/>
              <a:t>Jarní semestr 2018</a:t>
            </a:r>
          </a:p>
        </p:txBody>
      </p:sp>
    </p:spTree>
    <p:extLst>
      <p:ext uri="{BB962C8B-B14F-4D97-AF65-F5344CB8AC3E}">
        <p14:creationId xmlns:p14="http://schemas.microsoft.com/office/powerpoint/2010/main" val="361430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1.ibtimes.com/sites/www.ibtimes.com/files/styles/embed/public/2016/07/13/philipp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83" y="0"/>
            <a:ext cx="8532440" cy="685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86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hey Are Slaughtering Us Like Animals’ - The New York Times - Mozilla Firefox"/>
          <p:cNvPicPr>
            <a:picLocks noChangeAspect="1"/>
          </p:cNvPicPr>
          <p:nvPr/>
        </p:nvPicPr>
        <p:blipFill rotWithShape="1">
          <a:blip r:embed="rId2">
            <a:extLst>
              <a:ext uri="{28A0092B-C50C-407E-A947-70E740481C1C}">
                <a14:useLocalDpi xmlns:a14="http://schemas.microsoft.com/office/drawing/2010/main" val="0"/>
              </a:ext>
            </a:extLst>
          </a:blip>
          <a:srcRect l="1666" t="11583" r="4243" b="2065"/>
          <a:stretch/>
        </p:blipFill>
        <p:spPr>
          <a:xfrm>
            <a:off x="-24795" y="836712"/>
            <a:ext cx="9181898" cy="4536504"/>
          </a:xfrm>
          <a:prstGeom prst="rect">
            <a:avLst/>
          </a:prstGeom>
        </p:spPr>
      </p:pic>
      <p:sp>
        <p:nvSpPr>
          <p:cNvPr id="3" name="Obdélník 2"/>
          <p:cNvSpPr/>
          <p:nvPr/>
        </p:nvSpPr>
        <p:spPr>
          <a:xfrm>
            <a:off x="-5292" y="6211669"/>
            <a:ext cx="9149292" cy="307777"/>
          </a:xfrm>
          <a:prstGeom prst="rect">
            <a:avLst/>
          </a:prstGeom>
        </p:spPr>
        <p:txBody>
          <a:bodyPr wrap="square">
            <a:spAutoFit/>
          </a:bodyPr>
          <a:lstStyle/>
          <a:p>
            <a:r>
              <a:rPr lang="cs-CZ" sz="1400" b="1" dirty="0"/>
              <a:t>http://www.nytimes.com/interactive/2016/12/07/world/asia/rodrigo-duterte-philippines-drugs-killings.html?_r=0</a:t>
            </a:r>
          </a:p>
        </p:txBody>
      </p:sp>
    </p:spTree>
    <p:extLst>
      <p:ext uri="{BB962C8B-B14F-4D97-AF65-F5344CB8AC3E}">
        <p14:creationId xmlns:p14="http://schemas.microsoft.com/office/powerpoint/2010/main" val="279443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hey Are Slaughtering Us Like Animals’ - The New York Times - Mozilla Firefox"/>
          <p:cNvPicPr>
            <a:picLocks noChangeAspect="1"/>
          </p:cNvPicPr>
          <p:nvPr/>
        </p:nvPicPr>
        <p:blipFill rotWithShape="1">
          <a:blip r:embed="rId2">
            <a:extLst>
              <a:ext uri="{28A0092B-C50C-407E-A947-70E740481C1C}">
                <a14:useLocalDpi xmlns:a14="http://schemas.microsoft.com/office/drawing/2010/main" val="0"/>
              </a:ext>
            </a:extLst>
          </a:blip>
          <a:srcRect l="18788" t="25655" r="12424" b="25937"/>
          <a:stretch/>
        </p:blipFill>
        <p:spPr>
          <a:xfrm>
            <a:off x="0" y="1628800"/>
            <a:ext cx="9123241" cy="3456384"/>
          </a:xfrm>
          <a:prstGeom prst="rect">
            <a:avLst/>
          </a:prstGeom>
        </p:spPr>
      </p:pic>
    </p:spTree>
    <p:extLst>
      <p:ext uri="{BB962C8B-B14F-4D97-AF65-F5344CB8AC3E}">
        <p14:creationId xmlns:p14="http://schemas.microsoft.com/office/powerpoint/2010/main" val="206507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Temperance model of addiction</a:t>
            </a:r>
            <a:endParaRPr lang="cs-CZ" dirty="0"/>
          </a:p>
        </p:txBody>
      </p:sp>
      <p:sp>
        <p:nvSpPr>
          <p:cNvPr id="3" name="Zástupný symbol pro obsah 2"/>
          <p:cNvSpPr>
            <a:spLocks noGrp="1"/>
          </p:cNvSpPr>
          <p:nvPr>
            <p:ph idx="1"/>
          </p:nvPr>
        </p:nvSpPr>
        <p:spPr>
          <a:xfrm>
            <a:off x="457200" y="1600200"/>
            <a:ext cx="8229600" cy="4925144"/>
          </a:xfrm>
        </p:spPr>
        <p:txBody>
          <a:bodyPr>
            <a:normAutofit fontScale="92500" lnSpcReduction="20000"/>
          </a:bodyPr>
          <a:lstStyle/>
          <a:p>
            <a:r>
              <a:rPr lang="cs-CZ" dirty="0"/>
              <a:t>In </a:t>
            </a:r>
            <a:r>
              <a:rPr lang="en-GB" dirty="0"/>
              <a:t>the most primitive form – preternatural model – the substances are demonic and can take possession over human mind  (</a:t>
            </a:r>
            <a:r>
              <a:rPr lang="en-GB" i="1" dirty="0"/>
              <a:t>demon alcohol</a:t>
            </a:r>
            <a:r>
              <a:rPr lang="en-GB" dirty="0"/>
              <a:t>)</a:t>
            </a:r>
            <a:endParaRPr lang="en-GB" i="1" dirty="0"/>
          </a:p>
          <a:p>
            <a:r>
              <a:rPr lang="en-GB" dirty="0"/>
              <a:t>Addict does not have ability to control him/herself</a:t>
            </a:r>
          </a:p>
          <a:p>
            <a:r>
              <a:rPr lang="en-GB" dirty="0"/>
              <a:t>Addiction is a form of involuntary mental condition</a:t>
            </a:r>
            <a:r>
              <a:rPr lang="cs-CZ" dirty="0"/>
              <a:t>. </a:t>
            </a:r>
            <a:endParaRPr lang="en-GB" dirty="0"/>
          </a:p>
          <a:p>
            <a:r>
              <a:rPr lang="en-GB" dirty="0"/>
              <a:t>It is the substance to be blamed</a:t>
            </a:r>
          </a:p>
          <a:p>
            <a:r>
              <a:rPr lang="en-GB" dirty="0"/>
              <a:t>It is reasonable to abstain from the use completely</a:t>
            </a:r>
            <a:endParaRPr lang="cs-CZ" dirty="0"/>
          </a:p>
          <a:p>
            <a:r>
              <a:rPr lang="en-GB" dirty="0"/>
              <a:t>Sympathize with addicts but rejects mild users</a:t>
            </a:r>
          </a:p>
          <a:p>
            <a:endParaRPr lang="en-GB" dirty="0"/>
          </a:p>
        </p:txBody>
      </p:sp>
    </p:spTree>
    <p:extLst>
      <p:ext uri="{BB962C8B-B14F-4D97-AF65-F5344CB8AC3E}">
        <p14:creationId xmlns:p14="http://schemas.microsoft.com/office/powerpoint/2010/main" val="1102380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Temperance model o</a:t>
            </a:r>
            <a:r>
              <a:rPr lang="cs-CZ" dirty="0"/>
              <a:t>f</a:t>
            </a:r>
            <a:r>
              <a:rPr lang="en-GB" dirty="0"/>
              <a:t> addiction</a:t>
            </a:r>
          </a:p>
        </p:txBody>
      </p:sp>
      <p:sp>
        <p:nvSpPr>
          <p:cNvPr id="3" name="Zástupný symbol pro obsah 2"/>
          <p:cNvSpPr>
            <a:spLocks noGrp="1"/>
          </p:cNvSpPr>
          <p:nvPr>
            <p:ph idx="1"/>
          </p:nvPr>
        </p:nvSpPr>
        <p:spPr>
          <a:xfrm>
            <a:off x="457200" y="1600200"/>
            <a:ext cx="4834880" cy="4525963"/>
          </a:xfrm>
        </p:spPr>
        <p:txBody>
          <a:bodyPr>
            <a:noAutofit/>
          </a:bodyPr>
          <a:lstStyle/>
          <a:p>
            <a:r>
              <a:rPr lang="cs-CZ" sz="2400" dirty="0"/>
              <a:t>Benjamin </a:t>
            </a:r>
            <a:r>
              <a:rPr lang="cs-CZ" sz="2400" dirty="0" err="1"/>
              <a:t>Rush</a:t>
            </a:r>
            <a:r>
              <a:rPr lang="cs-CZ" sz="2400" dirty="0"/>
              <a:t> (1745-1813)</a:t>
            </a:r>
            <a:endParaRPr lang="en-GB" sz="2400" dirty="0"/>
          </a:p>
          <a:p>
            <a:r>
              <a:rPr lang="en-GB" sz="2400" dirty="0"/>
              <a:t>Founding fathers of the United States</a:t>
            </a:r>
          </a:p>
          <a:p>
            <a:r>
              <a:rPr lang="en-GB" sz="2400" dirty="0"/>
              <a:t>Founding father of American Psychiatric Association</a:t>
            </a:r>
          </a:p>
          <a:p>
            <a:r>
              <a:rPr lang="en-GB" sz="2400" dirty="0"/>
              <a:t>Alcohol use is behind poverty, health issues, violence, crime, family disruptions</a:t>
            </a:r>
          </a:p>
          <a:p>
            <a:r>
              <a:rPr lang="en-GB" sz="2400" dirty="0"/>
              <a:t>Addiction is also a disease – addicts should be treated</a:t>
            </a:r>
            <a:endParaRPr lang="cs-CZ" sz="2400" dirty="0"/>
          </a:p>
          <a:p>
            <a:r>
              <a:rPr lang="en-GB" sz="2400" i="1" dirty="0"/>
              <a:t>Taste not, handle not, and touch not!</a:t>
            </a:r>
          </a:p>
          <a:p>
            <a:endParaRPr lang="cs-CZ" sz="2400" dirty="0"/>
          </a:p>
        </p:txBody>
      </p:sp>
      <p:pic>
        <p:nvPicPr>
          <p:cNvPr id="6146" name="Picture 2" descr="https://upload.wikimedia.org/wikipedia/commons/thumb/7/7d/Benjamin_Rush_Painting_by_Peale.jpg/220px-Benjamin_Rush_Painting_by_Pe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132" y="3064947"/>
            <a:ext cx="3256868" cy="377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60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Temperance model o</a:t>
            </a:r>
            <a:r>
              <a:rPr lang="cs-CZ" dirty="0"/>
              <a:t>f</a:t>
            </a:r>
            <a:r>
              <a:rPr lang="en-GB" dirty="0"/>
              <a:t> addiction</a:t>
            </a:r>
          </a:p>
        </p:txBody>
      </p:sp>
      <p:pic>
        <p:nvPicPr>
          <p:cNvPr id="1026" name="Picture 2" descr="C:\Users\Luke\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3" y="2276872"/>
            <a:ext cx="2961781" cy="2123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re11.deviantart.net/19d2/th/pre/f/2015/341/e/f/i_m_19_years_old_and_i_m_straight_edge__by_hadiali-d9jdzz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8478" y="2276872"/>
            <a:ext cx="3130703" cy="41764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vice.com/noisey/content-images/contentimage/23665/straight-ed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425729"/>
            <a:ext cx="3320506" cy="243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42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Illness &amp; personality disorder models of addiction</a:t>
            </a:r>
          </a:p>
        </p:txBody>
      </p:sp>
      <p:sp>
        <p:nvSpPr>
          <p:cNvPr id="3" name="Zástupný symbol pro obsah 2"/>
          <p:cNvSpPr>
            <a:spLocks noGrp="1"/>
          </p:cNvSpPr>
          <p:nvPr>
            <p:ph idx="1"/>
          </p:nvPr>
        </p:nvSpPr>
        <p:spPr>
          <a:xfrm>
            <a:off x="457200" y="1600200"/>
            <a:ext cx="8229600" cy="4853136"/>
          </a:xfrm>
        </p:spPr>
        <p:txBody>
          <a:bodyPr>
            <a:normAutofit fontScale="77500" lnSpcReduction="20000"/>
          </a:bodyPr>
          <a:lstStyle/>
          <a:p>
            <a:r>
              <a:rPr lang="en-GB" dirty="0"/>
              <a:t>Evolved in 1800s in USA – asylums in rural areas that supported people with food and shelter. No access to the substance</a:t>
            </a:r>
          </a:p>
          <a:p>
            <a:r>
              <a:rPr lang="en-GB" dirty="0"/>
              <a:t>People in such treatment where in miserable conditions and had to accept themselves as ill. Often moral semi-religious treatment</a:t>
            </a:r>
            <a:endParaRPr lang="cs-CZ" dirty="0"/>
          </a:p>
          <a:p>
            <a:endParaRPr lang="cs-CZ" dirty="0"/>
          </a:p>
          <a:p>
            <a:endParaRPr lang="en-GB" dirty="0"/>
          </a:p>
          <a:p>
            <a:r>
              <a:rPr lang="en-GB" dirty="0"/>
              <a:t>Addict</a:t>
            </a:r>
            <a:r>
              <a:rPr lang="cs-CZ" dirty="0"/>
              <a:t> </a:t>
            </a:r>
            <a:r>
              <a:rPr lang="en-GB" dirty="0"/>
              <a:t>has </a:t>
            </a:r>
            <a:r>
              <a:rPr lang="cs-CZ" dirty="0"/>
              <a:t>a </a:t>
            </a:r>
            <a:r>
              <a:rPr lang="en-GB" dirty="0"/>
              <a:t>personality disorder</a:t>
            </a:r>
            <a:r>
              <a:rPr lang="cs-CZ" dirty="0"/>
              <a:t> – </a:t>
            </a:r>
            <a:r>
              <a:rPr lang="en-GB" dirty="0"/>
              <a:t>excessive substance user often shows array of antisocial and maladaptive behaviours.</a:t>
            </a:r>
          </a:p>
          <a:p>
            <a:r>
              <a:rPr lang="en-GB" dirty="0"/>
              <a:t>The person is untreatable and </a:t>
            </a:r>
            <a:r>
              <a:rPr lang="cs-CZ" dirty="0" err="1"/>
              <a:t>un</a:t>
            </a:r>
            <a:r>
              <a:rPr lang="en-GB" dirty="0"/>
              <a:t>repairable</a:t>
            </a:r>
            <a:endParaRPr lang="cs-CZ" dirty="0"/>
          </a:p>
          <a:p>
            <a:r>
              <a:rPr lang="en-GB" dirty="0"/>
              <a:t>Rise of self-help communities</a:t>
            </a:r>
          </a:p>
        </p:txBody>
      </p:sp>
    </p:spTree>
    <p:extLst>
      <p:ext uri="{BB962C8B-B14F-4D97-AF65-F5344CB8AC3E}">
        <p14:creationId xmlns:p14="http://schemas.microsoft.com/office/powerpoint/2010/main" val="2032676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12 step program – Alcoholics Anonymous</a:t>
            </a:r>
            <a:endParaRPr lang="cs-CZ" dirty="0"/>
          </a:p>
        </p:txBody>
      </p:sp>
      <p:sp>
        <p:nvSpPr>
          <p:cNvPr id="3" name="Zástupný symbol pro obsah 2"/>
          <p:cNvSpPr>
            <a:spLocks noGrp="1"/>
          </p:cNvSpPr>
          <p:nvPr>
            <p:ph idx="1"/>
          </p:nvPr>
        </p:nvSpPr>
        <p:spPr>
          <a:xfrm>
            <a:off x="457200" y="1600200"/>
            <a:ext cx="8229600" cy="5069160"/>
          </a:xfrm>
        </p:spPr>
        <p:txBody>
          <a:bodyPr>
            <a:normAutofit fontScale="55000" lnSpcReduction="20000"/>
          </a:bodyPr>
          <a:lstStyle/>
          <a:p>
            <a:r>
              <a:rPr lang="en-US" dirty="0"/>
              <a:t>1939 - </a:t>
            </a:r>
            <a:r>
              <a:rPr lang="en-US" i="1" dirty="0"/>
              <a:t>Alcoholics Anonymous: The Story of How More Than One Hundred Men Have Recovered from Alcoholism</a:t>
            </a:r>
          </a:p>
          <a:p>
            <a:endParaRPr lang="en-US" i="1" dirty="0"/>
          </a:p>
          <a:p>
            <a:r>
              <a:rPr lang="en-GB" dirty="0"/>
              <a:t>self-help group</a:t>
            </a:r>
          </a:p>
          <a:p>
            <a:r>
              <a:rPr lang="en-US" dirty="0"/>
              <a:t>admitting that one cannot control one's alcoholism, addiction or compulsion;</a:t>
            </a:r>
          </a:p>
          <a:p>
            <a:r>
              <a:rPr lang="en-US" dirty="0"/>
              <a:t>recognizing a higher power that can give strength;</a:t>
            </a:r>
          </a:p>
          <a:p>
            <a:r>
              <a:rPr lang="en-US" dirty="0"/>
              <a:t>examining past errors with the help of a sponsor (experienced member);</a:t>
            </a:r>
          </a:p>
          <a:p>
            <a:r>
              <a:rPr lang="en-US" dirty="0"/>
              <a:t>learning to live a new life with a new code of behavior;</a:t>
            </a:r>
          </a:p>
          <a:p>
            <a:r>
              <a:rPr lang="en-US" dirty="0"/>
              <a:t>helping others who suffer from the same alcoholism, addictions or compulsions.</a:t>
            </a:r>
          </a:p>
          <a:p>
            <a:endParaRPr lang="en-GB" dirty="0"/>
          </a:p>
          <a:p>
            <a:r>
              <a:rPr lang="en-GB" dirty="0"/>
              <a:t>Steps 1 through 3 newcomers to becoming aware of their lack of ability to control their sexual behaviour. </a:t>
            </a:r>
          </a:p>
          <a:p>
            <a:r>
              <a:rPr lang="en-GB" dirty="0"/>
              <a:t>Steps 4 through 9 aim to expand self-examination and incorporate the outcomes of self-reflection into actions. </a:t>
            </a:r>
          </a:p>
          <a:p>
            <a:r>
              <a:rPr lang="en-GB" dirty="0"/>
              <a:t>Steps 10 through 12 focus on maintaining positive changes in behaviour and the recovery process. The recovery process includes attending meetings, listening to other members at different recovery stages and working on the 12 steps with a sponsor, who is an experienced member who is encouraged to complete all of the steps. </a:t>
            </a:r>
            <a:endParaRPr lang="cs-CZ" dirty="0"/>
          </a:p>
        </p:txBody>
      </p:sp>
    </p:spTree>
    <p:extLst>
      <p:ext uri="{BB962C8B-B14F-4D97-AF65-F5344CB8AC3E}">
        <p14:creationId xmlns:p14="http://schemas.microsoft.com/office/powerpoint/2010/main" val="678235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ceshowbiz.com/images/still/thanks-for-sharing-poster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
            <a:ext cx="4680520" cy="677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40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List of twelve-step groups - Wikipedia - Mozilla Firefox (Anonymní prohlížení)"/>
          <p:cNvPicPr>
            <a:picLocks noChangeAspect="1"/>
          </p:cNvPicPr>
          <p:nvPr/>
        </p:nvPicPr>
        <p:blipFill rotWithShape="1">
          <a:blip r:embed="rId2">
            <a:extLst>
              <a:ext uri="{28A0092B-C50C-407E-A947-70E740481C1C}">
                <a14:useLocalDpi xmlns:a14="http://schemas.microsoft.com/office/drawing/2010/main" val="0"/>
              </a:ext>
            </a:extLst>
          </a:blip>
          <a:srcRect l="14243" t="16367" r="6666" b="13835"/>
          <a:stretch/>
        </p:blipFill>
        <p:spPr>
          <a:xfrm>
            <a:off x="-1" y="1340768"/>
            <a:ext cx="9199859" cy="4370815"/>
          </a:xfrm>
          <a:prstGeom prst="rect">
            <a:avLst/>
          </a:prstGeom>
        </p:spPr>
      </p:pic>
    </p:spTree>
    <p:extLst>
      <p:ext uri="{BB962C8B-B14F-4D97-AF65-F5344CB8AC3E}">
        <p14:creationId xmlns:p14="http://schemas.microsoft.com/office/powerpoint/2010/main" val="172335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t>
            </a:r>
            <a:r>
              <a:rPr lang="en-GB" dirty="0"/>
              <a:t>o we need definition?</a:t>
            </a:r>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en-GB" dirty="0"/>
              <a:t>Clinicians: who to treat?</a:t>
            </a:r>
          </a:p>
          <a:p>
            <a:r>
              <a:rPr lang="en-GB" dirty="0"/>
              <a:t>Health insurances: whose treatment to pay? </a:t>
            </a:r>
          </a:p>
          <a:p>
            <a:r>
              <a:rPr lang="en-GB" dirty="0"/>
              <a:t>Legal concern: to what extend are addicts responsible for their actions?</a:t>
            </a:r>
          </a:p>
          <a:p>
            <a:r>
              <a:rPr lang="en-GB" dirty="0"/>
              <a:t>Philosophical: do we have free will?</a:t>
            </a:r>
            <a:endParaRPr lang="cs-CZ" dirty="0"/>
          </a:p>
          <a:p>
            <a:r>
              <a:rPr lang="en-GB" dirty="0"/>
              <a:t>Public: how to think and feel about people involved in addictions? </a:t>
            </a:r>
            <a:endParaRPr lang="cs-CZ" dirty="0"/>
          </a:p>
          <a:p>
            <a:r>
              <a:rPr lang="en-GB" dirty="0"/>
              <a:t>Scientists: what concept can be tested/ used in research</a:t>
            </a:r>
            <a:r>
              <a:rPr lang="cs-CZ" dirty="0"/>
              <a:t>?</a:t>
            </a:r>
            <a:endParaRPr lang="en-GB" dirty="0"/>
          </a:p>
          <a:p>
            <a:endParaRPr lang="en-GB" dirty="0"/>
          </a:p>
          <a:p>
            <a:endParaRPr lang="en-GB" dirty="0"/>
          </a:p>
          <a:p>
            <a:pPr marL="0" indent="0">
              <a:buNone/>
            </a:pPr>
            <a:r>
              <a:rPr lang="en-GB" dirty="0"/>
              <a:t>Some models of addiction serve only some of these groups and may sometimes contradict each other</a:t>
            </a:r>
          </a:p>
        </p:txBody>
      </p:sp>
    </p:spTree>
    <p:extLst>
      <p:ext uri="{BB962C8B-B14F-4D97-AF65-F5344CB8AC3E}">
        <p14:creationId xmlns:p14="http://schemas.microsoft.com/office/powerpoint/2010/main" val="2149501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Disease model of addiction</a:t>
            </a:r>
            <a:endParaRPr lang="cs-CZ" dirty="0"/>
          </a:p>
        </p:txBody>
      </p:sp>
      <p:sp>
        <p:nvSpPr>
          <p:cNvPr id="3" name="Zástupný symbol pro obsah 2"/>
          <p:cNvSpPr>
            <a:spLocks noGrp="1"/>
          </p:cNvSpPr>
          <p:nvPr>
            <p:ph idx="1"/>
          </p:nvPr>
        </p:nvSpPr>
        <p:spPr/>
        <p:txBody>
          <a:bodyPr>
            <a:normAutofit fontScale="85000" lnSpcReduction="20000"/>
          </a:bodyPr>
          <a:lstStyle/>
          <a:p>
            <a:r>
              <a:rPr lang="en-GB" dirty="0"/>
              <a:t>Created in mid 20</a:t>
            </a:r>
            <a:r>
              <a:rPr lang="en-GB" baseline="30000" dirty="0"/>
              <a:t>th</a:t>
            </a:r>
            <a:r>
              <a:rPr lang="en-GB" dirty="0"/>
              <a:t> century by Elvin Morton </a:t>
            </a:r>
            <a:r>
              <a:rPr lang="en-GB" dirty="0" err="1"/>
              <a:t>Jellinek</a:t>
            </a:r>
            <a:endParaRPr lang="en-GB" dirty="0"/>
          </a:p>
          <a:p>
            <a:r>
              <a:rPr lang="en-GB" dirty="0"/>
              <a:t>Addiction comes from underlying disease processes</a:t>
            </a:r>
          </a:p>
          <a:p>
            <a:r>
              <a:rPr lang="en-GB" dirty="0"/>
              <a:t>At first, these processes were not understood. But it was assumed it is </a:t>
            </a:r>
            <a:r>
              <a:rPr lang="cs-CZ" dirty="0"/>
              <a:t>1)</a:t>
            </a:r>
            <a:r>
              <a:rPr lang="en-GB" dirty="0"/>
              <a:t> brain disease and/or 2) genetic susceptibility</a:t>
            </a:r>
          </a:p>
          <a:p>
            <a:r>
              <a:rPr lang="en-GB" dirty="0"/>
              <a:t>Addicted person is a victim of this disease - it is not chosen and it is not an act of free will</a:t>
            </a:r>
          </a:p>
          <a:p>
            <a:r>
              <a:rPr lang="en-GB" dirty="0"/>
              <a:t>Loss of control </a:t>
            </a:r>
            <a:r>
              <a:rPr lang="cs-CZ" dirty="0"/>
              <a:t>&amp; </a:t>
            </a:r>
            <a:r>
              <a:rPr lang="en-GB" dirty="0"/>
              <a:t>craving as the common processes in addictions</a:t>
            </a:r>
            <a:endParaRPr lang="cs-CZ" dirty="0"/>
          </a:p>
          <a:p>
            <a:r>
              <a:rPr lang="en-GB" dirty="0"/>
              <a:t>Consumption of the substance (even a small amount) causes craving for further dozes (through at first unknown psychological and neurological mechanism)</a:t>
            </a:r>
          </a:p>
          <a:p>
            <a:endParaRPr lang="cs-CZ" dirty="0"/>
          </a:p>
        </p:txBody>
      </p:sp>
    </p:spTree>
    <p:extLst>
      <p:ext uri="{BB962C8B-B14F-4D97-AF65-F5344CB8AC3E}">
        <p14:creationId xmlns:p14="http://schemas.microsoft.com/office/powerpoint/2010/main" val="37627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Disease model of addiction</a:t>
            </a:r>
            <a:endParaRPr lang="cs-CZ" dirty="0"/>
          </a:p>
        </p:txBody>
      </p:sp>
      <p:sp>
        <p:nvSpPr>
          <p:cNvPr id="3" name="Zástupný symbol pro obsah 2"/>
          <p:cNvSpPr>
            <a:spLocks noGrp="1"/>
          </p:cNvSpPr>
          <p:nvPr>
            <p:ph idx="1"/>
          </p:nvPr>
        </p:nvSpPr>
        <p:spPr/>
        <p:txBody>
          <a:bodyPr>
            <a:normAutofit fontScale="92500" lnSpcReduction="10000"/>
          </a:bodyPr>
          <a:lstStyle/>
          <a:p>
            <a:r>
              <a:rPr lang="en-GB" dirty="0"/>
              <a:t>Since the person is ill and suffering, he/she should be subject of medical treatment</a:t>
            </a:r>
          </a:p>
          <a:p>
            <a:r>
              <a:rPr lang="en-GB" dirty="0"/>
              <a:t>At first, the treatment was based on management of medical complications (stomach ulcer, liver disease,…) and raising patient health education – supervision of a physician</a:t>
            </a:r>
          </a:p>
          <a:p>
            <a:r>
              <a:rPr lang="en-GB" dirty="0"/>
              <a:t>Therapy-like approach heavily influenced by 12 step program</a:t>
            </a:r>
            <a:r>
              <a:rPr lang="cs-CZ" dirty="0"/>
              <a:t> and 12-step </a:t>
            </a:r>
            <a:r>
              <a:rPr lang="en-GB" dirty="0"/>
              <a:t>programs take ideological support from scientific approach of disease model</a:t>
            </a:r>
            <a:r>
              <a:rPr lang="cs-CZ" dirty="0"/>
              <a:t> </a:t>
            </a:r>
            <a:endParaRPr lang="en-GB" dirty="0"/>
          </a:p>
          <a:p>
            <a:endParaRPr lang="en-GB" dirty="0"/>
          </a:p>
        </p:txBody>
      </p:sp>
    </p:spTree>
    <p:extLst>
      <p:ext uri="{BB962C8B-B14F-4D97-AF65-F5344CB8AC3E}">
        <p14:creationId xmlns:p14="http://schemas.microsoft.com/office/powerpoint/2010/main" val="3453099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Disease model of addiction</a:t>
            </a:r>
            <a:endParaRPr lang="cs-CZ" dirty="0"/>
          </a:p>
        </p:txBody>
      </p:sp>
      <p:sp>
        <p:nvSpPr>
          <p:cNvPr id="3" name="Zástupný symbol pro obsah 2"/>
          <p:cNvSpPr>
            <a:spLocks noGrp="1"/>
          </p:cNvSpPr>
          <p:nvPr>
            <p:ph idx="1"/>
          </p:nvPr>
        </p:nvSpPr>
        <p:spPr>
          <a:xfrm>
            <a:off x="457200" y="1600200"/>
            <a:ext cx="8229600" cy="4997152"/>
          </a:xfrm>
        </p:spPr>
        <p:txBody>
          <a:bodyPr>
            <a:normAutofit fontScale="85000" lnSpcReduction="20000"/>
          </a:bodyPr>
          <a:lstStyle/>
          <a:p>
            <a:r>
              <a:rPr lang="en-GB" b="1" dirty="0"/>
              <a:t>Addiction as a primary disease</a:t>
            </a:r>
            <a:r>
              <a:rPr lang="en-GB" dirty="0"/>
              <a:t> – addiction is not understood a result of another condition (other psychiatric condition, stress,…) but rather their cause</a:t>
            </a:r>
          </a:p>
          <a:p>
            <a:r>
              <a:rPr lang="en-GB" b="1" dirty="0"/>
              <a:t>Addiction as a progressive disease </a:t>
            </a:r>
            <a:r>
              <a:rPr lang="en-GB" dirty="0"/>
              <a:t>- addiction is understood as a disease that has its course. E.g.</a:t>
            </a:r>
            <a:r>
              <a:rPr lang="cs-CZ" dirty="0"/>
              <a:t>:</a:t>
            </a:r>
            <a:r>
              <a:rPr lang="en-GB" dirty="0"/>
              <a:t> 1) adaptive stage (increasing tolerance) 2) (withdrawal and maintenance usage) dependent stage 3) deterioration (resulting into major health and social problems)</a:t>
            </a:r>
          </a:p>
          <a:p>
            <a:r>
              <a:rPr lang="en-GB" b="1" dirty="0"/>
              <a:t>Addiction as a chronic disease </a:t>
            </a:r>
            <a:r>
              <a:rPr lang="en-GB" dirty="0"/>
              <a:t>– addiction is understood as a disease that will never disappear and the person will never be fully cured. Thus complete sobriety is the only way</a:t>
            </a:r>
            <a:endParaRPr lang="cs-CZ" dirty="0"/>
          </a:p>
        </p:txBody>
      </p:sp>
    </p:spTree>
    <p:extLst>
      <p:ext uri="{BB962C8B-B14F-4D97-AF65-F5344CB8AC3E}">
        <p14:creationId xmlns:p14="http://schemas.microsoft.com/office/powerpoint/2010/main" val="953343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t>Disease model of addiction - pros</a:t>
            </a:r>
            <a:endParaRPr lang="cs-CZ" dirty="0"/>
          </a:p>
        </p:txBody>
      </p:sp>
      <p:sp>
        <p:nvSpPr>
          <p:cNvPr id="3" name="Zástupný symbol pro obsah 2"/>
          <p:cNvSpPr>
            <a:spLocks noGrp="1"/>
          </p:cNvSpPr>
          <p:nvPr>
            <p:ph idx="1"/>
          </p:nvPr>
        </p:nvSpPr>
        <p:spPr/>
        <p:txBody>
          <a:bodyPr/>
          <a:lstStyle/>
          <a:p>
            <a:r>
              <a:rPr lang="en-GB" dirty="0"/>
              <a:t>Big leap in understanding and knowledge</a:t>
            </a:r>
          </a:p>
          <a:p>
            <a:r>
              <a:rPr lang="en-GB" dirty="0"/>
              <a:t>Removes stigma from suffering people</a:t>
            </a:r>
          </a:p>
          <a:p>
            <a:r>
              <a:rPr lang="en-GB" dirty="0"/>
              <a:t>The classic disease model is still very simple to be understood by general public</a:t>
            </a:r>
          </a:p>
          <a:p>
            <a:r>
              <a:rPr lang="en-GB" dirty="0"/>
              <a:t>When addiction became a disease (1954 alcoholism as disease was acknowledged by American Medical Association), the help also became more accessible</a:t>
            </a:r>
          </a:p>
          <a:p>
            <a:endParaRPr lang="cs-CZ" dirty="0"/>
          </a:p>
        </p:txBody>
      </p:sp>
    </p:spTree>
    <p:extLst>
      <p:ext uri="{BB962C8B-B14F-4D97-AF65-F5344CB8AC3E}">
        <p14:creationId xmlns:p14="http://schemas.microsoft.com/office/powerpoint/2010/main" val="3936706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Disease model of addiction - cons</a:t>
            </a:r>
            <a:endParaRPr lang="cs-CZ" dirty="0"/>
          </a:p>
        </p:txBody>
      </p:sp>
      <p:sp>
        <p:nvSpPr>
          <p:cNvPr id="3" name="Zástupný symbol pro obsah 2"/>
          <p:cNvSpPr>
            <a:spLocks noGrp="1"/>
          </p:cNvSpPr>
          <p:nvPr>
            <p:ph idx="1"/>
          </p:nvPr>
        </p:nvSpPr>
        <p:spPr/>
        <p:txBody>
          <a:bodyPr>
            <a:normAutofit fontScale="85000" lnSpcReduction="20000"/>
          </a:bodyPr>
          <a:lstStyle/>
          <a:p>
            <a:r>
              <a:rPr lang="en-GB" dirty="0"/>
              <a:t>Despite huge advancement in knowledge (thanks to this model), it was only poorly incorporated into this model. E.g. proofed usefulness of light substance taking contradicts chronic disease</a:t>
            </a:r>
            <a:r>
              <a:rPr lang="cs-CZ" dirty="0"/>
              <a:t>; </a:t>
            </a:r>
            <a:r>
              <a:rPr lang="en-GB" dirty="0"/>
              <a:t>natural remission and maturing out contradicts progressive disease</a:t>
            </a:r>
            <a:r>
              <a:rPr lang="cs-CZ" dirty="0"/>
              <a:t>; much</a:t>
            </a:r>
            <a:r>
              <a:rPr lang="en-GB" dirty="0"/>
              <a:t> stronger environmental factors contradict primary disease</a:t>
            </a:r>
            <a:r>
              <a:rPr lang="cs-CZ" dirty="0"/>
              <a:t> </a:t>
            </a:r>
            <a:endParaRPr lang="en-GB" dirty="0"/>
          </a:p>
          <a:p>
            <a:r>
              <a:rPr lang="en-GB" dirty="0"/>
              <a:t>Ignoring context - too little emphasis on psychological and social  factors</a:t>
            </a:r>
          </a:p>
          <a:p>
            <a:r>
              <a:rPr lang="en-GB" dirty="0"/>
              <a:t>The treatment method, although advancement at the beginning, is way behind treatments based on psychological and social models </a:t>
            </a:r>
            <a:endParaRPr lang="cs-CZ" dirty="0"/>
          </a:p>
          <a:p>
            <a:endParaRPr lang="cs-CZ" dirty="0"/>
          </a:p>
        </p:txBody>
      </p:sp>
    </p:spTree>
    <p:extLst>
      <p:ext uri="{BB962C8B-B14F-4D97-AF65-F5344CB8AC3E}">
        <p14:creationId xmlns:p14="http://schemas.microsoft.com/office/powerpoint/2010/main" val="213562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Physical dependency theory</a:t>
            </a:r>
            <a:endParaRPr lang="cs-CZ" dirty="0"/>
          </a:p>
        </p:txBody>
      </p:sp>
      <p:sp>
        <p:nvSpPr>
          <p:cNvPr id="3" name="Zástupný symbol pro obsah 2"/>
          <p:cNvSpPr>
            <a:spLocks noGrp="1"/>
          </p:cNvSpPr>
          <p:nvPr>
            <p:ph idx="1"/>
          </p:nvPr>
        </p:nvSpPr>
        <p:spPr>
          <a:xfrm>
            <a:off x="457200" y="1600200"/>
            <a:ext cx="8229600" cy="4925144"/>
          </a:xfrm>
        </p:spPr>
        <p:txBody>
          <a:bodyPr>
            <a:normAutofit fontScale="85000" lnSpcReduction="20000"/>
          </a:bodyPr>
          <a:lstStyle/>
          <a:p>
            <a:r>
              <a:rPr lang="en-GB" dirty="0"/>
              <a:t>By suing the substance, the person can gradually develop a physical dependence</a:t>
            </a:r>
          </a:p>
          <a:p>
            <a:r>
              <a:rPr lang="en-GB" dirty="0"/>
              <a:t>Physical dependence is a condition in which the person needs the substance otherwise suffers from various withdrawal symptoms</a:t>
            </a:r>
          </a:p>
          <a:p>
            <a:r>
              <a:rPr lang="en-GB" dirty="0"/>
              <a:t>This theory assumes that addiction </a:t>
            </a:r>
            <a:r>
              <a:rPr lang="cs-CZ" dirty="0"/>
              <a:t>=</a:t>
            </a:r>
            <a:r>
              <a:rPr lang="en-GB" dirty="0"/>
              <a:t> physical dependence</a:t>
            </a:r>
          </a:p>
          <a:p>
            <a:r>
              <a:rPr lang="en-GB" dirty="0"/>
              <a:t>NOT </a:t>
            </a:r>
            <a:r>
              <a:rPr lang="cs-CZ" dirty="0"/>
              <a:t>PROVED</a:t>
            </a:r>
            <a:r>
              <a:rPr lang="en-GB" dirty="0"/>
              <a:t> – many substances do not create physical dependence nor physical withdrawal symptoms. Many addicts return to addiction after period of treatment in which they were detoxified</a:t>
            </a:r>
          </a:p>
          <a:p>
            <a:r>
              <a:rPr lang="en-GB" dirty="0"/>
              <a:t>Avoiding negative effects plays a role, however, more crucial proofed to be the pleasure-seeking</a:t>
            </a:r>
          </a:p>
          <a:p>
            <a:endParaRPr lang="cs-CZ" dirty="0"/>
          </a:p>
        </p:txBody>
      </p:sp>
    </p:spTree>
    <p:extLst>
      <p:ext uri="{BB962C8B-B14F-4D97-AF65-F5344CB8AC3E}">
        <p14:creationId xmlns:p14="http://schemas.microsoft.com/office/powerpoint/2010/main" val="1245875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It is about (anticipated) pleasure</a:t>
            </a:r>
            <a:endParaRPr lang="cs-CZ" dirty="0"/>
          </a:p>
        </p:txBody>
      </p:sp>
      <p:sp>
        <p:nvSpPr>
          <p:cNvPr id="3" name="Zástupný symbol pro obsah 2"/>
          <p:cNvSpPr>
            <a:spLocks noGrp="1"/>
          </p:cNvSpPr>
          <p:nvPr>
            <p:ph idx="1"/>
          </p:nvPr>
        </p:nvSpPr>
        <p:spPr/>
        <p:txBody>
          <a:bodyPr>
            <a:normAutofit fontScale="77500" lnSpcReduction="20000"/>
          </a:bodyPr>
          <a:lstStyle/>
          <a:p>
            <a:r>
              <a:rPr lang="en-GB" dirty="0"/>
              <a:t>Positive-incentive theory - all drugs have pleasurable effects</a:t>
            </a:r>
          </a:p>
          <a:p>
            <a:r>
              <a:rPr lang="en-GB" dirty="0"/>
              <a:t>Positive-incentive value is usually much higher than hedonic value – anticipated pleasure is much higher than actual pleasure</a:t>
            </a:r>
          </a:p>
          <a:p>
            <a:r>
              <a:rPr lang="en-GB" dirty="0"/>
              <a:t>Incentive-sensitization theory – </a:t>
            </a:r>
            <a:r>
              <a:rPr lang="en-US" dirty="0"/>
              <a:t>repeated exposure to potentially addictive drugs leads to various changes in brain. The most important is </a:t>
            </a:r>
            <a:r>
              <a:rPr lang="en-GB" b="1" dirty="0"/>
              <a:t>sensitization</a:t>
            </a:r>
            <a:r>
              <a:rPr lang="en-GB" dirty="0"/>
              <a:t> </a:t>
            </a:r>
            <a:r>
              <a:rPr lang="cs-CZ" dirty="0"/>
              <a:t>= </a:t>
            </a:r>
            <a:r>
              <a:rPr lang="en-US" i="1" dirty="0"/>
              <a:t>hypersensitivity to the incentive motivational effects of drugs and drug-associated stimuli </a:t>
            </a:r>
            <a:r>
              <a:rPr lang="en-GB" dirty="0"/>
              <a:t>that creates pathological</a:t>
            </a:r>
            <a:r>
              <a:rPr lang="en-GB" i="1" dirty="0"/>
              <a:t> wanting. </a:t>
            </a:r>
            <a:r>
              <a:rPr lang="en-GB" dirty="0"/>
              <a:t>Addiction is not about the drug effect, it is about the anticipation of the effect. Addiction is motivation disorder</a:t>
            </a:r>
            <a:endParaRPr lang="cs-CZ" dirty="0"/>
          </a:p>
        </p:txBody>
      </p:sp>
    </p:spTree>
    <p:extLst>
      <p:ext uri="{BB962C8B-B14F-4D97-AF65-F5344CB8AC3E}">
        <p14:creationId xmlns:p14="http://schemas.microsoft.com/office/powerpoint/2010/main" val="4140293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Intracranial self-stimulation</a:t>
            </a:r>
            <a:endParaRPr lang="cs-CZ" dirty="0"/>
          </a:p>
        </p:txBody>
      </p:sp>
      <p:pic>
        <p:nvPicPr>
          <p:cNvPr id="1026" name="Picture 2" descr="http://www.cerebromente.org.br/n18/history/self-stim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19981"/>
            <a:ext cx="7478136" cy="473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0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8th Edition) John P.J. Pinel-Biopsychology-Pearson (2010).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4713" t="23157" r="27778" b="10547"/>
          <a:stretch/>
        </p:blipFill>
        <p:spPr>
          <a:xfrm>
            <a:off x="467544" y="1340768"/>
            <a:ext cx="8208912" cy="4339876"/>
          </a:xfrm>
        </p:spPr>
      </p:pic>
    </p:spTree>
    <p:extLst>
      <p:ext uri="{BB962C8B-B14F-4D97-AF65-F5344CB8AC3E}">
        <p14:creationId xmlns:p14="http://schemas.microsoft.com/office/powerpoint/2010/main" val="3473271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8th Edition) John P.J. Pinel-Biopsychology-Pearson (2010).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5725" t="23157" r="48484" b="8984"/>
          <a:stretch/>
        </p:blipFill>
        <p:spPr>
          <a:xfrm>
            <a:off x="467544" y="188640"/>
            <a:ext cx="8064896" cy="6434130"/>
          </a:xfrm>
        </p:spPr>
      </p:pic>
    </p:spTree>
    <p:extLst>
      <p:ext uri="{BB962C8B-B14F-4D97-AF65-F5344CB8AC3E}">
        <p14:creationId xmlns:p14="http://schemas.microsoft.com/office/powerpoint/2010/main" val="4170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83568" y="1843950"/>
            <a:ext cx="7992888" cy="3170099"/>
          </a:xfrm>
          <a:prstGeom prst="rect">
            <a:avLst/>
          </a:prstGeom>
        </p:spPr>
        <p:txBody>
          <a:bodyPr wrap="square">
            <a:spAutoFit/>
          </a:bodyPr>
          <a:lstStyle/>
          <a:p>
            <a:r>
              <a:rPr lang="en-US" sz="2800" dirty="0"/>
              <a:t>A repeated powerful motivation to engage in a purposeful behavior that has no survival value, acquired as a result of engaging in that behavior, with  significant potential for unintended harm.</a:t>
            </a:r>
            <a:endParaRPr lang="cs-CZ" sz="2800" dirty="0"/>
          </a:p>
          <a:p>
            <a:endParaRPr lang="cs-CZ" sz="2800" dirty="0"/>
          </a:p>
          <a:p>
            <a:r>
              <a:rPr lang="cs-CZ" sz="2000" dirty="0" err="1"/>
              <a:t>Rober</a:t>
            </a:r>
            <a:r>
              <a:rPr lang="en-GB" sz="2000" dirty="0"/>
              <a:t>t</a:t>
            </a:r>
            <a:r>
              <a:rPr lang="cs-CZ" sz="2000" dirty="0"/>
              <a:t> </a:t>
            </a:r>
            <a:r>
              <a:rPr lang="cs-CZ" sz="2000" dirty="0" err="1"/>
              <a:t>West</a:t>
            </a:r>
            <a:r>
              <a:rPr lang="cs-CZ" sz="2000" dirty="0"/>
              <a:t> (2013) </a:t>
            </a:r>
            <a:r>
              <a:rPr lang="en-GB" sz="2000" dirty="0"/>
              <a:t>Theory of Addiction</a:t>
            </a:r>
          </a:p>
          <a:p>
            <a:r>
              <a:rPr lang="en-US" sz="2000" dirty="0"/>
              <a:t>http://www.emcdda.europa.eu/system/files/publications/728/TDXD13014ENN_443320.pdf</a:t>
            </a:r>
          </a:p>
        </p:txBody>
      </p:sp>
    </p:spTree>
    <p:extLst>
      <p:ext uri="{BB962C8B-B14F-4D97-AF65-F5344CB8AC3E}">
        <p14:creationId xmlns:p14="http://schemas.microsoft.com/office/powerpoint/2010/main" val="1785928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Mesolimbic dopamine pathway</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Regulates motivation cognition and behavior and reinforcement learning – e.g. regulates </a:t>
            </a:r>
            <a:r>
              <a:rPr lang="en-US" dirty="0" err="1"/>
              <a:t>behaviours</a:t>
            </a:r>
            <a:r>
              <a:rPr lang="en-US" dirty="0"/>
              <a:t> related to food, drinks, safety, sex</a:t>
            </a:r>
          </a:p>
          <a:p>
            <a:endParaRPr lang="en-US" dirty="0"/>
          </a:p>
          <a:p>
            <a:r>
              <a:rPr lang="en-US" dirty="0"/>
              <a:t>Primary neurotransmitter – dopamine</a:t>
            </a:r>
          </a:p>
          <a:p>
            <a:endParaRPr lang="en-US" dirty="0"/>
          </a:p>
          <a:p>
            <a:r>
              <a:rPr lang="en-US" dirty="0"/>
              <a:t>The mesolimbic pathway connects the </a:t>
            </a:r>
            <a:r>
              <a:rPr lang="en-US" b="1" dirty="0"/>
              <a:t>Ventral </a:t>
            </a:r>
            <a:r>
              <a:rPr lang="en-US" b="1" dirty="0" err="1"/>
              <a:t>Tagmental</a:t>
            </a:r>
            <a:r>
              <a:rPr lang="en-US" b="1" dirty="0"/>
              <a:t> Area </a:t>
            </a:r>
            <a:r>
              <a:rPr lang="en-US" dirty="0"/>
              <a:t>near brainstem to the </a:t>
            </a:r>
            <a:r>
              <a:rPr lang="en-US" b="1" dirty="0"/>
              <a:t>Nucleus </a:t>
            </a:r>
            <a:r>
              <a:rPr lang="en-US" b="1" dirty="0" err="1"/>
              <a:t>Accumbens</a:t>
            </a:r>
            <a:r>
              <a:rPr lang="en-US" dirty="0"/>
              <a:t> and to the </a:t>
            </a:r>
            <a:r>
              <a:rPr lang="en-US" b="1" dirty="0"/>
              <a:t>Prefrontal Cortex. </a:t>
            </a:r>
            <a:r>
              <a:rPr lang="en-US" dirty="0"/>
              <a:t> Important role </a:t>
            </a:r>
            <a:r>
              <a:rPr lang="en-GB" dirty="0"/>
              <a:t>further</a:t>
            </a:r>
            <a:r>
              <a:rPr lang="cs-CZ" dirty="0"/>
              <a:t> </a:t>
            </a:r>
            <a:r>
              <a:rPr lang="en-US" dirty="0"/>
              <a:t>plays </a:t>
            </a:r>
            <a:r>
              <a:rPr lang="en-US" b="1" dirty="0"/>
              <a:t>amygdala</a:t>
            </a:r>
            <a:r>
              <a:rPr lang="en-US" dirty="0"/>
              <a:t> and </a:t>
            </a:r>
            <a:r>
              <a:rPr lang="en-US" b="1" dirty="0"/>
              <a:t>hippocampus</a:t>
            </a:r>
            <a:endParaRPr lang="cs-CZ" b="1" dirty="0"/>
          </a:p>
        </p:txBody>
      </p:sp>
    </p:spTree>
    <p:extLst>
      <p:ext uri="{BB962C8B-B14F-4D97-AF65-F5344CB8AC3E}">
        <p14:creationId xmlns:p14="http://schemas.microsoft.com/office/powerpoint/2010/main" val="2558324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Mesolimbic pathway and addiction</a:t>
            </a:r>
            <a:endParaRPr lang="cs-CZ" dirty="0"/>
          </a:p>
        </p:txBody>
      </p:sp>
      <p:sp>
        <p:nvSpPr>
          <p:cNvPr id="3" name="Zástupný symbol pro obsah 2"/>
          <p:cNvSpPr>
            <a:spLocks noGrp="1"/>
          </p:cNvSpPr>
          <p:nvPr>
            <p:ph idx="1"/>
          </p:nvPr>
        </p:nvSpPr>
        <p:spPr/>
        <p:txBody>
          <a:bodyPr>
            <a:normAutofit fontScale="77500" lnSpcReduction="20000"/>
          </a:bodyPr>
          <a:lstStyle/>
          <a:p>
            <a:r>
              <a:rPr lang="en-GB" dirty="0"/>
              <a:t>In animals, drugs self-administered to nucleus </a:t>
            </a:r>
            <a:r>
              <a:rPr lang="en-GB" dirty="0" err="1"/>
              <a:t>accumbens</a:t>
            </a:r>
            <a:r>
              <a:rPr lang="en-GB" dirty="0"/>
              <a:t> had stronger effect and were preferred. It correlated with increase on dopamine release</a:t>
            </a:r>
          </a:p>
          <a:p>
            <a:r>
              <a:rPr lang="en-GB" dirty="0"/>
              <a:t>All drugs affect dopamine functions. Many drugs work as direct dopamine agonists and the rest of drugs have indirect effect</a:t>
            </a:r>
          </a:p>
          <a:p>
            <a:r>
              <a:rPr lang="en-GB" dirty="0"/>
              <a:t>Brain imaging technics showed massive dopamine involvement nucleus </a:t>
            </a:r>
            <a:r>
              <a:rPr lang="en-GB" dirty="0" err="1"/>
              <a:t>accumbens</a:t>
            </a:r>
            <a:r>
              <a:rPr lang="en-GB" dirty="0"/>
              <a:t>. They also showed decrease of dopamine D2 receptors availability in addicts leading to increasing tolerance</a:t>
            </a:r>
          </a:p>
          <a:p>
            <a:r>
              <a:rPr lang="en-GB" dirty="0"/>
              <a:t>Mesolimbic pathway gradually sticks to the addiction object to which it is hypersensitive while under sensitive to other stimuli – </a:t>
            </a:r>
            <a:r>
              <a:rPr lang="en-GB" i="1" dirty="0" err="1"/>
              <a:t>highjacked</a:t>
            </a:r>
            <a:r>
              <a:rPr lang="en-GB" i="1" dirty="0"/>
              <a:t> brain</a:t>
            </a:r>
          </a:p>
          <a:p>
            <a:pPr marL="0" indent="0">
              <a:buNone/>
            </a:pPr>
            <a:endParaRPr lang="cs-CZ" dirty="0"/>
          </a:p>
        </p:txBody>
      </p:sp>
    </p:spTree>
    <p:extLst>
      <p:ext uri="{BB962C8B-B14F-4D97-AF65-F5344CB8AC3E}">
        <p14:creationId xmlns:p14="http://schemas.microsoft.com/office/powerpoint/2010/main" val="4170041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ytimg.com/vi/GnraNucCHH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9" y="832275"/>
            <a:ext cx="9128301" cy="513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70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ADDICTION AS LEARNED BEHAVIOUR</a:t>
            </a:r>
          </a:p>
        </p:txBody>
      </p:sp>
      <p:sp>
        <p:nvSpPr>
          <p:cNvPr id="3" name="Zástupný symbol pro obsah 2"/>
          <p:cNvSpPr>
            <a:spLocks noGrp="1"/>
          </p:cNvSpPr>
          <p:nvPr>
            <p:ph idx="1"/>
          </p:nvPr>
        </p:nvSpPr>
        <p:spPr/>
        <p:txBody>
          <a:bodyPr>
            <a:normAutofit fontScale="77500" lnSpcReduction="20000"/>
          </a:bodyPr>
          <a:lstStyle/>
          <a:p>
            <a:r>
              <a:rPr lang="en-GB" dirty="0"/>
              <a:t>Classical conditioning</a:t>
            </a:r>
          </a:p>
          <a:p>
            <a:r>
              <a:rPr lang="cs-CZ" dirty="0"/>
              <a:t>I. Pavlov &amp; J.B. Watson</a:t>
            </a:r>
          </a:p>
          <a:p>
            <a:r>
              <a:rPr lang="en-GB" dirty="0"/>
              <a:t>Learning is a result of pairing of </a:t>
            </a:r>
            <a:r>
              <a:rPr lang="cs-CZ" dirty="0"/>
              <a:t>a </a:t>
            </a:r>
            <a:r>
              <a:rPr lang="en-GB" dirty="0"/>
              <a:t>unconditioned stimulus with a neutral / conditioned stimulus. After repetition of such paring, original reaction to unconditioned stimulus becomes conditioned.</a:t>
            </a:r>
          </a:p>
          <a:p>
            <a:r>
              <a:rPr lang="en-GB" dirty="0"/>
              <a:t>In addictions – drug effect is paired with environmental stimuli – </a:t>
            </a:r>
            <a:r>
              <a:rPr lang="en-GB" b="1" dirty="0"/>
              <a:t>cues</a:t>
            </a:r>
            <a:r>
              <a:rPr lang="en-GB" dirty="0"/>
              <a:t> and they may trigger </a:t>
            </a:r>
            <a:r>
              <a:rPr lang="en-GB" b="1" dirty="0"/>
              <a:t>craving</a:t>
            </a:r>
            <a:r>
              <a:rPr lang="en-GB" dirty="0"/>
              <a:t> – overwhelming desire for the substance/behaviour</a:t>
            </a:r>
          </a:p>
          <a:p>
            <a:r>
              <a:rPr lang="en-GB" dirty="0"/>
              <a:t>Cue reactivity – learned response that involves psychological and physiological reactions to drug related cues</a:t>
            </a:r>
            <a:endParaRPr lang="cs-CZ" dirty="0"/>
          </a:p>
          <a:p>
            <a:r>
              <a:rPr lang="en-GB" dirty="0"/>
              <a:t>Cues are one the most important factors of relapse</a:t>
            </a:r>
            <a:endParaRPr lang="cs-CZ" dirty="0"/>
          </a:p>
          <a:p>
            <a:endParaRPr lang="cs-CZ" dirty="0"/>
          </a:p>
        </p:txBody>
      </p:sp>
    </p:spTree>
    <p:extLst>
      <p:ext uri="{BB962C8B-B14F-4D97-AF65-F5344CB8AC3E}">
        <p14:creationId xmlns:p14="http://schemas.microsoft.com/office/powerpoint/2010/main" val="3602637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21904" y="348265"/>
            <a:ext cx="8229600" cy="4525963"/>
          </a:xfrm>
        </p:spPr>
        <p:txBody>
          <a:bodyPr/>
          <a:lstStyle/>
          <a:p>
            <a:r>
              <a:rPr lang="en-GB" dirty="0"/>
              <a:t>Instrumental conditioning</a:t>
            </a:r>
          </a:p>
          <a:p>
            <a:r>
              <a:rPr lang="en-GB" dirty="0"/>
              <a:t>B.F. Skinner</a:t>
            </a:r>
          </a:p>
          <a:p>
            <a:r>
              <a:rPr lang="en-GB" dirty="0"/>
              <a:t>Experience of reinforce or punishment increases or decreases likelihood of certain behaviour</a:t>
            </a:r>
            <a:endParaRPr lang="cs-CZ" dirty="0"/>
          </a:p>
          <a:p>
            <a:endParaRPr lang="en-GB" dirty="0"/>
          </a:p>
          <a:p>
            <a:endParaRPr lang="cs-CZ" dirty="0"/>
          </a:p>
        </p:txBody>
      </p:sp>
      <p:pic>
        <p:nvPicPr>
          <p:cNvPr id="1026" name="Picture 2" descr="http://blog.questia.com/wp-content/uploads/2015/03/Instrumental-conditio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2" y="3825290"/>
            <a:ext cx="4790698" cy="264819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ISEhUSExMWFRUXGBUXGBgVFxoXFxcYFRgYGhgdFxgYHSggGB0lHRgXITEhJSkrLi4uFx8zODMtNygtLisBCgoKBQUFDgUFDisZExkrKysrKysrKysrKysrKysrKysrKysrKysrKysrKysrKysrKysrKysrKysrKysrKysrK//AABEIAL4BCgMBIgACEQEDEQH/xAAbAAABBQEBAAAAAAAAAAAAAAAFAAECAwQGB//EAE4QAAIBAwIDBAMKCgcHBAMAAAECAwAEERIhBRMxBiJBUTJhcRQjJDNCcoGRobEVNFJic3SCkrLBQ1NjoqOz0VRkg4STtPAWNaThwtLx/8QAFAEBAAAAAAAAAAAAAAAAAAAAAP/EABQRAQAAAAAAAAAAAAAAAAAAAAD/2gAMAwEAAhEDEQA/APSmNZpOIwr6U0S+2RB/Oh/aq2WWFY3BKPPaqwBIyrTICMjesU1k0Jy7RrDsBKttEXX9PkYA/tFUL+UB1IFZOP2q9bqAe2VP9aiO0Noek8bfNJb7FBp04e/UXMgBAxpS2UerBWGrVsGxvc3J/wCKF/hQUFCcehb0RK3zbadvtEeKkeL+At7tvZaSgfWwAqw8LXxeZvnTy/yYVEcEg8ULfOkkb+JqBm4jIOlrcn2pGn8cgphfzkbWj/tTQr9xNWrwa3BzyUz6xn762hfAfZQCWv7kYDQQpqOF13QyT5ALEcn1Cpl73PxdsB65ZWP2RiiemkaAcy3Z6NbKfmSt/wDmKz2zXMmr36MYPjZyoPoMr97p1FGSKWKAIY7nmBDNJjIGpLSMJv46mkPT2VzdrxC7ZA8l1gOO6FSO2bYsO486NFP0HRlP1136Dce0UF7MLmziB3GGBBAIPfcbg7UHMrczoSst3KxY7LKy2EuCBtGWjMUviQQ4zmtym3yFmuL63Y4AFxO8Iby0SAct/wBljXRpZRKhjCLoJyUwNBJ6907CgT8HljDCLKKSdrZgFx4B7W61RttjJRlzjwoCCcEUAFJ7pfJxcNJn2iTUjfVUiL2P0WguF8nBt5P301IT7VFB4eGSooeONlJ31Wbe5pOvy7SctEx88Hfyq2DjcquELxSN0EcytY3Bx1wJMxS9R6OKAl/6g0HFxBNB+cU5sP8A1osqB84LRKyv45hqikSQecbB/uoWe0USECcSWrbfHqUXfwEq5jJ/aqnjPuE4eZY2cjuGMEzN+j5Hvje0bUHRaqYvgZyAB1J2A9pPSuTgtr0tmCWWKPyvtM22PkIuJV3/AC3+ipi2mXBuoHuyPlxurxr45Fq2jSOm2HPrNAds+LRSyaIyZB4uikxL6jL6JPqBJodBxdzZ287nvSPbKxVBgmaYR9D0G/t8qutO0dq7BOaEfwjlBgfy2SUL9lXQcDtk3WCNd1bpsSrB1O5xswBz50AodpJZWiWKJRqkiwGkU8yKRbjGSF95bMIJ2bbatvBOOPcSlRCFj5MMuvmAtmUuNJQL5xsM58M+O0+GcAhhd5Bqd3YPl9HdKlyCuhV3HMcajkkHrW6CwiRg6xqrBOWCoxhM504G2Mkn1ZNBspU1KgkaalSoJZpqYGlQPmlTAU+KAN2kbESfrFp/3MVFQKCdrjiBT/vFl/3UNG6AYbN4CWgGV6mAkAeswMdoz+Ye4fzetbLK+SUEoScHSwIKsjDqrqd1Pq+rIrQRWK94eHbmKTHKAAJFAJKg5CyKdpE/NPTOxFBuphQ+1vzqEUyiOQ504OY5cdTEx3J80PeHrG9bw1BOmzTKabNBKmIqJenGT4E+wZoJZpiaZgR1BHt2++s095GvpSRr851H3mg1Kdx7R99B+zR+Cx/8Qf4j08naG0QjVcwjcdZFP3UJ4NxyCOFVLMSGk2WKVjgyOR6KeWDQdG0gHUgZIG+BuTgD252qo3C6+X8soXAx1VWCtv6iRt5EGhkvEoZVKGC4lU9QLeTB+kgYI6gjcEAisjQzPgSW93NGikAGJY3kLHfnMXGoBQoxkBjuw6CgK28x5kwZgFBiSMErueXrcgdTkuq/sbVj4hxWKTMKwm672grpXlBs4w0s2Ez6l1N12oNdcCiOXSwSJtsCU2iLpwA0bqHOpGx47qeh8KnBI0BLfBe6To903wPIQ/IjEcTaV38N8YGTtQXPwWdEYrLLArDHIsiZguSct8JO+PyYgvqBrFY2USn3iJQ6jTqsZGtrkDP9Jb3JAfz3JzW5OOyMCRNZA9fe/dNx6ugRc1C5uXnXvuJMYxp4ZI5HlpMz5Hh9VBdb8XlVuWJopW6GK7RrO4+g6dDnp0GOu9ED2gRMC4jltT5yrqiPsmj1J9ZFBFsJjG0bfhCdD8h7e2CrnwQXBJUfTU+AcLdZHh5t9CgjjcI86ZyzuDjlZAGwGnOPKg6t0jnTcJNGR4hZEP3ihx7PRxnMEk1sScYicmPIGccmXVGNvAAUGuuzNtFcW+gzLzpZOZieVdemB2GQhA6qKMjszaeMJb58kr/WGc0CkmvIurW06+tvc0gGPWWjY5+bWcdtLVGEc5Nu7ZxzCjIcdffIWdfrxWpOzFipyLO2B8+UpPn4itpsYUU6IYl7rejGin0T4haDZFKGAIIIIBBG4IPQg+IqYoP2QHwC0/Vrf/KWi9BKlTUjQSzSzTYpUDilgUwam+igB9rx8G/41ofquYTRvx+k/fQntOPg5+fAfqmjNFz1PtP30DimxT09Bnu7RJVKSKHQ4yp6ZG4I8iDuCMEeFc9dcRlhkeD3QgC8plaaGWZyJiQqkxEBmDDSCdzkZGdz1ArmuNHvyjJ2fhh6/wC8f/VBM3Vwce+SfscOkH2yyYH000i3Bx370/NjtIv4ixFdFpGfpNLFBzj2U7Y2uj86+SMfSIU+6oy8FkbGqJD+kvbmT7BgGulqLLQc1N2XVsZgsdvF4HlP1u4rQvASMYNsn6OyjH1FnNHjSIoBS8Nk2HuqUDb0I4EH8BxWPhdvJLFqe5uidco7soj2SRlHoIPACugx09o++hHZ0+8n1TXI+qeSgyXnBnOAjMwwctPc3LEHwwiMAw+kVn4bweDmTwywxuQyyJrDN71Iiju6yTpWRXX1bedFr3iqRsU0yOwXWwijaQom+GfHQbHA6nBwDQd72yaNM36GSNjiZZVEoeQ97A3GDkDlkFcADGRmgIXFrbQcvTbwDU6jHLRQFGWkYnSdlRWP1DxoDwaOVWshFHEeXaSuysTGyi6kQxhiFOCQhwCPknyqN8wnblvfOU2UmKzIJ31Osj6CvLOlc9Nxg10fAoUCsyzC4Z2LPLlSzgbIG07DSu2AAPUM0BCOR9s7HG4Bzg+o7ZqZz66gEGQcb4xn1df51Yev/wB/yoG00MiHw2T9XiP1Syf60WxQpfx1v1ZPZtM3+tAuLfHWf6Zx/wDHloix/l7KHcZPvtp+sgfXDNWrilqZYJYlbSZIpIwfIuhUH6zQDW45KxBhtzKpwww4VyhJAfDAIit1UM2WAzgUXtJ1lXK5wdQIYaWBGQysp9Eg7EUC4Lxm3XnrI6wSCQF0lPLYDlRquA2NQULpBXI2260W4MpPMkKlRLKzqGGG0aURSwO6lgurB/KGaCrskPgVqNtoIRt02QCi4oR2Q/EbX9DH9gxRcUCpUqegVLFLFIUCalSIztT6R6/roBHaM/B39sf+YlFT1PtP30J7S/i0p9S/Y60W8T7T99A+aemFOKBq5jizZmuF8RHw1v8A5D//AK10xrmOIL8Jus9ORw8/VcT0HUHqfafvpUm6n2n7zTUD1E09MaBE0iaY0PveKpG2gB5JMFuXChkbHhnHdXJ2Gojx8jQEM/yoJ2YfML/rF4PquJKzpxm6cMVtkXSEJR5WaZS35cUad0DB8fDbNUR8PCqElkkCStLK0GlQE1kvK0knpiJGbIOQdwN+lBn4bxcyTXFxFoaJmhiQO3LMjRatciEjvDSTg7AiM+2pcVvozMkIZTzdcrIhHOdYUd9Kupz3tKqApyMOCela7C0iSKONVVYiqMgnO5GoBtKDZAyKGx4l9x1FZOK8C90Kz6iyr77be525M0WpF0hPk4zqfw1Ej20EeBcQd40m98MTMoRzKdUKkYCSqx1O0buy6mBBCqTnbMb+xYWbPOI/diRMDNEmlxLqXRhlAGo5XbxJ6YzRqy4SFjRdlblct2XIYl1UEhjk6gVG5z0oZw1jdXOvDCO3klVtW2uaEtFCFAJVgi62LddTLtkUHUnrinphTk0CxQwfjv8Ayv3T0SoZj4b/AMqf88UDcbPftP1uIfXHMKJB/D2fbQntLGzG0CsUJvLcBgAxXuzbgNsfpq9OEv8AKvLlumwMcY+jRGDQEGUHwzjpkZx7PKrEB1Anz8TjxHnQl+ARH03uJPHv3UxH1KwFN/6YsiQWtYXI8ZF5h+uQmgfscc2Nt+iT+dGRUIIgoCooCgAAKMAAdAANgKrmukXYsoY5wpYBiQCcAZz4UGjNKgacfRbaG4kGOaI8ImGOqQZCgsQOmdyR0qA7V22gyam0jPyDnARXyR4DDKAfEkCgPg09BuHdoYZ3EaCQsQxPc2TQ5RtbAlR3lIGCc+GaMAUDilSFPQBO1TYtJz5Jn+8tGM7n2mgna4/Arj9E38qNA0D5p80wp6BVzXFBie5P+7WX2XE/X666Wub46cPcH/drf7LiWg6VjufafvNNSJ3PtP302aBGotTk1k4nfrAhdgzbqAqDLuzHCqg8WJ2//lAH7R3yyuOHpKUkmBEjJgtFGynfDeLdBgg4yRTwcOCI0EUbw6UVFIR0jcKAHOnvIzEZwd2I8RTWYEUcrmQrIZMyGIL332PKhByG9NULAEk536YumtkXmBSF1mPuxyPrdyzZRmJYIhYFcoBgK2/kF9w6uqCWABABI5mKaIgudOTuGkHXA2Xffpmi6kKyGeTBhACg9BiQDHcz74c7d4ZJYKijcmy8vRlkLK0jGHlpoDKGfJXqe+e48nhhUBq6aJmeUphZO6iO7asKd9ap8jJyRndigzgDFAOuHUGYMGkEIklCNks7vGTLq8CqpKihcbZPWpSXKxzaI3GqS7SOQEDOlIVGlPMAcrfw107XgIjkIcquZQ6DUTbxZKCRzjBYhXZfWNvGqIb9RHCsqgszGSRH3dQA06t3erqgRsbkqrEejQD+2PEZooBcQyOQr4ZwvvfJmcq4wvUxlMZIz3vXRuO/tYEjSI6lfLRrEGmZ1du9J3Mkgk5LHxPnQqXtBiXk27m7uSADp3hSNnysk3LzpKq2DpxqBG3iM9ra8UikkKpbk94lh3ILgfI7g70coycnZcdcncB0fCeOQXBZUYiRc6opFKSr7Y23x45okTXE+7EvGMN3bSJNEC40qy3MIz6UTJnmoD8qMn1r1NapJ72JAY5RdwE/HRoslyijOcxAhZvDdcMMdKDrM0OlGm7Vm7o9zPu2w2mTz28aG8Lt47pS44hczrnBVJEg0HxV0iRXU/mtvS/AdsLxAYUbMErZl1SnIkjGcylvAn66CPHOOWpktlWeN2S7t2KxtzWAAkHSPJ8aLDirH4u2uH6DOhYh7cysNvoqHFxpFsFwoF1bbKAB6R8Bj1fVRVRQDObeN0igjG+8kzSH1dyNAP71JbC5b07sLt0ggVPqaVpD9lFaegFfgCI7yPPL+lnkYfuKQv0YrRacIt4vi4IkO5yiKDv1OQM5rdimoAsPZuIIIzJOyrp0BpieWUPdMZABUgZGfIkVY/Z22JYlCS0SwElmJMakEbn5WQO912HlRbNLNAP4ZwaKDHLDZCaMs5Yka2k3z46mbf14okBTZpBqBxT4pqfNAE7WDNlcj+yf7qKg0L7T/ilz+hl/hNFE/kPuFBOnqIp6BeJ/86VzXaLrcY/2SM/uzyGulNcv2nwTcht1Ng+r2c2TP1gmg6Ga6RXVWYBpCwQE4LkAsQo8SBvVcV/G0jwhwZEClk6EB/RO/UHzG3hXH3KlEjtLiKWSKVl9yzF0SaFgCyrLIThZFx3HBOsEKd81KRJ5J44JdEV1GrNDdg/HoM5AiC4cdOZGSMZytB0Q45G0UskSvKYiyvEi4lDKdxoYjfG48x0oG3EY72SQ9bZFjSJ8Z1XM22UQkEugdRpI2OrpVNulzcSSSLybfiEWFMYDFJEJOnmkn32Jtiki7ocg+VU8PhuJeGpOveneWS4kEQwxdmZDy9+4yAHp4jbfegPQ20WcRyEaYRocqMQqJG1SAn5bsrNq8kGNsZyzWkaW8cilgCqjvbN3006uvcIiMzY/KkJO9W/g6WPSQgcCRV06tjHyY4E1L4qC0zkHp1oiYwZMoiSRs5DYA7jqrJI7knfuqkWlRtvmgp4ddM8KSNy4jzQp7vRAwTQuc4Zj72D5fRVclqAvMDiRkjuM/JaVgrgd7cgIGkUdcas0rqOKCMyFZI190RMcLzMctxpIVMnlkjUepGokisF5NG0MbQgGRg8YeF9ccbTsDOM57w97JII6A9NxQVtdmLnBZOXDHGJsadRywt5F38QwEkYHyskVVLwN7ox/GW0Cd+NopMS9WYKQwIx74+GGCoypB2qyw5bhIZ5AkmbIKpODKLUmVQufyiAdv511Ljx9v0+2gxcJ4VBbJohjCAnJIG7HxLHxP2Csd/2nt01aOZOy57tvG8uSOo1qNGf2qyceu0MvJmLGNI1k5S917t3crHEu41IpALLncsuru5zrbhc8iaZLmSAlcKlmRHHF5YbGqTHTJ0g42AoL7eS3voElHeQ7o26SRsDg6WB1RsCCDg+FYOIW10hUL79E0imZ4yIrsoBgA6cLJvgl10tpBGM709j2VSJNK3FypySeVM0SFm6kRbhf5nc7mtf4FlAwt9djw35L/wAcRoNFhwS2t2Z4YUR2BDMudTjOe8Se8Sd8neqp2+HQ79ba5238JYPo8aivDbodL9z8+3gY/wB3TQ65guxeQKLiEube6wWt2A0h4M5CybnJH20BTtG2FgPld2nl4ygePtz9FGBXJ8fjvBHEXa1ce6bT0VlTfnpp6lvHGfsovzb7JzDakfm3EoJ+hosD66AvSzQs3l0Otop+ZcIf4lFVtxWcH8QuD61e2YfbKD9lAZzUSfr8vP1ChP4aIHes7xT5CFZMfTHIRU4uORMyrpnRmIA128q7k7ZOkge0mgwL2vgOO7JqMKT6cDVh5REE6416juOmPGt912gtY92uIhiQRbNn3wkjTt47H2YNC4eyaI+vmtgXRudOcDQQAIjv6IfveWcbVVadk5EMje6FZ2eF1ZkY4MErSDWC+N9WCE0jyG9Acl49aoHL3EahCA5LABSSQMn2gj2jFEY2BAIOx3HsNcxZdkkicuHBHNWUZTLfGtKysxY5GptsAYwDua6ZTQTzTU2aegF9ox8EuP0Mv8BohEdh7B9wrB2kHwS4/QTf5bVutvRX5q/wigtpZpxSoGNcx2iYCSfPT8Hy5z5c18/Rg102K5ntEMSyk9PwfcZ9glBP30GUwxwgWk3vtjPpEDsSeUzYKxO53xneOTOxwPAVJoSSLC8LE51WtyDpdmTp3vkXCDr4OM+sVXIsNqvKk0Nw24UBS28cDOM6Gbwhc7o3yW2z0rHBxa1cNY3NzHLCcGG45mMhT3VeTos6eDZ7wAPnQbZI3mYW80nIvolZre5jGBKhGGZQeo6cyI9DuPA1R2OtnmtrZGYYSCDOkYBSSUkqMHqywrlj+W3nVUXE4J/gN5cxcxMPBdpLGpYDYSKwOI5l+UucN7K1dnLrl29usY7/ACbYMxOVZI0mkJC+BKjOr+1WgOJdKNUyzKUOZZC2crCoZVEa9ACyN3j1367Yc30QHfQx8tElxgdwy6gAAp3cbkjGN6y2DpHFGg0vM8VuChPpaVXwOy7OSAepxjesbWMl3zGYaUlV1Bz6JVXjHrPfXJ+dQWDi7LHbOVPPl9zw6sYD61SWTQM7AjXuOhXyFXcSt7e3WS/VSwQPOyo+EmIB7xBBBOktjw7586GSs8SmQXK8ptWhkfJTmnu6dWQoEIds9O7TzB3i5Ai5g0xRG3DBRy4cvPktkDdo4cnqykUA+ztxFbyLdxrcWcj6+dGCTGrjmKxAGSqmRhzUwVIORijEd/JZoDK5ubQgFbkHVJEp6c4D4yP+1G/mPGqOHoArXHDxpIOJ7N+53wMMAD8TNjx9F9vPNPw/YNPw/wBEMedZSdzS/wArQD8RL+ae4+fDOaAlf2PuiS0uI5FKRlmyDsVfSdcbKCC3d042BV23owTXJcPTAa44buur36yk97Af5WhW3t5fUe61a7zjElxATZg8xGAmiJEdzGvylRWGFk8idvEZoN15evI5gt8alI5spGUgzvgD5cxG4ToMgt4A84IPc93OsDSRkCKQsWEiyFoznnI5y5YqTqXBGk74GKLWXFeXbF4bUPFGG2hmDMCN3Doyhw+clgRq6nc1zXF+EC5mN606/FBVltnKJGY2IKkSj309cjKnpgZoOx4dx1WZYpgIZyNlLZSTz5UnyvHunDDHTxprv/3C2/Vr3+O2rnLfs66QCW5YyMjwmJdLIExKg5rqWJ5zA5OT3c465rpb/wD9xts/7Pffx21Au1fxKfrVj/3UVHMb/SaBdqz7wn6zY/8AdRUd8fpNAjSxT04oI49lOv2eNKnoODlhuZOYzrK83IKlJIRylcXUbaIjpw4KDV49AetTnvbpZQkj3eGmuADHGFZwsTugRCMhVIGcFgcAg4JA7iolB5dPsoOJmPFMPvKH5Q0hEBTJSPODnSJA/M23PXwxV/ExxBHKwmaQCSVI9WkKylUMbyy6SCoYuMEDIzg5ArsdNRVaDlOCw3rPEJZLgRgys2pdBJVYdKOWyxUtzSOmcYG1dZj10gKfFBk4na86GWLOnmRyR5/J1qVz9Gc1RwG95sK5Gl096kT8iSMBWH3MD4hgfGiJFBb74NcLP0jmKRTeAWT0YJT7doj7Y/KgNinzTCpGgjXO9oE98k9djcj/ABF/1rozXPdpOsh/3K7+xo6AKgjtrRp4kaTBme2i9NYlU4xGhPiQzE4JAbAxisdnxqYOYrriagsglje3jjdSGBDIQyswdSdgRuAOu4rdwETWRWxMfOjVOZavrRJWTAZ48NhSyMc4yMgjYirY75I5REeH3IkljUhSbf3wQZ31iXBfvZO+TnOKANw+e+uQ8Sv3AxHOa0SJHikBw8etVKvjJOem2Ac5BC3jY6lMZiVyLYkDJiEulGVNPjylRB5d0/K2VzcXU00lullDFIsasj3E3MTSxIDRxqCrkYUHyOM5GM4OGJxAr7mbltPAZdYMnLZlkBKzI2jva8sgYbjLHIY5AHUvoyjSAEyc6R4wB3NUSiGEZ+Uqho8EbaiPKtHFrmYsiRORpdInfGzSnQxAGRq7gb1AuBnY456a94hIxiitYEuIHt9jJtyUOVZNR76ai3Tpp3ydqzzcU4gLlbWKzfMKyyMxkjZ3aUkc+MtpR8FmIGMd7BAxQHxxmNdcSrzrp31NGiFlR8hVDkdEiwoLeanHWsPDrR425SuYr9ckmQlob1ASc/M7x2XDRljnOdw3Z/hE7TlbiKU3EUShAbhbd1TVsymNjzB1y2SdRweuxiaHmzm3mtpy8Y5sQe/bLZBGu3II1FehGrIyKAgALpmlhJtr+EBXVxnI8EmUbTRHfTIvTwPUUwAuX1D4JxGIDUPSDIPBh0uID4MN19RFD7O2lMohuHlhuANVpPKUdmO/MjDKBrjwBmF+91INFNS3RFvcg295F342jO+39LbOfTQ9GQ+sMPGgpAFxL42fEY18O8kqD7LmDp+eufCmkVbmQLJmz4ginQ694SL46T0uIfND3lz4VbIRMVtL5dE4OYJ4+4sjD5du/wDRyY6xHrv6QqF3g6bXiIByw5F0nvYZ/DvDe3n/ALrb48qCC3DGYLLi0viMJIuWt7tR0G5GvH5BIkXwOKlHbyrcG4lsHZ9sC2ljePUMZldJJFJk8AdOQAPHep3raE9zcSAlgYgJckaV1Z7onxvBL0xIuFJ8Qdqs90zWPx5ae12xPjVLCPATqPTT+0G/mPGgnxfioeIxG3ulZ2jUB7eTT8YpOXXKgYB3zVV1wgR3kAt5ZYsx3ZALc6NcGHYJKSQDnwPh4V0sEoYBkYFWGQynIYHxBHUUOvfxy2/R3Q+yKgE9onu1hAljilXnWh1wMUbK3EZ3hkznfA7r+2jqcbg1lGcxPn0J1aFifVzAA37JNZu1f4sds4ktz9U8flRmeMNlWAYZPdYBh18jtQPn/wA8/YfGnBoWeBRqSYWktz/YvhP+k4aP+6OtIC7j/qrgef4vJ9XejP0FaArmkKFHjkS4Ewe3P9spC/8AVXVH/eolA4bSwIZSRgqQVO/mDg0E6YmuI4VBcQ20lwI1MmZAO7M02DckMzozYcBMsFUbhRjap3XGrlVJEmUUTcub3MSbl008uMxgdzOWGoAatO1B2oNKuTtL2aS8iEhKkNcgwCNgI1CYjZphtJqG4z4nb0TXVrQPT4pCnoI4qi9tklRo3GpHUqw81YYP0/zAq+noBPAbpyGglOZoCEY/1ikZikHzkxn85XFFqCceBhZLxR8WNMwA3e3Y5b2mNsSD1Bx40ZRwRkEEHcEdCD0I9RoJVz/aAZcjztL0fVyq6AVz/HhmVVGcm1vxt47Q0GezPu62EcnvNzDy8lcFoJggaORD8pGUg+RVmU+NOii+haGYcq4hZdZT0oZlGUlhPirDceYJU0p4yY4L+177rDGGVT+MQaRqTy1Kcun5ylfGpX6c5Yr+zIeRU7o6C4gY5aJvJsjKn5LDHiaDKqtdKY5CIb+1OVdene2Eij5UEoHeX6OqincG9j1ri3vrYkYbcRudyj49OCQePkc9RWm6jF5FFeWjATIGMRbYEE++QTDwBIwR8lhms0jG5Rb60Gm5iDI8T7F9Jy9vN5MD6LeBIPQ0ElC3yal+D3luxXfdoJOpVv6yFx4dCDkbilkXyFG+D3tseo3aGQjZl/rIJB4dCD5imkUXSpf2e1wgKFG7vMCnv284+SwOcHqpx4GplUvY0u7U8u5i1KuoYKkH3y3uF66c7eo4YUEIz7sBil+D3tv3gyblCdhJET8ZA/ivQ9DuKkCt4Da3S8q6iw4MZwQRss9q53K56jw9FhiruT7uiSUK9rdRFgpZe9DIPTRvCWJvHwYYIwasksWvIV5yNbXEbNodcExyDbXC3y428j6QyDQZY5hN8Av1HNIzG691Jwu4kgbrHKuMlRupGRkGqLqI9y1vmJyw9zXi4RuZ8kMR8VPj9mQe3FF5eGm5txFdquvYkwse66nuyRNjKNsG9Wcb1dFw4vByLki5yCrkpjmDPdLKM97GMkeIyMUAlpNfwHiCKS/xcg7sc5XxQ9YZx10+0qT0qE8xthyL7E1q+EWeQZAz0S7B6Hyl6HxwaKPwiFbb3NOxkiG2Z3AYAHKd84IKbBW67DeqJuP2Cjktcwv3dBTXzmYYAwwXUXyOvnQY5i9kpWTNxYkYJb3yS3XpiQH4+DGO9uVHXIqyG1ltMG3DT2mwMIOqSHP9QT6ab5MTHIGceVaYuPxkBYYLmQKAAEt3RcAYADSaVAxWKeK4kYyxWLW8rdZHuY4ix/tI41kEo9ufooNI4NJbya7MqsbN75bOdMW/V4SAeU/iVHdb1GrGu0lntZI2DofdShh5hFyCDupBBBB3BG9Yp5eKoF1+5yunvyW8LzOpHjyWdcj1rnHlVVjwOO5k91C/leRQVc24jt8Z2IljALK+Nstg7UBjtVGTaucHYxH6pUNGWG59prju0HZy3jgklHNd10MGlnlkwRIm4DNj7K7F/SPtP30DZqWKWaQoGxihqcEt1cSJGImB1ExExBvPmKhCuMddQ8KKVHH/AJ/rQc03afVIAissbLbsskiHv864EI0ANnByMMehIyMVYnauNhlIrh881u6i50QFVkfBfJALDb0vDGa0xdmbdTsJCPewoaRmVBFKJkVAfRAcA48tulUN2StzJrzINQl1jmPqkMgjHecNq0hU06ehB9VBW/bGAO8aiV9JVRywrCRmZFwne2OZF9LSDk4zg1J+10CrqdJkwsrvlFPLELMrhiGwx1KR3dQ3GSMit7cCgLFtLbsraQ7BAysrAqmcKSUXPnj21XcdnLZyNcZYBpH0l20FpixdiucZ77YPhmghw7tHHMY1SOXU+snZCsYRgrF3VyuMkeiWznajWaxWnCo42DLqLBWXU8jOxVmDHJY77gY8q25oGp6alQIignBG5Ej2Z6IOZB64CcaR58pjo+aU86N0L49ZuyrLEMzQkyRjONe2HjPqdcj2hT4UBWgPGvxmHH+z8Q/ghNFeH3aTRpLGco6hl8Dhh4jwI6EeYNB+0DuJoCkTSsUvECoUU4eOPLEyMAFGBnfO+wNBDs/YPbsqRJ8FljWQAEAW8ulSwUddEnpYHRs+BrXw/hjwXEhjI9zy5kKHIMc+RqMYG2hxkkeDDPjVFrJxDQiC2t00qqky3DP6KgEgQxny8SKt9x37eldxRjyhtsn96Zz91BdacK5VxJKj4SUapIsZBm2AkU/JJXIYeJwdqkeFqlwbkEoXXTIuwSXHoM+ejLuNQ6g4PQVmXs+x+NvLuX1cxIh/gop+2mHZGyPp26y+udpJj/iMaCk8Q4fBNLJ7ogWSXTzAJVOopkBtCk97wJ6nA8qUfaS21MYYriVmOWMNpMdRAwCzFFB2AGc9BRu2sooxiOONB+Yir/CKvPrOfbQBBxS5bZLCUeuaaGMfUrMw+qo54iw6WkPtMs/1gaBn6aOYqm7kKRu4GoqjsF/KKqWA+nGKADdRyrpE/E1hJxtHHDDq+bzi5xmrT2cRvjZ7ub59wyqf2YQg+qsvArDmozlyQcCSRQuu4kKqzsXIJWIawiouB3TmiHB7bkM9sGZ0VVlj1nUyLI7qyZ8VDKWXPQMR0AoIQdmbJDqFrCW/KZeY370hJNFYo1QYRVUeSgKPqAFSAp2FA5yabFNUseQJ9lAsVi4hwiKZg7KRIBhZY2Mcqj1SLuR6jkeqrLviEMW8sscfz3VfvNDj2stCQI5GmJ2HIilmH7yLp+2gwdpY7qO1lDMlxHhe8Ryp1AddyF97l+gJXRWvFIpXZFbEgJ1ROCkq7+MbbkesZB86B8Uu57qNoI7KdFfC8yYxRIo1KS2kuXbYHbGaPcRsIpxiRA4ySM7Mp80cYZD6wRQac060I9yXEPxUnOX+ruDhgNtknUZ+iQN84VbbcaQsI5A0Mh6RzAKW+Y4JST9ljQE6bFLNKgemoSvaG2LOvN+LEhc6H0rys6+/p0nTg5APgaJq2QCPHBHsO4oLBSFV698eOM48cZxnHlnbNRiuAzOozlCA2VIwSARgkYbY+GfLrQXU+KalQQp801KgemNIinoAFofc10YukNyXki8lnHemj9Wse+KB48ytN8fhNr/zX+Uv+lXca4fz4mQNofZo3H9HKm8b+vB6jxBIoXbcQ5z2jldDh7qOVPGOVIe+vsBGR5gg0HSCkKbNOBnpv7N6BqR6VRc3ccYzI6R/PZV+80JftdZfInEx/sEef/KUgUB3NLNBRxuV/i7K6YeDSBIF/wARtQH7NMsvEX/orWEebTSTsP2URFP71AaOaYZoP+C7th375l/V4I4/tkLmnPZyJvjXuJv0s8mn9xCq/RigzTWqWerk3MNsjMXaOcBowx9JoxrVkz4qMrnfA3rPY9oLJNZS4a6kcgu0UbyliBhVURrpRQNgoOBudySaK2nZ6zi3jtYFPmIlLfWwJooCcdT/ACoAf4alY+9WN0R+VLyoF+kO+ofu0xk4i3SK0hG+7yyTN+6iKP71GwKRWgBfgy8Y++XxT1W1vGgPq1Sl2qR7LQscyyXM36W5lK/uIyr9GMUcxSxQD7TgVpEcx20KnzES5PtJGaJbgYzt5eFKlQLFPUWO2fVUgKBYqq4t0kUo6K6HqrgMp+g7VdSFAGPC5YR8GlwB/QzlpIvYsm8kX0alHlU4uMaWVJ42gcsFUnvxOSRgRyrtknYKwU+qi1MPv2oOMh4BchLqLDYlF4FJu3MPv5cp8GI0ocsAWG+cnxqM/Zq5M0kmoENpOObpEiAwnkOAmQuEcai2BkYGGantu09xI/LX3OGZol0sJMwmSSRCsu/eYBA22nOoD11kv+OyrFMiypCVadtUjuXkK3PL0QEtlSNttwNYAGN6DVc9lpDrKQxo0ltysid2MRE+sKHYZKlO7kY06cDbBrRxHs7Izy6UjkhLgxwvK8aqOQsYYMoJQo6lgB+WWHeFda/U+0/fSAoGj6D2D7vXuanTUsUEaemNIGgelSzTZoHxXOcR4LP7qS5t3jGzcyOXVoaQpy1lGjcto7pGdworotVLNADXh18/xl6ieq3tlBHsaZnP2U57NIwxNcXU/wCknKr+7CEFHM0+aAXadm7OM6ktoQx6sUDMfazZJ+uii7DA2Hq2+6lqqOqglilTZpZoHpqWaYNQKmIpE0tW1A1KlSzQPT1DVT6qCQpVEGpaqBU4NRL+FIGgmKVRLUtVBKmqJelqoMlnwqGJndEwz+kSWboS2BqJ0jJJwMbmtTRg9QDjfcA7nYnfxpa6WqgmKWahzKXMoLKWKrMgpc2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6" descr="data:image/jpeg;base64,/9j/4AAQSkZJRgABAQAAAQABAAD/2wCEAAkGBxISEhUSExMWFRUXGBUXGBgVFxoXFxcYFRgYGhgdFxgYHSggGB0lHRgXITEhJSkrLi4uFx8zODMtNygtLisBCgoKBQUFDgUFDisZExkrKysrKysrKysrKysrKysrKysrKysrKysrKysrKysrKysrKysrKysrKysrKysrKysrK//AABEIAL4BCgMBIgACEQEDEQH/xAAbAAABBQEBAAAAAAAAAAAAAAAFAAECAwQGB//EAE4QAAIBAwIDBAMKCgcHBAMAAAECAwAEERIhBRMxBiJBUTJhcRQjJDNCcoGRobEVNFJic3SCkrLBQ1NjoqOz0VRkg4STtPAWNaThwtLx/8QAFAEBAAAAAAAAAAAAAAAAAAAAAP/EABQRAQAAAAAAAAAAAAAAAAAAAAD/2gAMAwEAAhEDEQA/APSmNZpOIwr6U0S+2RB/Oh/aq2WWFY3BKPPaqwBIyrTICMjesU1k0Jy7RrDsBKttEXX9PkYA/tFUL+UB1IFZOP2q9bqAe2VP9aiO0Noek8bfNJb7FBp04e/UXMgBAxpS2UerBWGrVsGxvc3J/wCKF/hQUFCcehb0RK3zbadvtEeKkeL+At7tvZaSgfWwAqw8LXxeZvnTy/yYVEcEg8ULfOkkb+JqBm4jIOlrcn2pGn8cgphfzkbWj/tTQr9xNWrwa3BzyUz6xn762hfAfZQCWv7kYDQQpqOF13QyT5ALEcn1Cpl73PxdsB65ZWP2RiiemkaAcy3Z6NbKfmSt/wDmKz2zXMmr36MYPjZyoPoMr97p1FGSKWKAIY7nmBDNJjIGpLSMJv46mkPT2VzdrxC7ZA8l1gOO6FSO2bYsO486NFP0HRlP1136Dce0UF7MLmziB3GGBBAIPfcbg7UHMrczoSst3KxY7LKy2EuCBtGWjMUviQQ4zmtym3yFmuL63Y4AFxO8Iby0SAct/wBljXRpZRKhjCLoJyUwNBJ6907CgT8HljDCLKKSdrZgFx4B7W61RttjJRlzjwoCCcEUAFJ7pfJxcNJn2iTUjfVUiL2P0WguF8nBt5P301IT7VFB4eGSooeONlJ31Wbe5pOvy7SctEx88Hfyq2DjcquELxSN0EcytY3Bx1wJMxS9R6OKAl/6g0HFxBNB+cU5sP8A1osqB84LRKyv45hqikSQecbB/uoWe0USECcSWrbfHqUXfwEq5jJ/aqnjPuE4eZY2cjuGMEzN+j5Hvje0bUHRaqYvgZyAB1J2A9pPSuTgtr0tmCWWKPyvtM22PkIuJV3/AC3+ipi2mXBuoHuyPlxurxr45Fq2jSOm2HPrNAds+LRSyaIyZB4uikxL6jL6JPqBJodBxdzZ287nvSPbKxVBgmaYR9D0G/t8qutO0dq7BOaEfwjlBgfy2SUL9lXQcDtk3WCNd1bpsSrB1O5xswBz50AodpJZWiWKJRqkiwGkU8yKRbjGSF95bMIJ2bbatvBOOPcSlRCFj5MMuvmAtmUuNJQL5xsM58M+O0+GcAhhd5Bqd3YPl9HdKlyCuhV3HMcajkkHrW6CwiRg6xqrBOWCoxhM504G2Mkn1ZNBspU1KgkaalSoJZpqYGlQPmlTAU+KAN2kbESfrFp/3MVFQKCdrjiBT/vFl/3UNG6AYbN4CWgGV6mAkAeswMdoz+Ye4fzetbLK+SUEoScHSwIKsjDqrqd1Pq+rIrQRWK94eHbmKTHKAAJFAJKg5CyKdpE/NPTOxFBuphQ+1vzqEUyiOQ504OY5cdTEx3J80PeHrG9bw1BOmzTKabNBKmIqJenGT4E+wZoJZpiaZgR1BHt2++s095GvpSRr851H3mg1Kdx7R99B+zR+Cx/8Qf4j08naG0QjVcwjcdZFP3UJ4NxyCOFVLMSGk2WKVjgyOR6KeWDQdG0gHUgZIG+BuTgD252qo3C6+X8soXAx1VWCtv6iRt5EGhkvEoZVKGC4lU9QLeTB+kgYI6gjcEAisjQzPgSW93NGikAGJY3kLHfnMXGoBQoxkBjuw6CgK28x5kwZgFBiSMErueXrcgdTkuq/sbVj4hxWKTMKwm672grpXlBs4w0s2Ez6l1N12oNdcCiOXSwSJtsCU2iLpwA0bqHOpGx47qeh8KnBI0BLfBe6To903wPIQ/IjEcTaV38N8YGTtQXPwWdEYrLLArDHIsiZguSct8JO+PyYgvqBrFY2USn3iJQ6jTqsZGtrkDP9Jb3JAfz3JzW5OOyMCRNZA9fe/dNx6ugRc1C5uXnXvuJMYxp4ZI5HlpMz5Hh9VBdb8XlVuWJopW6GK7RrO4+g6dDnp0GOu9ED2gRMC4jltT5yrqiPsmj1J9ZFBFsJjG0bfhCdD8h7e2CrnwQXBJUfTU+AcLdZHh5t9CgjjcI86ZyzuDjlZAGwGnOPKg6t0jnTcJNGR4hZEP3ihx7PRxnMEk1sScYicmPIGccmXVGNvAAUGuuzNtFcW+gzLzpZOZieVdemB2GQhA6qKMjszaeMJb58kr/WGc0CkmvIurW06+tvc0gGPWWjY5+bWcdtLVGEc5Nu7ZxzCjIcdffIWdfrxWpOzFipyLO2B8+UpPn4itpsYUU6IYl7rejGin0T4haDZFKGAIIIIBBG4IPQg+IqYoP2QHwC0/Vrf/KWi9BKlTUjQSzSzTYpUDilgUwam+igB9rx8G/41ofquYTRvx+k/fQntOPg5+fAfqmjNFz1PtP30DimxT09Bnu7RJVKSKHQ4yp6ZG4I8iDuCMEeFc9dcRlhkeD3QgC8plaaGWZyJiQqkxEBmDDSCdzkZGdz1ArmuNHvyjJ2fhh6/wC8f/VBM3Vwce+SfscOkH2yyYH000i3Bx370/NjtIv4ixFdFpGfpNLFBzj2U7Y2uj86+SMfSIU+6oy8FkbGqJD+kvbmT7BgGulqLLQc1N2XVsZgsdvF4HlP1u4rQvASMYNsn6OyjH1FnNHjSIoBS8Nk2HuqUDb0I4EH8BxWPhdvJLFqe5uidco7soj2SRlHoIPACugx09o++hHZ0+8n1TXI+qeSgyXnBnOAjMwwctPc3LEHwwiMAw+kVn4bweDmTwywxuQyyJrDN71Iiju6yTpWRXX1bedFr3iqRsU0yOwXWwijaQom+GfHQbHA6nBwDQd72yaNM36GSNjiZZVEoeQ97A3GDkDlkFcADGRmgIXFrbQcvTbwDU6jHLRQFGWkYnSdlRWP1DxoDwaOVWshFHEeXaSuysTGyi6kQxhiFOCQhwCPknyqN8wnblvfOU2UmKzIJ31Osj6CvLOlc9Nxg10fAoUCsyzC4Z2LPLlSzgbIG07DSu2AAPUM0BCOR9s7HG4Bzg+o7ZqZz66gEGQcb4xn1df51Yev/wB/yoG00MiHw2T9XiP1Syf60WxQpfx1v1ZPZtM3+tAuLfHWf6Zx/wDHloix/l7KHcZPvtp+sgfXDNWrilqZYJYlbSZIpIwfIuhUH6zQDW45KxBhtzKpwww4VyhJAfDAIit1UM2WAzgUXtJ1lXK5wdQIYaWBGQysp9Eg7EUC4Lxm3XnrI6wSCQF0lPLYDlRquA2NQULpBXI2260W4MpPMkKlRLKzqGGG0aURSwO6lgurB/KGaCrskPgVqNtoIRt02QCi4oR2Q/EbX9DH9gxRcUCpUqegVLFLFIUCalSIztT6R6/roBHaM/B39sf+YlFT1PtP30J7S/i0p9S/Y60W8T7T99A+aemFOKBq5jizZmuF8RHw1v8A5D//AK10xrmOIL8Jus9ORw8/VcT0HUHqfafvpUm6n2n7zTUD1E09MaBE0iaY0PveKpG2gB5JMFuXChkbHhnHdXJ2Gojx8jQEM/yoJ2YfML/rF4PquJKzpxm6cMVtkXSEJR5WaZS35cUad0DB8fDbNUR8PCqElkkCStLK0GlQE1kvK0knpiJGbIOQdwN+lBn4bxcyTXFxFoaJmhiQO3LMjRatciEjvDSTg7AiM+2pcVvozMkIZTzdcrIhHOdYUd9Kupz3tKqApyMOCela7C0iSKONVVYiqMgnO5GoBtKDZAyKGx4l9x1FZOK8C90Kz6iyr77be525M0WpF0hPk4zqfw1Ej20EeBcQd40m98MTMoRzKdUKkYCSqx1O0buy6mBBCqTnbMb+xYWbPOI/diRMDNEmlxLqXRhlAGo5XbxJ6YzRqy4SFjRdlblct2XIYl1UEhjk6gVG5z0oZw1jdXOvDCO3klVtW2uaEtFCFAJVgi62LddTLtkUHUnrinphTk0CxQwfjv8Ayv3T0SoZj4b/AMqf88UDcbPftP1uIfXHMKJB/D2fbQntLGzG0CsUJvLcBgAxXuzbgNsfpq9OEv8AKvLlumwMcY+jRGDQEGUHwzjpkZx7PKrEB1Anz8TjxHnQl+ARH03uJPHv3UxH1KwFN/6YsiQWtYXI8ZF5h+uQmgfscc2Nt+iT+dGRUIIgoCooCgAAKMAAdAANgKrmukXYsoY5wpYBiQCcAZz4UGjNKgacfRbaG4kGOaI8ImGOqQZCgsQOmdyR0qA7V22gyam0jPyDnARXyR4DDKAfEkCgPg09BuHdoYZ3EaCQsQxPc2TQ5RtbAlR3lIGCc+GaMAUDilSFPQBO1TYtJz5Jn+8tGM7n2mgna4/Arj9E38qNA0D5p80wp6BVzXFBie5P+7WX2XE/X666Wub46cPcH/drf7LiWg6VjufafvNNSJ3PtP302aBGotTk1k4nfrAhdgzbqAqDLuzHCqg8WJ2//lAH7R3yyuOHpKUkmBEjJgtFGynfDeLdBgg4yRTwcOCI0EUbw6UVFIR0jcKAHOnvIzEZwd2I8RTWYEUcrmQrIZMyGIL332PKhByG9NULAEk536YumtkXmBSF1mPuxyPrdyzZRmJYIhYFcoBgK2/kF9w6uqCWABABI5mKaIgudOTuGkHXA2Xffpmi6kKyGeTBhACg9BiQDHcz74c7d4ZJYKijcmy8vRlkLK0jGHlpoDKGfJXqe+e48nhhUBq6aJmeUphZO6iO7asKd9ap8jJyRndigzgDFAOuHUGYMGkEIklCNks7vGTLq8CqpKihcbZPWpSXKxzaI3GqS7SOQEDOlIVGlPMAcrfw107XgIjkIcquZQ6DUTbxZKCRzjBYhXZfWNvGqIb9RHCsqgszGSRH3dQA06t3erqgRsbkqrEejQD+2PEZooBcQyOQr4ZwvvfJmcq4wvUxlMZIz3vXRuO/tYEjSI6lfLRrEGmZ1du9J3Mkgk5LHxPnQqXtBiXk27m7uSADp3hSNnysk3LzpKq2DpxqBG3iM9ra8UikkKpbk94lh3ILgfI7g70coycnZcdcncB0fCeOQXBZUYiRc6opFKSr7Y23x45okTXE+7EvGMN3bSJNEC40qy3MIz6UTJnmoD8qMn1r1NapJ72JAY5RdwE/HRoslyijOcxAhZvDdcMMdKDrM0OlGm7Vm7o9zPu2w2mTz28aG8Lt47pS44hczrnBVJEg0HxV0iRXU/mtvS/AdsLxAYUbMErZl1SnIkjGcylvAn66CPHOOWpktlWeN2S7t2KxtzWAAkHSPJ8aLDirH4u2uH6DOhYh7cysNvoqHFxpFsFwoF1bbKAB6R8Bj1fVRVRQDObeN0igjG+8kzSH1dyNAP71JbC5b07sLt0ggVPqaVpD9lFaegFfgCI7yPPL+lnkYfuKQv0YrRacIt4vi4IkO5yiKDv1OQM5rdimoAsPZuIIIzJOyrp0BpieWUPdMZABUgZGfIkVY/Z22JYlCS0SwElmJMakEbn5WQO912HlRbNLNAP4ZwaKDHLDZCaMs5Yka2k3z46mbf14okBTZpBqBxT4pqfNAE7WDNlcj+yf7qKg0L7T/ilz+hl/hNFE/kPuFBOnqIp6BeJ/86VzXaLrcY/2SM/uzyGulNcv2nwTcht1Ng+r2c2TP1gmg6Ga6RXVWYBpCwQE4LkAsQo8SBvVcV/G0jwhwZEClk6EB/RO/UHzG3hXH3KlEjtLiKWSKVl9yzF0SaFgCyrLIThZFx3HBOsEKd81KRJ5J44JdEV1GrNDdg/HoM5AiC4cdOZGSMZytB0Q45G0UskSvKYiyvEi4lDKdxoYjfG48x0oG3EY72SQ9bZFjSJ8Z1XM22UQkEugdRpI2OrpVNulzcSSSLybfiEWFMYDFJEJOnmkn32Jtiki7ocg+VU8PhuJeGpOveneWS4kEQwxdmZDy9+4yAHp4jbfegPQ20WcRyEaYRocqMQqJG1SAn5bsrNq8kGNsZyzWkaW8cilgCqjvbN3006uvcIiMzY/KkJO9W/g6WPSQgcCRV06tjHyY4E1L4qC0zkHp1oiYwZMoiSRs5DYA7jqrJI7knfuqkWlRtvmgp4ddM8KSNy4jzQp7vRAwTQuc4Zj72D5fRVclqAvMDiRkjuM/JaVgrgd7cgIGkUdcas0rqOKCMyFZI190RMcLzMctxpIVMnlkjUepGokisF5NG0MbQgGRg8YeF9ccbTsDOM57w97JII6A9NxQVtdmLnBZOXDHGJsadRywt5F38QwEkYHyskVVLwN7ox/GW0Cd+NopMS9WYKQwIx74+GGCoypB2qyw5bhIZ5AkmbIKpODKLUmVQufyiAdv511Ljx9v0+2gxcJ4VBbJohjCAnJIG7HxLHxP2Csd/2nt01aOZOy57tvG8uSOo1qNGf2qyceu0MvJmLGNI1k5S917t3crHEu41IpALLncsuru5zrbhc8iaZLmSAlcKlmRHHF5YbGqTHTJ0g42AoL7eS3voElHeQ7o26SRsDg6WB1RsCCDg+FYOIW10hUL79E0imZ4yIrsoBgA6cLJvgl10tpBGM709j2VSJNK3FypySeVM0SFm6kRbhf5nc7mtf4FlAwt9djw35L/wAcRoNFhwS2t2Z4YUR2BDMudTjOe8Se8Sd8neqp2+HQ79ba5238JYPo8aivDbodL9z8+3gY/wB3TQ65guxeQKLiEube6wWt2A0h4M5CybnJH20BTtG2FgPld2nl4ygePtz9FGBXJ8fjvBHEXa1ce6bT0VlTfnpp6lvHGfsovzb7JzDakfm3EoJ+hosD66AvSzQs3l0Otop+ZcIf4lFVtxWcH8QuD61e2YfbKD9lAZzUSfr8vP1ChP4aIHes7xT5CFZMfTHIRU4uORMyrpnRmIA128q7k7ZOkge0mgwL2vgOO7JqMKT6cDVh5REE6416juOmPGt912gtY92uIhiQRbNn3wkjTt47H2YNC4eyaI+vmtgXRudOcDQQAIjv6IfveWcbVVadk5EMje6FZ2eF1ZkY4MErSDWC+N9WCE0jyG9Acl49aoHL3EahCA5LABSSQMn2gj2jFEY2BAIOx3HsNcxZdkkicuHBHNWUZTLfGtKysxY5GptsAYwDua6ZTQTzTU2aegF9ox8EuP0Mv8BohEdh7B9wrB2kHwS4/QTf5bVutvRX5q/wigtpZpxSoGNcx2iYCSfPT8Hy5z5c18/Rg102K5ntEMSyk9PwfcZ9glBP30GUwxwgWk3vtjPpEDsSeUzYKxO53xneOTOxwPAVJoSSLC8LE51WtyDpdmTp3vkXCDr4OM+sVXIsNqvKk0Nw24UBS28cDOM6Gbwhc7o3yW2z0rHBxa1cNY3NzHLCcGG45mMhT3VeTos6eDZ7wAPnQbZI3mYW80nIvolZre5jGBKhGGZQeo6cyI9DuPA1R2OtnmtrZGYYSCDOkYBSSUkqMHqywrlj+W3nVUXE4J/gN5cxcxMPBdpLGpYDYSKwOI5l+UucN7K1dnLrl29usY7/ACbYMxOVZI0mkJC+BKjOr+1WgOJdKNUyzKUOZZC2crCoZVEa9ACyN3j1367Yc30QHfQx8tElxgdwy6gAAp3cbkjGN6y2DpHFGg0vM8VuChPpaVXwOy7OSAepxjesbWMl3zGYaUlV1Bz6JVXjHrPfXJ+dQWDi7LHbOVPPl9zw6sYD61SWTQM7AjXuOhXyFXcSt7e3WS/VSwQPOyo+EmIB7xBBBOktjw7586GSs8SmQXK8ptWhkfJTmnu6dWQoEIds9O7TzB3i5Ai5g0xRG3DBRy4cvPktkDdo4cnqykUA+ztxFbyLdxrcWcj6+dGCTGrjmKxAGSqmRhzUwVIORijEd/JZoDK5ubQgFbkHVJEp6c4D4yP+1G/mPGqOHoArXHDxpIOJ7N+53wMMAD8TNjx9F9vPNPw/YNPw/wBEMedZSdzS/wArQD8RL+ae4+fDOaAlf2PuiS0uI5FKRlmyDsVfSdcbKCC3d042BV23owTXJcPTAa44buur36yk97Af5WhW3t5fUe61a7zjElxATZg8xGAmiJEdzGvylRWGFk8idvEZoN15evI5gt8alI5spGUgzvgD5cxG4ToMgt4A84IPc93OsDSRkCKQsWEiyFoznnI5y5YqTqXBGk74GKLWXFeXbF4bUPFGG2hmDMCN3Doyhw+clgRq6nc1zXF+EC5mN606/FBVltnKJGY2IKkSj309cjKnpgZoOx4dx1WZYpgIZyNlLZSTz5UnyvHunDDHTxprv/3C2/Vr3+O2rnLfs66QCW5YyMjwmJdLIExKg5rqWJ5zA5OT3c465rpb/wD9xts/7Pffx21Au1fxKfrVj/3UVHMb/SaBdqz7wn6zY/8AdRUd8fpNAjSxT04oI49lOv2eNKnoODlhuZOYzrK83IKlJIRylcXUbaIjpw4KDV49AetTnvbpZQkj3eGmuADHGFZwsTugRCMhVIGcFgcAg4JA7iolB5dPsoOJmPFMPvKH5Q0hEBTJSPODnSJA/M23PXwxV/ExxBHKwmaQCSVI9WkKylUMbyy6SCoYuMEDIzg5ArsdNRVaDlOCw3rPEJZLgRgys2pdBJVYdKOWyxUtzSOmcYG1dZj10gKfFBk4na86GWLOnmRyR5/J1qVz9Gc1RwG95sK5Gl096kT8iSMBWH3MD4hgfGiJFBb74NcLP0jmKRTeAWT0YJT7doj7Y/KgNinzTCpGgjXO9oE98k9djcj/ABF/1rozXPdpOsh/3K7+xo6AKgjtrRp4kaTBme2i9NYlU4xGhPiQzE4JAbAxisdnxqYOYrriagsglje3jjdSGBDIQyswdSdgRuAOu4rdwETWRWxMfOjVOZavrRJWTAZ48NhSyMc4yMgjYirY75I5REeH3IkljUhSbf3wQZ31iXBfvZO+TnOKANw+e+uQ8Sv3AxHOa0SJHikBw8etVKvjJOem2Ac5BC3jY6lMZiVyLYkDJiEulGVNPjylRB5d0/K2VzcXU00lullDFIsasj3E3MTSxIDRxqCrkYUHyOM5GM4OGJxAr7mbltPAZdYMnLZlkBKzI2jva8sgYbjLHIY5AHUvoyjSAEyc6R4wB3NUSiGEZ+Uqho8EbaiPKtHFrmYsiRORpdInfGzSnQxAGRq7gb1AuBnY456a94hIxiitYEuIHt9jJtyUOVZNR76ai3Tpp3ydqzzcU4gLlbWKzfMKyyMxkjZ3aUkc+MtpR8FmIGMd7BAxQHxxmNdcSrzrp31NGiFlR8hVDkdEiwoLeanHWsPDrR425SuYr9ckmQlob1ASc/M7x2XDRljnOdw3Z/hE7TlbiKU3EUShAbhbd1TVsymNjzB1y2SdRweuxiaHmzm3mtpy8Y5sQe/bLZBGu3II1FehGrIyKAgALpmlhJtr+EBXVxnI8EmUbTRHfTIvTwPUUwAuX1D4JxGIDUPSDIPBh0uID4MN19RFD7O2lMohuHlhuANVpPKUdmO/MjDKBrjwBmF+91INFNS3RFvcg295F342jO+39LbOfTQ9GQ+sMPGgpAFxL42fEY18O8kqD7LmDp+eufCmkVbmQLJmz4ginQ694SL46T0uIfND3lz4VbIRMVtL5dE4OYJ4+4sjD5du/wDRyY6xHrv6QqF3g6bXiIByw5F0nvYZ/DvDe3n/ALrb48qCC3DGYLLi0viMJIuWt7tR0G5GvH5BIkXwOKlHbyrcG4lsHZ9sC2ljePUMZldJJFJk8AdOQAPHep3raE9zcSAlgYgJckaV1Z7onxvBL0xIuFJ8Qdqs90zWPx5ae12xPjVLCPATqPTT+0G/mPGgnxfioeIxG3ulZ2jUB7eTT8YpOXXKgYB3zVV1wgR3kAt5ZYsx3ZALc6NcGHYJKSQDnwPh4V0sEoYBkYFWGQynIYHxBHUUOvfxy2/R3Q+yKgE9onu1hAljilXnWh1wMUbK3EZ3hkznfA7r+2jqcbg1lGcxPn0J1aFifVzAA37JNZu1f4sds4ktz9U8flRmeMNlWAYZPdYBh18jtQPn/wA8/YfGnBoWeBRqSYWktz/YvhP+k4aP+6OtIC7j/qrgef4vJ9XejP0FaArmkKFHjkS4Ewe3P9spC/8AVXVH/eolA4bSwIZSRgqQVO/mDg0E6YmuI4VBcQ20lwI1MmZAO7M02DckMzozYcBMsFUbhRjap3XGrlVJEmUUTcub3MSbl008uMxgdzOWGoAatO1B2oNKuTtL2aS8iEhKkNcgwCNgI1CYjZphtJqG4z4nb0TXVrQPT4pCnoI4qi9tklRo3GpHUqw81YYP0/zAq+noBPAbpyGglOZoCEY/1ikZikHzkxn85XFFqCceBhZLxR8WNMwA3e3Y5b2mNsSD1Bx40ZRwRkEEHcEdCD0I9RoJVz/aAZcjztL0fVyq6AVz/HhmVVGcm1vxt47Q0GezPu62EcnvNzDy8lcFoJggaORD8pGUg+RVmU+NOii+haGYcq4hZdZT0oZlGUlhPirDceYJU0p4yY4L+177rDGGVT+MQaRqTy1Kcun5ylfGpX6c5Yr+zIeRU7o6C4gY5aJvJsjKn5LDHiaDKqtdKY5CIb+1OVdene2Eij5UEoHeX6OqincG9j1ri3vrYkYbcRudyj49OCQePkc9RWm6jF5FFeWjATIGMRbYEE++QTDwBIwR8lhms0jG5Rb60Gm5iDI8T7F9Jy9vN5MD6LeBIPQ0ElC3yal+D3luxXfdoJOpVv6yFx4dCDkbilkXyFG+D3tseo3aGQjZl/rIJB4dCD5imkUXSpf2e1wgKFG7vMCnv284+SwOcHqpx4GplUvY0u7U8u5i1KuoYKkH3y3uF66c7eo4YUEIz7sBil+D3tv3gyblCdhJET8ZA/ivQ9DuKkCt4Da3S8q6iw4MZwQRss9q53K56jw9FhiruT7uiSUK9rdRFgpZe9DIPTRvCWJvHwYYIwasksWvIV5yNbXEbNodcExyDbXC3y428j6QyDQZY5hN8Av1HNIzG691Jwu4kgbrHKuMlRupGRkGqLqI9y1vmJyw9zXi4RuZ8kMR8VPj9mQe3FF5eGm5txFdquvYkwse66nuyRNjKNsG9Wcb1dFw4vByLki5yCrkpjmDPdLKM97GMkeIyMUAlpNfwHiCKS/xcg7sc5XxQ9YZx10+0qT0qE8xthyL7E1q+EWeQZAz0S7B6Hyl6HxwaKPwiFbb3NOxkiG2Z3AYAHKd84IKbBW67DeqJuP2Cjktcwv3dBTXzmYYAwwXUXyOvnQY5i9kpWTNxYkYJb3yS3XpiQH4+DGO9uVHXIqyG1ltMG3DT2mwMIOqSHP9QT6ab5MTHIGceVaYuPxkBYYLmQKAAEt3RcAYADSaVAxWKeK4kYyxWLW8rdZHuY4ix/tI41kEo9ufooNI4NJbya7MqsbN75bOdMW/V4SAeU/iVHdb1GrGu0lntZI2DofdShh5hFyCDupBBBB3BG9Yp5eKoF1+5yunvyW8LzOpHjyWdcj1rnHlVVjwOO5k91C/leRQVc24jt8Z2IljALK+Nstg7UBjtVGTaucHYxH6pUNGWG59prju0HZy3jgklHNd10MGlnlkwRIm4DNj7K7F/SPtP30DZqWKWaQoGxihqcEt1cSJGImB1ExExBvPmKhCuMddQ8KKVHH/AJ/rQc03afVIAissbLbsskiHv864EI0ANnByMMehIyMVYnauNhlIrh881u6i50QFVkfBfJALDb0vDGa0xdmbdTsJCPewoaRmVBFKJkVAfRAcA48tulUN2StzJrzINQl1jmPqkMgjHecNq0hU06ehB9VBW/bGAO8aiV9JVRywrCRmZFwne2OZF9LSDk4zg1J+10CrqdJkwsrvlFPLELMrhiGwx1KR3dQ3GSMit7cCgLFtLbsraQ7BAysrAqmcKSUXPnj21XcdnLZyNcZYBpH0l20FpixdiucZ77YPhmghw7tHHMY1SOXU+snZCsYRgrF3VyuMkeiWznajWaxWnCo42DLqLBWXU8jOxVmDHJY77gY8q25oGp6alQIignBG5Ej2Z6IOZB64CcaR58pjo+aU86N0L49ZuyrLEMzQkyRjONe2HjPqdcj2hT4UBWgPGvxmHH+z8Q/ghNFeH3aTRpLGco6hl8Dhh4jwI6EeYNB+0DuJoCkTSsUvECoUU4eOPLEyMAFGBnfO+wNBDs/YPbsqRJ8FljWQAEAW8ulSwUddEnpYHRs+BrXw/hjwXEhjI9zy5kKHIMc+RqMYG2hxkkeDDPjVFrJxDQiC2t00qqky3DP6KgEgQxny8SKt9x37eldxRjyhtsn96Zz91BdacK5VxJKj4SUapIsZBm2AkU/JJXIYeJwdqkeFqlwbkEoXXTIuwSXHoM+ejLuNQ6g4PQVmXs+x+NvLuX1cxIh/gop+2mHZGyPp26y+udpJj/iMaCk8Q4fBNLJ7ogWSXTzAJVOopkBtCk97wJ6nA8qUfaS21MYYriVmOWMNpMdRAwCzFFB2AGc9BRu2sooxiOONB+Yir/CKvPrOfbQBBxS5bZLCUeuaaGMfUrMw+qo54iw6WkPtMs/1gaBn6aOYqm7kKRu4GoqjsF/KKqWA+nGKADdRyrpE/E1hJxtHHDDq+bzi5xmrT2cRvjZ7ub59wyqf2YQg+qsvArDmozlyQcCSRQuu4kKqzsXIJWIawiouB3TmiHB7bkM9sGZ0VVlj1nUyLI7qyZ8VDKWXPQMR0AoIQdmbJDqFrCW/KZeY370hJNFYo1QYRVUeSgKPqAFSAp2FA5yabFNUseQJ9lAsVi4hwiKZg7KRIBhZY2Mcqj1SLuR6jkeqrLviEMW8sscfz3VfvNDj2stCQI5GmJ2HIilmH7yLp+2gwdpY7qO1lDMlxHhe8Ryp1AddyF97l+gJXRWvFIpXZFbEgJ1ROCkq7+MbbkesZB86B8Uu57qNoI7KdFfC8yYxRIo1KS2kuXbYHbGaPcRsIpxiRA4ySM7Mp80cYZD6wRQac060I9yXEPxUnOX+ruDhgNtknUZ+iQN84VbbcaQsI5A0Mh6RzAKW+Y4JST9ljQE6bFLNKgemoSvaG2LOvN+LEhc6H0rys6+/p0nTg5APgaJq2QCPHBHsO4oLBSFV698eOM48cZxnHlnbNRiuAzOozlCA2VIwSARgkYbY+GfLrQXU+KalQQp801KgemNIinoAFofc10YukNyXki8lnHemj9Wse+KB48ytN8fhNr/zX+Uv+lXca4fz4mQNofZo3H9HKm8b+vB6jxBIoXbcQ5z2jldDh7qOVPGOVIe+vsBGR5gg0HSCkKbNOBnpv7N6BqR6VRc3ccYzI6R/PZV+80JftdZfInEx/sEef/KUgUB3NLNBRxuV/i7K6YeDSBIF/wARtQH7NMsvEX/orWEebTSTsP2URFP71AaOaYZoP+C7th375l/V4I4/tkLmnPZyJvjXuJv0s8mn9xCq/RigzTWqWerk3MNsjMXaOcBowx9JoxrVkz4qMrnfA3rPY9oLJNZS4a6kcgu0UbyliBhVURrpRQNgoOBudySaK2nZ6zi3jtYFPmIlLfWwJooCcdT/ACoAf4alY+9WN0R+VLyoF+kO+ofu0xk4i3SK0hG+7yyTN+6iKP71GwKRWgBfgy8Y++XxT1W1vGgPq1Sl2qR7LQscyyXM36W5lK/uIyr9GMUcxSxQD7TgVpEcx20KnzES5PtJGaJbgYzt5eFKlQLFPUWO2fVUgKBYqq4t0kUo6K6HqrgMp+g7VdSFAGPC5YR8GlwB/QzlpIvYsm8kX0alHlU4uMaWVJ42gcsFUnvxOSRgRyrtknYKwU+qi1MPv2oOMh4BchLqLDYlF4FJu3MPv5cp8GI0ocsAWG+cnxqM/Zq5M0kmoENpOObpEiAwnkOAmQuEcai2BkYGGantu09xI/LX3OGZol0sJMwmSSRCsu/eYBA22nOoD11kv+OyrFMiypCVadtUjuXkK3PL0QEtlSNttwNYAGN6DVc9lpDrKQxo0ltysid2MRE+sKHYZKlO7kY06cDbBrRxHs7Izy6UjkhLgxwvK8aqOQsYYMoJQo6lgB+WWHeFda/U+0/fSAoGj6D2D7vXuanTUsUEaemNIGgelSzTZoHxXOcR4LP7qS5t3jGzcyOXVoaQpy1lGjcto7pGdworotVLNADXh18/xl6ieq3tlBHsaZnP2U57NIwxNcXU/wCknKr+7CEFHM0+aAXadm7OM6ktoQx6sUDMfazZJ+uii7DA2Hq2+6lqqOqglilTZpZoHpqWaYNQKmIpE0tW1A1KlSzQPT1DVT6qCQpVEGpaqBU4NRL+FIGgmKVRLUtVBKmqJelqoMlnwqGJndEwz+kSWboS2BqJ0jJJwMbmtTRg9QDjfcA7nYnfxpa6WqgmKWahzKXMoLKWKrMgpc2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8" descr="data:image/jpeg;base64,/9j/4AAQSkZJRgABAQAAAQABAAD/2wCEAAkGBxISEhUSExMWFRUXGBUXGBgVFxoXFxcYFRgYGhgdFxgYHSggGB0lHRgXITEhJSkrLi4uFx8zODMtNygtLisBCgoKBQUFDgUFDisZExkrKysrKysrKysrKysrKysrKysrKysrKysrKysrKysrKysrKysrKysrKysrKysrKysrK//AABEIAL4BCgMBIgACEQEDEQH/xAAbAAABBQEBAAAAAAAAAAAAAAAFAAECAwQGB//EAE4QAAIBAwIDBAMKCgcHBAMAAAECAwAEERIhBRMxBiJBUTJhcRQjJDNCcoGRobEVNFJic3SCkrLBQ1NjoqOz0VRkg4STtPAWNaThwtLx/8QAFAEBAAAAAAAAAAAAAAAAAAAAAP/EABQRAQAAAAAAAAAAAAAAAAAAAAD/2gAMAwEAAhEDEQA/APSmNZpOIwr6U0S+2RB/Oh/aq2WWFY3BKPPaqwBIyrTICMjesU1k0Jy7RrDsBKttEXX9PkYA/tFUL+UB1IFZOP2q9bqAe2VP9aiO0Noek8bfNJb7FBp04e/UXMgBAxpS2UerBWGrVsGxvc3J/wCKF/hQUFCcehb0RK3zbadvtEeKkeL+At7tvZaSgfWwAqw8LXxeZvnTy/yYVEcEg8ULfOkkb+JqBm4jIOlrcn2pGn8cgphfzkbWj/tTQr9xNWrwa3BzyUz6xn762hfAfZQCWv7kYDQQpqOF13QyT5ALEcn1Cpl73PxdsB65ZWP2RiiemkaAcy3Z6NbKfmSt/wDmKz2zXMmr36MYPjZyoPoMr97p1FGSKWKAIY7nmBDNJjIGpLSMJv46mkPT2VzdrxC7ZA8l1gOO6FSO2bYsO486NFP0HRlP1136Dce0UF7MLmziB3GGBBAIPfcbg7UHMrczoSst3KxY7LKy2EuCBtGWjMUviQQ4zmtym3yFmuL63Y4AFxO8Iby0SAct/wBljXRpZRKhjCLoJyUwNBJ6907CgT8HljDCLKKSdrZgFx4B7W61RttjJRlzjwoCCcEUAFJ7pfJxcNJn2iTUjfVUiL2P0WguF8nBt5P301IT7VFB4eGSooeONlJ31Wbe5pOvy7SctEx88Hfyq2DjcquELxSN0EcytY3Bx1wJMxS9R6OKAl/6g0HFxBNB+cU5sP8A1osqB84LRKyv45hqikSQecbB/uoWe0USECcSWrbfHqUXfwEq5jJ/aqnjPuE4eZY2cjuGMEzN+j5Hvje0bUHRaqYvgZyAB1J2A9pPSuTgtr0tmCWWKPyvtM22PkIuJV3/AC3+ipi2mXBuoHuyPlxurxr45Fq2jSOm2HPrNAds+LRSyaIyZB4uikxL6jL6JPqBJodBxdzZ287nvSPbKxVBgmaYR9D0G/t8qutO0dq7BOaEfwjlBgfy2SUL9lXQcDtk3WCNd1bpsSrB1O5xswBz50AodpJZWiWKJRqkiwGkU8yKRbjGSF95bMIJ2bbatvBOOPcSlRCFj5MMuvmAtmUuNJQL5xsM58M+O0+GcAhhd5Bqd3YPl9HdKlyCuhV3HMcajkkHrW6CwiRg6xqrBOWCoxhM504G2Mkn1ZNBspU1KgkaalSoJZpqYGlQPmlTAU+KAN2kbESfrFp/3MVFQKCdrjiBT/vFl/3UNG6AYbN4CWgGV6mAkAeswMdoz+Ye4fzetbLK+SUEoScHSwIKsjDqrqd1Pq+rIrQRWK94eHbmKTHKAAJFAJKg5CyKdpE/NPTOxFBuphQ+1vzqEUyiOQ504OY5cdTEx3J80PeHrG9bw1BOmzTKabNBKmIqJenGT4E+wZoJZpiaZgR1BHt2++s095GvpSRr851H3mg1Kdx7R99B+zR+Cx/8Qf4j08naG0QjVcwjcdZFP3UJ4NxyCOFVLMSGk2WKVjgyOR6KeWDQdG0gHUgZIG+BuTgD252qo3C6+X8soXAx1VWCtv6iRt5EGhkvEoZVKGC4lU9QLeTB+kgYI6gjcEAisjQzPgSW93NGikAGJY3kLHfnMXGoBQoxkBjuw6CgK28x5kwZgFBiSMErueXrcgdTkuq/sbVj4hxWKTMKwm672grpXlBs4w0s2Ez6l1N12oNdcCiOXSwSJtsCU2iLpwA0bqHOpGx47qeh8KnBI0BLfBe6To903wPIQ/IjEcTaV38N8YGTtQXPwWdEYrLLArDHIsiZguSct8JO+PyYgvqBrFY2USn3iJQ6jTqsZGtrkDP9Jb3JAfz3JzW5OOyMCRNZA9fe/dNx6ugRc1C5uXnXvuJMYxp4ZI5HlpMz5Hh9VBdb8XlVuWJopW6GK7RrO4+g6dDnp0GOu9ED2gRMC4jltT5yrqiPsmj1J9ZFBFsJjG0bfhCdD8h7e2CrnwQXBJUfTU+AcLdZHh5t9CgjjcI86ZyzuDjlZAGwGnOPKg6t0jnTcJNGR4hZEP3ihx7PRxnMEk1sScYicmPIGccmXVGNvAAUGuuzNtFcW+gzLzpZOZieVdemB2GQhA6qKMjszaeMJb58kr/WGc0CkmvIurW06+tvc0gGPWWjY5+bWcdtLVGEc5Nu7ZxzCjIcdffIWdfrxWpOzFipyLO2B8+UpPn4itpsYUU6IYl7rejGin0T4haDZFKGAIIIIBBG4IPQg+IqYoP2QHwC0/Vrf/KWi9BKlTUjQSzSzTYpUDilgUwam+igB9rx8G/41ofquYTRvx+k/fQntOPg5+fAfqmjNFz1PtP30DimxT09Bnu7RJVKSKHQ4yp6ZG4I8iDuCMEeFc9dcRlhkeD3QgC8plaaGWZyJiQqkxEBmDDSCdzkZGdz1ArmuNHvyjJ2fhh6/wC8f/VBM3Vwce+SfscOkH2yyYH000i3Bx370/NjtIv4ixFdFpGfpNLFBzj2U7Y2uj86+SMfSIU+6oy8FkbGqJD+kvbmT7BgGulqLLQc1N2XVsZgsdvF4HlP1u4rQvASMYNsn6OyjH1FnNHjSIoBS8Nk2HuqUDb0I4EH8BxWPhdvJLFqe5uidco7soj2SRlHoIPACugx09o++hHZ0+8n1TXI+qeSgyXnBnOAjMwwctPc3LEHwwiMAw+kVn4bweDmTwywxuQyyJrDN71Iiju6yTpWRXX1bedFr3iqRsU0yOwXWwijaQom+GfHQbHA6nBwDQd72yaNM36GSNjiZZVEoeQ97A3GDkDlkFcADGRmgIXFrbQcvTbwDU6jHLRQFGWkYnSdlRWP1DxoDwaOVWshFHEeXaSuysTGyi6kQxhiFOCQhwCPknyqN8wnblvfOU2UmKzIJ31Osj6CvLOlc9Nxg10fAoUCsyzC4Z2LPLlSzgbIG07DSu2AAPUM0BCOR9s7HG4Bzg+o7ZqZz66gEGQcb4xn1df51Yev/wB/yoG00MiHw2T9XiP1Syf60WxQpfx1v1ZPZtM3+tAuLfHWf6Zx/wDHloix/l7KHcZPvtp+sgfXDNWrilqZYJYlbSZIpIwfIuhUH6zQDW45KxBhtzKpwww4VyhJAfDAIit1UM2WAzgUXtJ1lXK5wdQIYaWBGQysp9Eg7EUC4Lxm3XnrI6wSCQF0lPLYDlRquA2NQULpBXI2260W4MpPMkKlRLKzqGGG0aURSwO6lgurB/KGaCrskPgVqNtoIRt02QCi4oR2Q/EbX9DH9gxRcUCpUqegVLFLFIUCalSIztT6R6/roBHaM/B39sf+YlFT1PtP30J7S/i0p9S/Y60W8T7T99A+aemFOKBq5jizZmuF8RHw1v8A5D//AK10xrmOIL8Jus9ORw8/VcT0HUHqfafvpUm6n2n7zTUD1E09MaBE0iaY0PveKpG2gB5JMFuXChkbHhnHdXJ2Gojx8jQEM/yoJ2YfML/rF4PquJKzpxm6cMVtkXSEJR5WaZS35cUad0DB8fDbNUR8PCqElkkCStLK0GlQE1kvK0knpiJGbIOQdwN+lBn4bxcyTXFxFoaJmhiQO3LMjRatciEjvDSTg7AiM+2pcVvozMkIZTzdcrIhHOdYUd9Kupz3tKqApyMOCela7C0iSKONVVYiqMgnO5GoBtKDZAyKGx4l9x1FZOK8C90Kz6iyr77be525M0WpF0hPk4zqfw1Ej20EeBcQd40m98MTMoRzKdUKkYCSqx1O0buy6mBBCqTnbMb+xYWbPOI/diRMDNEmlxLqXRhlAGo5XbxJ6YzRqy4SFjRdlblct2XIYl1UEhjk6gVG5z0oZw1jdXOvDCO3klVtW2uaEtFCFAJVgi62LddTLtkUHUnrinphTk0CxQwfjv8Ayv3T0SoZj4b/AMqf88UDcbPftP1uIfXHMKJB/D2fbQntLGzG0CsUJvLcBgAxXuzbgNsfpq9OEv8AKvLlumwMcY+jRGDQEGUHwzjpkZx7PKrEB1Anz8TjxHnQl+ARH03uJPHv3UxH1KwFN/6YsiQWtYXI8ZF5h+uQmgfscc2Nt+iT+dGRUIIgoCooCgAAKMAAdAANgKrmukXYsoY5wpYBiQCcAZz4UGjNKgacfRbaG4kGOaI8ImGOqQZCgsQOmdyR0qA7V22gyam0jPyDnARXyR4DDKAfEkCgPg09BuHdoYZ3EaCQsQxPc2TQ5RtbAlR3lIGCc+GaMAUDilSFPQBO1TYtJz5Jn+8tGM7n2mgna4/Arj9E38qNA0D5p80wp6BVzXFBie5P+7WX2XE/X666Wub46cPcH/drf7LiWg6VjufafvNNSJ3PtP302aBGotTk1k4nfrAhdgzbqAqDLuzHCqg8WJ2//lAH7R3yyuOHpKUkmBEjJgtFGynfDeLdBgg4yRTwcOCI0EUbw6UVFIR0jcKAHOnvIzEZwd2I8RTWYEUcrmQrIZMyGIL332PKhByG9NULAEk536YumtkXmBSF1mPuxyPrdyzZRmJYIhYFcoBgK2/kF9w6uqCWABABI5mKaIgudOTuGkHXA2Xffpmi6kKyGeTBhACg9BiQDHcz74c7d4ZJYKijcmy8vRlkLK0jGHlpoDKGfJXqe+e48nhhUBq6aJmeUphZO6iO7asKd9ap8jJyRndigzgDFAOuHUGYMGkEIklCNks7vGTLq8CqpKihcbZPWpSXKxzaI3GqS7SOQEDOlIVGlPMAcrfw107XgIjkIcquZQ6DUTbxZKCRzjBYhXZfWNvGqIb9RHCsqgszGSRH3dQA06t3erqgRsbkqrEejQD+2PEZooBcQyOQr4ZwvvfJmcq4wvUxlMZIz3vXRuO/tYEjSI6lfLRrEGmZ1du9J3Mkgk5LHxPnQqXtBiXk27m7uSADp3hSNnysk3LzpKq2DpxqBG3iM9ra8UikkKpbk94lh3ILgfI7g70coycnZcdcncB0fCeOQXBZUYiRc6opFKSr7Y23x45okTXE+7EvGMN3bSJNEC40qy3MIz6UTJnmoD8qMn1r1NapJ72JAY5RdwE/HRoslyijOcxAhZvDdcMMdKDrM0OlGm7Vm7o9zPu2w2mTz28aG8Lt47pS44hczrnBVJEg0HxV0iRXU/mtvS/AdsLxAYUbMErZl1SnIkjGcylvAn66CPHOOWpktlWeN2S7t2KxtzWAAkHSPJ8aLDirH4u2uH6DOhYh7cysNvoqHFxpFsFwoF1bbKAB6R8Bj1fVRVRQDObeN0igjG+8kzSH1dyNAP71JbC5b07sLt0ggVPqaVpD9lFaegFfgCI7yPPL+lnkYfuKQv0YrRacIt4vi4IkO5yiKDv1OQM5rdimoAsPZuIIIzJOyrp0BpieWUPdMZABUgZGfIkVY/Z22JYlCS0SwElmJMakEbn5WQO912HlRbNLNAP4ZwaKDHLDZCaMs5Yka2k3z46mbf14okBTZpBqBxT4pqfNAE7WDNlcj+yf7qKg0L7T/ilz+hl/hNFE/kPuFBOnqIp6BeJ/86VzXaLrcY/2SM/uzyGulNcv2nwTcht1Ng+r2c2TP1gmg6Ga6RXVWYBpCwQE4LkAsQo8SBvVcV/G0jwhwZEClk6EB/RO/UHzG3hXH3KlEjtLiKWSKVl9yzF0SaFgCyrLIThZFx3HBOsEKd81KRJ5J44JdEV1GrNDdg/HoM5AiC4cdOZGSMZytB0Q45G0UskSvKYiyvEi4lDKdxoYjfG48x0oG3EY72SQ9bZFjSJ8Z1XM22UQkEugdRpI2OrpVNulzcSSSLybfiEWFMYDFJEJOnmkn32Jtiki7ocg+VU8PhuJeGpOveneWS4kEQwxdmZDy9+4yAHp4jbfegPQ20WcRyEaYRocqMQqJG1SAn5bsrNq8kGNsZyzWkaW8cilgCqjvbN3006uvcIiMzY/KkJO9W/g6WPSQgcCRV06tjHyY4E1L4qC0zkHp1oiYwZMoiSRs5DYA7jqrJI7knfuqkWlRtvmgp4ddM8KSNy4jzQp7vRAwTQuc4Zj72D5fRVclqAvMDiRkjuM/JaVgrgd7cgIGkUdcas0rqOKCMyFZI190RMcLzMctxpIVMnlkjUepGokisF5NG0MbQgGRg8YeF9ccbTsDOM57w97JII6A9NxQVtdmLnBZOXDHGJsadRywt5F38QwEkYHyskVVLwN7ox/GW0Cd+NopMS9WYKQwIx74+GGCoypB2qyw5bhIZ5AkmbIKpODKLUmVQufyiAdv511Ljx9v0+2gxcJ4VBbJohjCAnJIG7HxLHxP2Csd/2nt01aOZOy57tvG8uSOo1qNGf2qyceu0MvJmLGNI1k5S917t3crHEu41IpALLncsuru5zrbhc8iaZLmSAlcKlmRHHF5YbGqTHTJ0g42AoL7eS3voElHeQ7o26SRsDg6WB1RsCCDg+FYOIW10hUL79E0imZ4yIrsoBgA6cLJvgl10tpBGM709j2VSJNK3FypySeVM0SFm6kRbhf5nc7mtf4FlAwt9djw35L/wAcRoNFhwS2t2Z4YUR2BDMudTjOe8Se8Sd8neqp2+HQ79ba5238JYPo8aivDbodL9z8+3gY/wB3TQ65guxeQKLiEube6wWt2A0h4M5CybnJH20BTtG2FgPld2nl4ygePtz9FGBXJ8fjvBHEXa1ce6bT0VlTfnpp6lvHGfsovzb7JzDakfm3EoJ+hosD66AvSzQs3l0Otop+ZcIf4lFVtxWcH8QuD61e2YfbKD9lAZzUSfr8vP1ChP4aIHes7xT5CFZMfTHIRU4uORMyrpnRmIA128q7k7ZOkge0mgwL2vgOO7JqMKT6cDVh5REE6416juOmPGt912gtY92uIhiQRbNn3wkjTt47H2YNC4eyaI+vmtgXRudOcDQQAIjv6IfveWcbVVadk5EMje6FZ2eF1ZkY4MErSDWC+N9WCE0jyG9Acl49aoHL3EahCA5LABSSQMn2gj2jFEY2BAIOx3HsNcxZdkkicuHBHNWUZTLfGtKysxY5GptsAYwDua6ZTQTzTU2aegF9ox8EuP0Mv8BohEdh7B9wrB2kHwS4/QTf5bVutvRX5q/wigtpZpxSoGNcx2iYCSfPT8Hy5z5c18/Rg102K5ntEMSyk9PwfcZ9glBP30GUwxwgWk3vtjPpEDsSeUzYKxO53xneOTOxwPAVJoSSLC8LE51WtyDpdmTp3vkXCDr4OM+sVXIsNqvKk0Nw24UBS28cDOM6Gbwhc7o3yW2z0rHBxa1cNY3NzHLCcGG45mMhT3VeTos6eDZ7wAPnQbZI3mYW80nIvolZre5jGBKhGGZQeo6cyI9DuPA1R2OtnmtrZGYYSCDOkYBSSUkqMHqywrlj+W3nVUXE4J/gN5cxcxMPBdpLGpYDYSKwOI5l+UucN7K1dnLrl29usY7/ACbYMxOVZI0mkJC+BKjOr+1WgOJdKNUyzKUOZZC2crCoZVEa9ACyN3j1367Yc30QHfQx8tElxgdwy6gAAp3cbkjGN6y2DpHFGg0vM8VuChPpaVXwOy7OSAepxjesbWMl3zGYaUlV1Bz6JVXjHrPfXJ+dQWDi7LHbOVPPl9zw6sYD61SWTQM7AjXuOhXyFXcSt7e3WS/VSwQPOyo+EmIB7xBBBOktjw7586GSs8SmQXK8ptWhkfJTmnu6dWQoEIds9O7TzB3i5Ai5g0xRG3DBRy4cvPktkDdo4cnqykUA+ztxFbyLdxrcWcj6+dGCTGrjmKxAGSqmRhzUwVIORijEd/JZoDK5ubQgFbkHVJEp6c4D4yP+1G/mPGqOHoArXHDxpIOJ7N+53wMMAD8TNjx9F9vPNPw/YNPw/wBEMedZSdzS/wArQD8RL+ae4+fDOaAlf2PuiS0uI5FKRlmyDsVfSdcbKCC3d042BV23owTXJcPTAa44buur36yk97Af5WhW3t5fUe61a7zjElxATZg8xGAmiJEdzGvylRWGFk8idvEZoN15evI5gt8alI5spGUgzvgD5cxG4ToMgt4A84IPc93OsDSRkCKQsWEiyFoznnI5y5YqTqXBGk74GKLWXFeXbF4bUPFGG2hmDMCN3Doyhw+clgRq6nc1zXF+EC5mN606/FBVltnKJGY2IKkSj309cjKnpgZoOx4dx1WZYpgIZyNlLZSTz5UnyvHunDDHTxprv/3C2/Vr3+O2rnLfs66QCW5YyMjwmJdLIExKg5rqWJ5zA5OT3c465rpb/wD9xts/7Pffx21Au1fxKfrVj/3UVHMb/SaBdqz7wn6zY/8AdRUd8fpNAjSxT04oI49lOv2eNKnoODlhuZOYzrK83IKlJIRylcXUbaIjpw4KDV49AetTnvbpZQkj3eGmuADHGFZwsTugRCMhVIGcFgcAg4JA7iolB5dPsoOJmPFMPvKH5Q0hEBTJSPODnSJA/M23PXwxV/ExxBHKwmaQCSVI9WkKylUMbyy6SCoYuMEDIzg5ArsdNRVaDlOCw3rPEJZLgRgys2pdBJVYdKOWyxUtzSOmcYG1dZj10gKfFBk4na86GWLOnmRyR5/J1qVz9Gc1RwG95sK5Gl096kT8iSMBWH3MD4hgfGiJFBb74NcLP0jmKRTeAWT0YJT7doj7Y/KgNinzTCpGgjXO9oE98k9djcj/ABF/1rozXPdpOsh/3K7+xo6AKgjtrRp4kaTBme2i9NYlU4xGhPiQzE4JAbAxisdnxqYOYrriagsglje3jjdSGBDIQyswdSdgRuAOu4rdwETWRWxMfOjVOZavrRJWTAZ48NhSyMc4yMgjYirY75I5REeH3IkljUhSbf3wQZ31iXBfvZO+TnOKANw+e+uQ8Sv3AxHOa0SJHikBw8etVKvjJOem2Ac5BC3jY6lMZiVyLYkDJiEulGVNPjylRB5d0/K2VzcXU00lullDFIsasj3E3MTSxIDRxqCrkYUHyOM5GM4OGJxAr7mbltPAZdYMnLZlkBKzI2jva8sgYbjLHIY5AHUvoyjSAEyc6R4wB3NUSiGEZ+Uqho8EbaiPKtHFrmYsiRORpdInfGzSnQxAGRq7gb1AuBnY456a94hIxiitYEuIHt9jJtyUOVZNR76ai3Tpp3ydqzzcU4gLlbWKzfMKyyMxkjZ3aUkc+MtpR8FmIGMd7BAxQHxxmNdcSrzrp31NGiFlR8hVDkdEiwoLeanHWsPDrR425SuYr9ckmQlob1ASc/M7x2XDRljnOdw3Z/hE7TlbiKU3EUShAbhbd1TVsymNjzB1y2SdRweuxiaHmzm3mtpy8Y5sQe/bLZBGu3II1FehGrIyKAgALpmlhJtr+EBXVxnI8EmUbTRHfTIvTwPUUwAuX1D4JxGIDUPSDIPBh0uID4MN19RFD7O2lMohuHlhuANVpPKUdmO/MjDKBrjwBmF+91INFNS3RFvcg295F342jO+39LbOfTQ9GQ+sMPGgpAFxL42fEY18O8kqD7LmDp+eufCmkVbmQLJmz4ginQ694SL46T0uIfND3lz4VbIRMVtL5dE4OYJ4+4sjD5du/wDRyY6xHrv6QqF3g6bXiIByw5F0nvYZ/DvDe3n/ALrb48qCC3DGYLLi0viMJIuWt7tR0G5GvH5BIkXwOKlHbyrcG4lsHZ9sC2ljePUMZldJJFJk8AdOQAPHep3raE9zcSAlgYgJckaV1Z7onxvBL0xIuFJ8Qdqs90zWPx5ae12xPjVLCPATqPTT+0G/mPGgnxfioeIxG3ulZ2jUB7eTT8YpOXXKgYB3zVV1wgR3kAt5ZYsx3ZALc6NcGHYJKSQDnwPh4V0sEoYBkYFWGQynIYHxBHUUOvfxy2/R3Q+yKgE9onu1hAljilXnWh1wMUbK3EZ3hkznfA7r+2jqcbg1lGcxPn0J1aFifVzAA37JNZu1f4sds4ktz9U8flRmeMNlWAYZPdYBh18jtQPn/wA8/YfGnBoWeBRqSYWktz/YvhP+k4aP+6OtIC7j/qrgef4vJ9XejP0FaArmkKFHjkS4Ewe3P9spC/8AVXVH/eolA4bSwIZSRgqQVO/mDg0E6YmuI4VBcQ20lwI1MmZAO7M02DckMzozYcBMsFUbhRjap3XGrlVJEmUUTcub3MSbl008uMxgdzOWGoAatO1B2oNKuTtL2aS8iEhKkNcgwCNgI1CYjZphtJqG4z4nb0TXVrQPT4pCnoI4qi9tklRo3GpHUqw81YYP0/zAq+noBPAbpyGglOZoCEY/1ikZikHzkxn85XFFqCceBhZLxR8WNMwA3e3Y5b2mNsSD1Bx40ZRwRkEEHcEdCD0I9RoJVz/aAZcjztL0fVyq6AVz/HhmVVGcm1vxt47Q0GezPu62EcnvNzDy8lcFoJggaORD8pGUg+RVmU+NOii+haGYcq4hZdZT0oZlGUlhPirDceYJU0p4yY4L+177rDGGVT+MQaRqTy1Kcun5ylfGpX6c5Yr+zIeRU7o6C4gY5aJvJsjKn5LDHiaDKqtdKY5CIb+1OVdene2Eij5UEoHeX6OqincG9j1ri3vrYkYbcRudyj49OCQePkc9RWm6jF5FFeWjATIGMRbYEE++QTDwBIwR8lhms0jG5Rb60Gm5iDI8T7F9Jy9vN5MD6LeBIPQ0ElC3yal+D3luxXfdoJOpVv6yFx4dCDkbilkXyFG+D3tseo3aGQjZl/rIJB4dCD5imkUXSpf2e1wgKFG7vMCnv284+SwOcHqpx4GplUvY0u7U8u5i1KuoYKkH3y3uF66c7eo4YUEIz7sBil+D3tv3gyblCdhJET8ZA/ivQ9DuKkCt4Da3S8q6iw4MZwQRss9q53K56jw9FhiruT7uiSUK9rdRFgpZe9DIPTRvCWJvHwYYIwasksWvIV5yNbXEbNodcExyDbXC3y428j6QyDQZY5hN8Av1HNIzG691Jwu4kgbrHKuMlRupGRkGqLqI9y1vmJyw9zXi4RuZ8kMR8VPj9mQe3FF5eGm5txFdquvYkwse66nuyRNjKNsG9Wcb1dFw4vByLki5yCrkpjmDPdLKM97GMkeIyMUAlpNfwHiCKS/xcg7sc5XxQ9YZx10+0qT0qE8xthyL7E1q+EWeQZAz0S7B6Hyl6HxwaKPwiFbb3NOxkiG2Z3AYAHKd84IKbBW67DeqJuP2Cjktcwv3dBTXzmYYAwwXUXyOvnQY5i9kpWTNxYkYJb3yS3XpiQH4+DGO9uVHXIqyG1ltMG3DT2mwMIOqSHP9QT6ab5MTHIGceVaYuPxkBYYLmQKAAEt3RcAYADSaVAxWKeK4kYyxWLW8rdZHuY4ix/tI41kEo9ufooNI4NJbya7MqsbN75bOdMW/V4SAeU/iVHdb1GrGu0lntZI2DofdShh5hFyCDupBBBB3BG9Yp5eKoF1+5yunvyW8LzOpHjyWdcj1rnHlVVjwOO5k91C/leRQVc24jt8Z2IljALK+Nstg7UBjtVGTaucHYxH6pUNGWG59prju0HZy3jgklHNd10MGlnlkwRIm4DNj7K7F/SPtP30DZqWKWaQoGxihqcEt1cSJGImB1ExExBvPmKhCuMddQ8KKVHH/AJ/rQc03afVIAissbLbsskiHv864EI0ANnByMMehIyMVYnauNhlIrh881u6i50QFVkfBfJALDb0vDGa0xdmbdTsJCPewoaRmVBFKJkVAfRAcA48tulUN2StzJrzINQl1jmPqkMgjHecNq0hU06ehB9VBW/bGAO8aiV9JVRywrCRmZFwne2OZF9LSDk4zg1J+10CrqdJkwsrvlFPLELMrhiGwx1KR3dQ3GSMit7cCgLFtLbsraQ7BAysrAqmcKSUXPnj21XcdnLZyNcZYBpH0l20FpixdiucZ77YPhmghw7tHHMY1SOXU+snZCsYRgrF3VyuMkeiWznajWaxWnCo42DLqLBWXU8jOxVmDHJY77gY8q25oGp6alQIignBG5Ej2Z6IOZB64CcaR58pjo+aU86N0L49ZuyrLEMzQkyRjONe2HjPqdcj2hT4UBWgPGvxmHH+z8Q/ghNFeH3aTRpLGco6hl8Dhh4jwI6EeYNB+0DuJoCkTSsUvECoUU4eOPLEyMAFGBnfO+wNBDs/YPbsqRJ8FljWQAEAW8ulSwUddEnpYHRs+BrXw/hjwXEhjI9zy5kKHIMc+RqMYG2hxkkeDDPjVFrJxDQiC2t00qqky3DP6KgEgQxny8SKt9x37eldxRjyhtsn96Zz91BdacK5VxJKj4SUapIsZBm2AkU/JJXIYeJwdqkeFqlwbkEoXXTIuwSXHoM+ejLuNQ6g4PQVmXs+x+NvLuX1cxIh/gop+2mHZGyPp26y+udpJj/iMaCk8Q4fBNLJ7ogWSXTzAJVOopkBtCk97wJ6nA8qUfaS21MYYriVmOWMNpMdRAwCzFFB2AGc9BRu2sooxiOONB+Yir/CKvPrOfbQBBxS5bZLCUeuaaGMfUrMw+qo54iw6WkPtMs/1gaBn6aOYqm7kKRu4GoqjsF/KKqWA+nGKADdRyrpE/E1hJxtHHDDq+bzi5xmrT2cRvjZ7ub59wyqf2YQg+qsvArDmozlyQcCSRQuu4kKqzsXIJWIawiouB3TmiHB7bkM9sGZ0VVlj1nUyLI7qyZ8VDKWXPQMR0AoIQdmbJDqFrCW/KZeY370hJNFYo1QYRVUeSgKPqAFSAp2FA5yabFNUseQJ9lAsVi4hwiKZg7KRIBhZY2Mcqj1SLuR6jkeqrLviEMW8sscfz3VfvNDj2stCQI5GmJ2HIilmH7yLp+2gwdpY7qO1lDMlxHhe8Ryp1AddyF97l+gJXRWvFIpXZFbEgJ1ROCkq7+MbbkesZB86B8Uu57qNoI7KdFfC8yYxRIo1KS2kuXbYHbGaPcRsIpxiRA4ySM7Mp80cYZD6wRQac060I9yXEPxUnOX+ruDhgNtknUZ+iQN84VbbcaQsI5A0Mh6RzAKW+Y4JST9ljQE6bFLNKgemoSvaG2LOvN+LEhc6H0rys6+/p0nTg5APgaJq2QCPHBHsO4oLBSFV698eOM48cZxnHlnbNRiuAzOozlCA2VIwSARgkYbY+GfLrQXU+KalQQp801KgemNIinoAFofc10YukNyXki8lnHemj9Wse+KB48ytN8fhNr/zX+Uv+lXca4fz4mQNofZo3H9HKm8b+vB6jxBIoXbcQ5z2jldDh7qOVPGOVIe+vsBGR5gg0HSCkKbNOBnpv7N6BqR6VRc3ccYzI6R/PZV+80JftdZfInEx/sEef/KUgUB3NLNBRxuV/i7K6YeDSBIF/wARtQH7NMsvEX/orWEebTSTsP2URFP71AaOaYZoP+C7th375l/V4I4/tkLmnPZyJvjXuJv0s8mn9xCq/RigzTWqWerk3MNsjMXaOcBowx9JoxrVkz4qMrnfA3rPY9oLJNZS4a6kcgu0UbyliBhVURrpRQNgoOBudySaK2nZ6zi3jtYFPmIlLfWwJooCcdT/ACoAf4alY+9WN0R+VLyoF+kO+ofu0xk4i3SK0hG+7yyTN+6iKP71GwKRWgBfgy8Y++XxT1W1vGgPq1Sl2qR7LQscyyXM36W5lK/uIyr9GMUcxSxQD7TgVpEcx20KnzES5PtJGaJbgYzt5eFKlQLFPUWO2fVUgKBYqq4t0kUo6K6HqrgMp+g7VdSFAGPC5YR8GlwB/QzlpIvYsm8kX0alHlU4uMaWVJ42gcsFUnvxOSRgRyrtknYKwU+qi1MPv2oOMh4BchLqLDYlF4FJu3MPv5cp8GI0ocsAWG+cnxqM/Zq5M0kmoENpOObpEiAwnkOAmQuEcai2BkYGGantu09xI/LX3OGZol0sJMwmSSRCsu/eYBA22nOoD11kv+OyrFMiypCVadtUjuXkK3PL0QEtlSNttwNYAGN6DVc9lpDrKQxo0ltysid2MRE+sKHYZKlO7kY06cDbBrRxHs7Izy6UjkhLgxwvK8aqOQsYYMoJQo6lgB+WWHeFda/U+0/fSAoGj6D2D7vXuanTUsUEaemNIGgelSzTZoHxXOcR4LP7qS5t3jGzcyOXVoaQpy1lGjcto7pGdworotVLNADXh18/xl6ieq3tlBHsaZnP2U57NIwxNcXU/wCknKr+7CEFHM0+aAXadm7OM6ktoQx6sUDMfazZJ+uii7DA2Hq2+6lqqOqglilTZpZoHpqWaYNQKmIpE0tW1A1KlSzQPT1DVT6qCQpVEGpaqBU4NRL+FIGgmKVRLUtVBKmqJelqoMlnwqGJndEwz+kSWboS2BqJ0jJJwMbmtTRg9QDjfcA7nYnfxpa6WqgmKWahzKXMoLKWKrMgpc2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4" name="Picture 10" descr="https://wikispaces.psu.edu/download/attachments/40050309/Operant+Conditioning.png?version=2&amp;modificationDate=1275023794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9" y="3573016"/>
            <a:ext cx="4106248" cy="331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96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simplypsychology.org/skinner%20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352" y="1628800"/>
            <a:ext cx="7060024" cy="407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316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5904656"/>
          </a:xfrm>
        </p:spPr>
        <p:txBody>
          <a:bodyPr>
            <a:normAutofit fontScale="92500" lnSpcReduction="20000"/>
          </a:bodyPr>
          <a:lstStyle/>
          <a:p>
            <a:r>
              <a:rPr lang="en-GB" dirty="0"/>
              <a:t>Drugs and certain behaviours (sex, gambling) are strongly pleasurable and serve as positive </a:t>
            </a:r>
            <a:r>
              <a:rPr lang="en-GB" dirty="0" err="1"/>
              <a:t>reinforcer</a:t>
            </a:r>
            <a:endParaRPr lang="en-GB" dirty="0"/>
          </a:p>
          <a:p>
            <a:r>
              <a:rPr lang="en-GB" dirty="0"/>
              <a:t>Decreasing level of drug in body after some time unbalances physiological system -  </a:t>
            </a:r>
            <a:r>
              <a:rPr lang="en-GB" b="1" dirty="0"/>
              <a:t>withdrawal symptoms</a:t>
            </a:r>
            <a:r>
              <a:rPr lang="en-GB" dirty="0"/>
              <a:t> - and thus serve as negative </a:t>
            </a:r>
            <a:r>
              <a:rPr lang="en-GB" dirty="0" err="1"/>
              <a:t>reinforcer</a:t>
            </a:r>
            <a:endParaRPr lang="en-GB" dirty="0"/>
          </a:p>
          <a:p>
            <a:r>
              <a:rPr lang="en-GB" dirty="0"/>
              <a:t>Occasional reinforcement – reinforcement is stronger when there is certain level of randomness - activity to get the reward increases. Especially strong in gambling and gaming addiction</a:t>
            </a:r>
          </a:p>
          <a:p>
            <a:r>
              <a:rPr lang="en-GB" dirty="0"/>
              <a:t>Secondary reinforcement – cues learned via classical conditioning may be experienced as </a:t>
            </a:r>
            <a:r>
              <a:rPr lang="en-GB" dirty="0" err="1"/>
              <a:t>reinforceres</a:t>
            </a:r>
            <a:r>
              <a:rPr lang="en-GB" dirty="0"/>
              <a:t> themselves</a:t>
            </a:r>
            <a:endParaRPr lang="en-US" dirty="0"/>
          </a:p>
          <a:p>
            <a:endParaRPr lang="cs-CZ" dirty="0"/>
          </a:p>
          <a:p>
            <a:endParaRPr lang="en-US" dirty="0"/>
          </a:p>
          <a:p>
            <a:endParaRPr lang="cs-CZ" dirty="0"/>
          </a:p>
        </p:txBody>
      </p:sp>
    </p:spTree>
    <p:extLst>
      <p:ext uri="{BB962C8B-B14F-4D97-AF65-F5344CB8AC3E}">
        <p14:creationId xmlns:p14="http://schemas.microsoft.com/office/powerpoint/2010/main" val="3608218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a:bodyPr>
          <a:lstStyle/>
          <a:p>
            <a:r>
              <a:rPr lang="en-GB" dirty="0"/>
              <a:t>Prevention and treatment should focus on blockade of cues</a:t>
            </a:r>
            <a:r>
              <a:rPr lang="cs-CZ" dirty="0"/>
              <a:t> </a:t>
            </a:r>
            <a:r>
              <a:rPr lang="en-GB" dirty="0"/>
              <a:t>– associations then gradually become weaker and weaker</a:t>
            </a:r>
          </a:p>
          <a:p>
            <a:r>
              <a:rPr lang="en-GB" dirty="0"/>
              <a:t>Drugs and certain behaviours are powerfully rewarding themselves, but addiction arises through experience and repetition</a:t>
            </a:r>
          </a:p>
          <a:p>
            <a:r>
              <a:rPr lang="en-GB" dirty="0"/>
              <a:t>Involved processes are automated and are not reflective</a:t>
            </a:r>
          </a:p>
          <a:p>
            <a:r>
              <a:rPr lang="en-GB" dirty="0"/>
              <a:t>Pre-conscious cue processing - addiction related cues are mentally prioritized without knowing</a:t>
            </a:r>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4255351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a:bodyPr>
          <a:lstStyle/>
          <a:p>
            <a:endParaRPr lang="en-US" dirty="0"/>
          </a:p>
          <a:p>
            <a:endParaRPr lang="cs-CZ" dirty="0"/>
          </a:p>
          <a:p>
            <a:endParaRPr lang="en-US" dirty="0"/>
          </a:p>
          <a:p>
            <a:endParaRPr lang="cs-CZ" dirty="0"/>
          </a:p>
        </p:txBody>
      </p:sp>
      <p:pic>
        <p:nvPicPr>
          <p:cNvPr id="4098" name="Picture 2" descr="https://musingsofanaspie.files.wordpress.com/2014/11/stroop.jpg?w=672&amp;h=244&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12160" cy="21829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a/af/Visual_Probe_Task_on_a_P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094108"/>
            <a:ext cx="4784951" cy="358871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899592" y="4077072"/>
            <a:ext cx="2673617" cy="523220"/>
          </a:xfrm>
          <a:prstGeom prst="rect">
            <a:avLst/>
          </a:prstGeom>
        </p:spPr>
        <p:txBody>
          <a:bodyPr wrap="none">
            <a:spAutoFit/>
          </a:bodyPr>
          <a:lstStyle/>
          <a:p>
            <a:r>
              <a:rPr lang="en-GB" sz="2800" dirty="0"/>
              <a:t>Visual probe task</a:t>
            </a:r>
          </a:p>
        </p:txBody>
      </p:sp>
      <p:sp>
        <p:nvSpPr>
          <p:cNvPr id="4" name="Obdélník 3"/>
          <p:cNvSpPr/>
          <p:nvPr/>
        </p:nvSpPr>
        <p:spPr>
          <a:xfrm>
            <a:off x="6876255" y="906828"/>
            <a:ext cx="1904631" cy="523220"/>
          </a:xfrm>
          <a:prstGeom prst="rect">
            <a:avLst/>
          </a:prstGeom>
        </p:spPr>
        <p:txBody>
          <a:bodyPr wrap="square">
            <a:spAutoFit/>
          </a:bodyPr>
          <a:lstStyle/>
          <a:p>
            <a:r>
              <a:rPr lang="en-GB" sz="2800" dirty="0"/>
              <a:t>Stroop test</a:t>
            </a:r>
          </a:p>
        </p:txBody>
      </p:sp>
    </p:spTree>
    <p:extLst>
      <p:ext uri="{BB962C8B-B14F-4D97-AF65-F5344CB8AC3E}">
        <p14:creationId xmlns:p14="http://schemas.microsoft.com/office/powerpoint/2010/main" val="4188107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mkt-image-prd.global.ssl.fastly.net/0.1.0/ps/875789/580/580/m1/fpnw/wm0/1506.m00.i121.n010.s.c12.vector-anti-drug-poster-.jpg?1451579606&amp;s=c4cfa838c4fc4671dd4793784d7aba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1318"/>
            <a:ext cx="2932212" cy="29322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g00.deviantart.net/3370/i/2015/118/4/7/anti_drug_poster_by_subliminaldestiny-d3ral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2212" y="908720"/>
            <a:ext cx="3120342" cy="50579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3.cpcache.com/product/625599723/no_smoking_wall_art.jpg?height=350&amp;width=350&amp;qv=90&amp;AttributeValue=Poster&amp;Size=16x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2553" y="1679204"/>
            <a:ext cx="3092337" cy="309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8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Public Policy Statement Definition of Addiction.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5724" t="30350" r="27104" b="30874"/>
          <a:stretch/>
        </p:blipFill>
        <p:spPr>
          <a:xfrm>
            <a:off x="31692" y="0"/>
            <a:ext cx="5527963" cy="1717963"/>
          </a:xfrm>
        </p:spPr>
      </p:pic>
      <p:sp>
        <p:nvSpPr>
          <p:cNvPr id="5" name="Obdélník 4"/>
          <p:cNvSpPr/>
          <p:nvPr/>
        </p:nvSpPr>
        <p:spPr>
          <a:xfrm>
            <a:off x="395536" y="2348880"/>
            <a:ext cx="8280920" cy="3693319"/>
          </a:xfrm>
          <a:prstGeom prst="rect">
            <a:avLst/>
          </a:prstGeom>
        </p:spPr>
        <p:txBody>
          <a:bodyPr wrap="square">
            <a:spAutoFit/>
          </a:bodyPr>
          <a:lstStyle/>
          <a:p>
            <a:r>
              <a:rPr lang="en-US" dirty="0"/>
              <a:t>Addiction is a primary, chronic disease of brain reward,</a:t>
            </a:r>
            <a:r>
              <a:rPr lang="cs-CZ" dirty="0"/>
              <a:t> </a:t>
            </a:r>
            <a:r>
              <a:rPr lang="en-US" dirty="0"/>
              <a:t>motivation, memory and related circuitry. Dysfunction in these circuits leads to</a:t>
            </a:r>
            <a:r>
              <a:rPr lang="cs-CZ" dirty="0"/>
              <a:t> </a:t>
            </a:r>
            <a:r>
              <a:rPr lang="en-US" dirty="0"/>
              <a:t>characteristic biological, psychological, social and spiritual manifestations. This is</a:t>
            </a:r>
            <a:r>
              <a:rPr lang="cs-CZ" dirty="0"/>
              <a:t> </a:t>
            </a:r>
            <a:r>
              <a:rPr lang="en-US" dirty="0"/>
              <a:t>reflected in an individual pathologically pursuing reward and/or relief by substance use</a:t>
            </a:r>
            <a:r>
              <a:rPr lang="cs-CZ" dirty="0"/>
              <a:t> and </a:t>
            </a:r>
            <a:r>
              <a:rPr lang="en-GB" dirty="0"/>
              <a:t>other behaviours</a:t>
            </a:r>
            <a:r>
              <a:rPr lang="cs-CZ" dirty="0"/>
              <a:t>.</a:t>
            </a:r>
          </a:p>
          <a:p>
            <a:endParaRPr lang="cs-CZ" dirty="0"/>
          </a:p>
          <a:p>
            <a:r>
              <a:rPr lang="en-US" dirty="0"/>
              <a:t>Addiction is characterized by inability to consistently abstain, impairment in behavioral</a:t>
            </a:r>
          </a:p>
          <a:p>
            <a:r>
              <a:rPr lang="en-US" dirty="0"/>
              <a:t>control, craving, diminished recognition of significant problems with one’s behaviors and</a:t>
            </a:r>
            <a:r>
              <a:rPr lang="cs-CZ" dirty="0"/>
              <a:t> </a:t>
            </a:r>
            <a:r>
              <a:rPr lang="en-US" dirty="0"/>
              <a:t>interpersonal relationships, and a dysfunctional emotional response. </a:t>
            </a:r>
            <a:endParaRPr lang="cs-CZ" dirty="0"/>
          </a:p>
          <a:p>
            <a:endParaRPr lang="cs-CZ" dirty="0"/>
          </a:p>
          <a:p>
            <a:r>
              <a:rPr lang="cs-CZ" dirty="0"/>
              <a:t>A</a:t>
            </a:r>
            <a:r>
              <a:rPr lang="en-US" dirty="0" err="1"/>
              <a:t>ddiction</a:t>
            </a:r>
            <a:r>
              <a:rPr lang="en-US" dirty="0"/>
              <a:t> often involves cycles of relapse and remission. </a:t>
            </a:r>
            <a:endParaRPr lang="cs-CZ" dirty="0"/>
          </a:p>
          <a:p>
            <a:endParaRPr lang="cs-CZ" dirty="0"/>
          </a:p>
          <a:p>
            <a:r>
              <a:rPr lang="en-US" dirty="0"/>
              <a:t>Without treatment or</a:t>
            </a:r>
            <a:r>
              <a:rPr lang="cs-CZ" dirty="0"/>
              <a:t> </a:t>
            </a:r>
            <a:r>
              <a:rPr lang="en-US" dirty="0"/>
              <a:t>engagement in recovery activities, addiction is progressive and can result in disability or</a:t>
            </a:r>
            <a:r>
              <a:rPr lang="cs-CZ" dirty="0"/>
              <a:t> </a:t>
            </a:r>
            <a:r>
              <a:rPr lang="en-GB" dirty="0"/>
              <a:t>premature death</a:t>
            </a:r>
            <a:r>
              <a:rPr lang="cs-CZ" dirty="0"/>
              <a:t>.</a:t>
            </a:r>
          </a:p>
        </p:txBody>
      </p:sp>
    </p:spTree>
    <p:extLst>
      <p:ext uri="{BB962C8B-B14F-4D97-AF65-F5344CB8AC3E}">
        <p14:creationId xmlns:p14="http://schemas.microsoft.com/office/powerpoint/2010/main" val="960356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ADDICTION AS IMITATED BEHAVIOUR</a:t>
            </a:r>
            <a:endParaRPr lang="cs-CZ" dirty="0"/>
          </a:p>
        </p:txBody>
      </p:sp>
      <p:sp>
        <p:nvSpPr>
          <p:cNvPr id="3" name="Zástupný symbol pro obsah 2"/>
          <p:cNvSpPr>
            <a:spLocks noGrp="1"/>
          </p:cNvSpPr>
          <p:nvPr>
            <p:ph idx="1"/>
          </p:nvPr>
        </p:nvSpPr>
        <p:spPr/>
        <p:txBody>
          <a:bodyPr>
            <a:normAutofit/>
          </a:bodyPr>
          <a:lstStyle/>
          <a:p>
            <a:r>
              <a:rPr lang="en-GB" dirty="0"/>
              <a:t>Social learning theory</a:t>
            </a:r>
          </a:p>
          <a:p>
            <a:r>
              <a:rPr lang="en-GB" dirty="0"/>
              <a:t>Albert Bandura</a:t>
            </a:r>
          </a:p>
          <a:p>
            <a:r>
              <a:rPr lang="en-GB" dirty="0"/>
              <a:t>Learning in social environment through observing and listening to others </a:t>
            </a:r>
          </a:p>
          <a:p>
            <a:r>
              <a:rPr lang="en-GB" dirty="0"/>
              <a:t>Addiction is learned through imitation of and identification with role-models</a:t>
            </a:r>
          </a:p>
          <a:p>
            <a:r>
              <a:rPr lang="en-GB" dirty="0"/>
              <a:t>Social identity – whom I follow, what is the group I belong to,…</a:t>
            </a:r>
          </a:p>
          <a:p>
            <a:endParaRPr lang="en-GB" dirty="0"/>
          </a:p>
          <a:p>
            <a:endParaRPr lang="cs-CZ" dirty="0"/>
          </a:p>
        </p:txBody>
      </p:sp>
    </p:spTree>
    <p:extLst>
      <p:ext uri="{BB962C8B-B14F-4D97-AF65-F5344CB8AC3E}">
        <p14:creationId xmlns:p14="http://schemas.microsoft.com/office/powerpoint/2010/main" val="845872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media-cache-ak0.pinimg.com/236x/bc/09/6c/bc096c2ff992c35abca200057211ae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1" y="3332802"/>
            <a:ext cx="2380005" cy="29548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media-cache-ak0.pinimg.com/564x/e1/1b/23/e11b23d0bf5d281827f4b912cdebd2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398" y="341726"/>
            <a:ext cx="4857974" cy="366826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media-cache-ak0.pinimg.com/originals/bc/e7/e8/bce7e8d541d2cbef059f1cfba38d3e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1449" y="-243407"/>
            <a:ext cx="2184628" cy="328207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xIQEhUQEhIVFRUXFRcXGBUVFRUVFRcWFRUXGBYWFhUYHSggGBolGxUVITEhJSkrLi4uFx8zODMtNygtLisBCgoKDg0OGhAQGi0fHyUtLS0tLS0tLS0tLS0tLS0tLS0tLS0tLS0tLS0tLS0tLS0tLS0rLS0tLS0tLS0tLS0tK//AABEIAPEA0QMBIgACEQEDEQH/xAAcAAAABwEBAAAAAAAAAAAAAAAAAQIDBAUGBwj/xABBEAABAwEFBQYEBAUDAgcAAAABAAIRAwQSITFBBQZRYXETIjKBkbFCocHwB3LR4RQzUmKCI5LxosIVNDVDU3O0/8QAGAEAAwEBAAAAAAAAAAAAAAAAAAEDAgT/xAAlEQEBAAICAwACAQUBAAAAAAAAAQIRAyESMUEiUQQjMmFxgRP/2gAMAwEAAhEDEQA/AOW3UoBLDUoNQCQEsNSg1KDUAi6lAJYalBqQIupQCXCUGpkTCF1OXULqDN3UoNU6w7KrV/5VJ7+YHd/3ZK6pbk2qMaYnQF7B8p68ErlIUjL3UcLS19y7Y0AikTho5p9iqi27MrUP51KpT5vaQPJ2R9Ubg0gQhdTpahdTBm6mLQcgp7aJOOnHRQLecygmdtHiKbbmnK+aQwYjqhoL0FJJQKCACCCCACCCCACCCCA0galAJQCUAkBBqUGpbQlAIBAalXUqEYCASAlNajAU2yUAQSRJ+EDMyDj059M0rZJ2NbM2azl7g0eegAkAkk5ASrzYmwWVD2tYjs25saZvnQXtBqYR2OyuBiJgHKAMce87UjGJyU7tYa1o1lc2fNfi2PF+1w/bAaLlIBrRgIGXAAaJuhb3z3TJnEk4DqT9FnLdaLgvT/y79pVbU2s4wGngB56/fFQ3latqR1HZ9vrDN7Ty/bMq9s1uB7lVgunAiJaRzacwuQWfbb6OIdEa6mfeVNZvrXMNAafzCT+ypjnr2zcNtbvN+HFOsDXsBa12ZoExTP8A9ZPgPI4dFzK2WJ9F7qVVjqb25tcII/bnkV0ndje/vAG6CdMbp/Ra/bmxLNtWjJaO0A7j8nMP9JIxunh5rp4+SZTpDPjuLgoJulukz5qptzCRC0e2dnvs1SpQeCHNcRBzj4TIzkQZCze0AqpqC05pFMYjqnKwxRZFoQZiEcJRCIhBkIIFAIIEECggAggggNZCUAjASwEgJoRgJQCWAgEAJV1LhKDUtg9YrJfMnIeisu2azBscC85nkOASrNYjdE4AacSqy1WV1R2cNiQ1ucaEk4NHDMlcWedzy18dOGHjN1Y1dqU4uy5zjgGtGM9SQB5lPWQVMrhGPz6hR93tkgPvQMNTiAepjHyWpaBos9RbGbUp2K6qTgQMMNARr8ypQ3OaACMx9/otDZqZVixmScsa8ZGEt26znTpJHygKrtG79amXFsHDTXUrqbqc5qutdjLcRks3pqYyub7JtBs7warnX58IwA1u9Ml1fc/b7XvBGAd3SJwvAT+/qshtXZTKpnwunxDPzVn+HuyqlK+2pjD5aZxjHUowyvluJ8mMk01O/m5zbYP4in3azWRlN8NxaDzBwmMieS4LvJQFOo+mBF0kHrmfIEwOQC9TUTg0zouN/jZu4+m421v8p1xrhdHdfeIHeGJku1wzxyB79uCuMPZJhNVDjPNSXDVR3haBZbM+qYIT9M5JNVkdEN2dIxRtQISmpsEFBG5EgAggggNkAlgIwEtrUgSAlgIwEsNSBMKTYWS8evomg1Tdm0+9PCJ6HD3hZy9U8fbQViG0tPPXDLmqekLxlxzMwPn1JVla3yA3WJPBrdT1KqqTTN52A0HADLzjE/sFw2/HZF3Z3AC60co6q2stJVljpBjZPXpIkp9u0KmBpUC8f1OcGA/lBxPyR3VZ0v7NTU1rFmqW9LaJDbRQq05+IAPb6grQWHatKuJpuDh8/Rb1pne0ktCFwHBOkhRqtvpU/HUa38zgEaOK3aGzyO8OvkpWy7ZdukcRIRN3lsZN3t6c9cPVM1aQp1LzCLj8WkGROoB+anlPHuC3ymmmZtcQ0gjxAYxpJP0UzbFlZbbLWoubIfTcIOIvRLSOhgrA7Y2c68XiobhPgAwDo48f3zWu3PeQwNM5ZHTy0XRx8l8vGuTPCa28wW2zOpPNN8Xm4EiCCeI9D6KG4LXfiPsgWXaFem2ILr4AiQH94TGuKybgulKEhGcRCMBBCqIUtgRPGKUwJpydmn5okb80GpkJGjQQNNwAlBqMBKAWSABLARAJwBAONszi2+BImDESDzGYHPJW9h2cQWNbJqGb7YgNAiBOv7Kssk3hE5zhnhw9Fu9gXWMdaXjExJmSTxxzJJUuTem8J2g2mwik2HkS4484/wC0R8uay9e0ipUAYQ4ExhkGgy7HVxgYrQ2hr7RVfUMEwAGuxYC4w0EatAxI1gqVtLZGFKoYvtAFRwF2+Mw6BgDOBXH/AKd0w/HdLbZpaMJ4rNbx7edQdcY17nAEkMGMDUuIgD1W3sQkQnrXsplSJHmtYzsWub7N25XtLHObRfDLt7vdqJImC1zGnCDMH1Wl3dglrwy6TgYEBWw3eu91robmQIA841Up1IU2xznqVTOTe50WO9d3a2e0XJnRc925VszHS4SSYmo5wbOV0QCXO5NBW4s9aWjqFVbybvstEm54iDIMOECAGujujEmBqZzWZq+xdzpT7u7couF2myiWxMMwcQMD3KjQXeUq8q0aTabntF2ndLrjcA1zcbzG/CYmRkq6ybn032dtmcy7cJe10m/fMd4PHhgADDgr61bNuWZ7C4uIpnvHMwNUZ4zXXcZn+fbO2ztnPbUDzdLQab2EhtRhAIIgxjqOK3m61K6Bx59FhNwKFd1O6MaIOTxLZ1ucPLBdL2fDIEYnQaCcTyS4se/JPkvXi4P+MTZ2pV/KyDxIptkciJHqFhKlOdF1D8aqdP8AjWguh/YsJMGDi8CfKPRZHYtjgVKjy0gU3FvfAa5wBgXsxjou6Ry7ZcIFSrU8PJeBE5jnqoyW3RpGqZpbUVUYpTVpOTtHqZomo6maDE2PoQglwgg27aEsNQASmhZZABLa1ABONCAcsre82MyQPVbK3i72dNogNxjm0YexKyFmm82M7wjTUQuhWmyioW1W4gj9QcfNc/8AI3cdRbi1KhbKY0PjV7njpcEj5B3qrHa1Ikk/Cxt3IeJxEY55A+qqHUKgdfpiXMqF13+oGZA5wSrwjtGGD4tCSCMJlzfLyXPj6dm9xWbPqQruhVwWes3FW9CpglLqtTWu06JVTtB8OjQZlWYqYKs2jsllocBU7zJBLDN0kZEwRPQyFul1tKoVKdwEOJw+eisbPUD2+/VUFq3ZY9twPIDajHsAJaGlhkDu5jkryxWcsBvEEkyYEDoEQstVJpMhRdt1LtJ8Z3HepaY+amXoVTtO+5puQY7xB1a0gu9MEZXWLNxm9m7FX7BjaTPFAwGn6LT7OYSySe8RPnBu4cFmbPR7pqMF4wDB0J48QMT6K3da22OzGtWfjBeScSbrTAjXDFLiyqPJHH/xiAfbGV2yb9K7jxouLZb/AGuvAj91g6NlNR7WNaC57g0Yakx8luLKyttU1KlIUqBpXbnjJl2YEucRgxvEBaLZm7rWUzWqU2/xTZeS3HvCZDeo910Xlx/t32zxcOWV38UO8e5lGhYnOptc6qxt8vLzBa1zRUFwmDN6cMe6udwu72uj/F2UmmCbzQWiMbzsAIPWFxzeKwdha69CCAyq4AERhOHlwT4rbO1eXXlqKau3FAJ21tgpACuh9RKuaFIIVs0qimn9KhGjQWWm8DUsBABLaEJjDUtoQaE9Qb3h1HugLSvsw2cUnuPfcA8DKG4keeBWo2VWNNl1wlpuua6ZHeGXQ4+cKZv7sc1KdGvSAN1oa8DA3YkEaYS7DmqyxMiiKczDSCNBqJ4j9VzZ/v6rgtNnuaKsf1CRw+/0VFv5Xq3X/wAO+5hDwAL0EYkHQ805QtBbDhi5uhyI0n2nmm7bWbWAqsGDhBBzAyIPMH2UfPU0tN72a3cql9GmXeINAd+ZuB9p81eMasnse1XKhZoQXdLsD5/RaelWlKrY1H2ztJ9nZfZSdUPAEADmf2WTftq2VTIy4NwA9FuHQcCFWV937xv0i5h5ZHySrt/i8vFh/fP+qCy7w2imQS15IznEaZxmtru7vAy1C6AWvaO80g4cIJ/5VZZd3qn/ALlQxwAA9VfWKzMotDWj71Tw23/N5eDPH8Pf79JT5KqLTtmlRqPYcSGXMJJBdi4YciNFb1Koa0udkBP6BYTaVjFV/aU2y69L3ziT/bGixy5a/wBuDGb9tluU2q6m57sL0EAjIdMwIUzezd02vs/9UCmLzX0y0lrmvEHvAd0xlOsahFuneY0NIIVhZtuU6lY0LpuklgefC57ZvtjhgROpBVf49nhHPzYZXK6cA3i2I/Zla4y0NqYXg+m8twBgXhh3vPitvuFb6tajNW8age5riRBwOHyhNfiLuI6kWVqEmmJbAH8tkXm3nEQGB18knAXipG5dkdQpMLiD2gkXfCbrQLw5ERHIDircknv6P49u7Pi5s+0KdhaXVyG0mVQHEgwGvdLDA5lvzT9u2Fsva7bzKrHOkkVKT2uc0kycOE6FZffyo91gtLnQ5hbRu8Q/tQHCOQgrjrXljrzSWuHxNJa71GKpw5amhz8X5e3Q9+vwyr2YCtQIrtm6WtBFXGYIZ8WRyXO6tJzCWua5rhm1wLXDqDiFoLHv1tCncBtBqBhlrawFQTEZnE+qh7zbeqW+t29RrWkMDA1uQAkkzqS4k+gVbdpYyxna2aXRSa2acoBDE9lQgl3UEtt6b4BLaETQnAEJDAS2hE0JxoQF9Ztq1XMbTNR/dMXZkOmPGNfCPRXdmtDSy7MkAkuIxLuA5BZGy1bpnlB58Oh0U87VNJwZ2Zc12DYMPE9ZBxK5OXeN26OP8onWggSQTeggNDczpEGdOCasFnNIODsBN6Pf1UuzbaoMwLKrnkYAva0cMXKDbracyGtzIaDOWRc7Vc9Vipshi3UmEYdm9p82l2PPu/NXlVzqBgyWaHhyKk7O2cK1qp1YiKFUHk5wptafK870VlXs4IuuHI9dVWY9bOZfEex2prwCDKs7PaGrL2rYz2EvouLTw0PUJ/ZrqrsH4HkEvSk19a8VAQkCnJwUex0TEkyp9Ihan+WLf0wW+W0qlR/8O0Q1tUsgfGQxpvO5d84f2nirTd9vZMk4kmORMYwNVX7ZszqtqexgJIIcGj+otgn2Wh2bs57XAPBEN04nPJct8rltS2SaSn7TLKZaGw85OnwjiOJxVdsWDaqFMYBl6oeAaGlonq54UrallBc8NyEDz1+ZSNgUm2elWqmXOqPDAJkuDBkOAvOPoryWSbEs8Lr6sd9rM210RZi6LzwXAZmkD3mnk4gCf0URtNpe1sRAjl5JdkY4zVqDvPxgGQIwDQdQAiswBJfPhBjn9wqeVvtnDCYzpndv2A1rJXo3g2WPg6AtlwB9FwqZEr0BtOsaVKo92IuvcdPhJgrz+Mh0CtxJ8t2JKKIJRVkohVc07RGCaq5p6jkn8Sx9lwgjQWW3QWhONCS0JxqaJTQnAEloTgQBgK62XTp14a8m82CP8fiHHAYjPCVThO0XFpDgcQcOPX74rGeEymmscrK0j9kseb0TOoPsR1UbaFlsln7xe68BkWucfIHPJQKW0XNeH6yLw0Ma9VZbT2RQr1G16bg8PaC8TdexwnPHhHouXPi8Zt0Y8m+j25NofaH1q7RdpUmtpgHEuc4ySTxAAJ/MOC1Fts2Idx9x+3sUe7dgbTs7mNEXiSZzMtAE+gU2g2/Tu6jLqMv08104Yf09Jees9qanR0KkssDSMlINMHFPUSo6jptRjZoEBIbTcYY2LxOeYaNXEch6khWLjgnbNTjvan5DQfX/AIWsePdTyz8YKyWKnSBDG4nFzji5x4uOvsE/Tpi8DCNN2h91jncGuPoCunUk05t21nbMy9eJ1JPqSVFrU5cGtwE6e5UzZ4lvkgWYwM/vFcuePTvwz0dqOhojiYUKg2QeeHpgn6xvENbll5cExanim36c0pO9nLqMb+JlvNGyuYDjVIp+Rlzj/tbHmuQOWx/EXbQtFZtFnhpTePGo4AH0AjqSseVXCJZkBG5GAg5UYQauafo5Jmrmn6WS1fSWPsuUEEay26I0JxqQ1ONC0gWE4AtXuvue20U216z3Na7wtZEkAxJccpg4ALS0917EzBtEv5ve53ymEaDmICWAulW/dOxOhwa6nGbWOgHrMx5JNHdmxtBcKV6P6nOIPz+iNBhdmbIrWkkU2ggZucQ1o6njyElX9m3Rc1wv1m8xTvTGveMey1tlp0qQuhgY0Yi4I+STSN688DDIeeZRoHtnAAEAQJwHARgltbdceBR0BBI5D2/ZPPErRIVoEOjR3eHX4h9fNIaIS7YJZI8TO8Omo9J9EKIv5cJXPnh+XTq48949lWdt48hnz4BTU1RZdEJyVXHHURzy3Rpu0MvMc3i1w9QUuUQMrTDN7Md3fJOVTAw11USOzLm8HEehUlzwBK5b+ndjPpJeGBZTei21uxqvo031CwQOzY58OdgHODQcBifJWe0y5xgT5Kfsy2/wrLocG43qjyJkxkOPBE7uizy16edXTJBzBxnxTrI4pJXpl9nse0mX61kpVW49+owB2GoeMR5LEbx/hJRrXn7Oqljs+wqkmmeTKmbehnyV9fpL/wBZeq44EH5J+12SpRqOpVWOZUYYcxwhzTwP65FMPSb+INXNSKWSj1M1IpDBbqGPstBBBZ226M1O02E91oJJyA1KbC6HujsRtOiarx/qPwx+FhAho5nM+XBakQaLZ9O5TZTHwsY3/aAFNosSaLPF1A+afZk3mAtkivBc4DOE/WphrY1JAQDO8Dxk+uXyhFVN6oG8MUj2YtAEO+8kKVOA0efmhWbLg3iZPQfYToGMoIRIFT/H2P7p9RHH/UHQhSggGLsOnlihYbMabS2Z7xj8s90eidqNlLBSsOX4NBBESgDSXPSXVNAjYxAQm2Km6S5sk555nVI/8KZo53SQfopLZumM0mzF2N4TzMD2Rccb7gmeU9U2zZtIESCcRrHssI+y9vWffN2ixzp4XQ6P0HOV0RoxB4Fcr2xanPebNTOAcb5GrpxHQTHUlT5JIphbVxX3jDiKNKmXAYMpNwaOdQjM8lptg1HnCq4AnGGYDDSc81ltmWMWdgujvOwnVX+yqBBDif3SxyoshG9G6dk2uyagFO0NaAK7AL4jIOHxs5HKcIXBd6t3LRs6r2NoZEyWPbjTqN4sdrzBxHzXqJlK7DgBniIAjiZzUTeXYFG32apZqoBDgbpjFj4MPadCCqWFjnp5CqZqTSyTNoaQ4tOYJB6gx9E/SySp4eykEEayo6LTMGeBBXZLD3qQjr5EAhcj2ZQ7SrTYcnOAPScV2DZohjQNBA5jgqRzVKonM9D805TEgchHpgk3fQhO0mx0J/daFG7Ak8Aotkxc5ydt77rDzSLGA1knmSgE5uceHd+p9wlTARNbDQDmcT1OKKogI9Uw5pUxkqO6neup9gSBwBAhCEEjAGUh+JRjUfeKUAgCYyEZKNIqHA9EA010NnHjhiUiz2jtJgERxz9E/TGAQc0YlaZNeHHzXNNk2aCXRJJnzJXR7UYY48GuPo0n6LI7E2NUeAX9wQMMzH6qPLLbIrx3UqXRpX34ZaLS2Gx3Yc7CMh9T+iVs+wtpiGNA5nNWDaIzdj1/Rbxx0zlls0JdkMOJ+ieuwMUsOCpd7tqfw9jtNo/+OjUIgwb10hsf5ELbDyZtG721S74e0fHS+Y+SVTUZ4Umnkp1bD2UjQQWVHbNzNk9p/r8CWjyiT84XRaTIhUu7lj7GgxmEgSY/qOJ+ZV0x0hWcyZ9ffilMGPr9+6ZpOxbzkfJPMGJ5DP76ICBtapLms8ynD3rrOJx6DE/p5qur1L9RztJj0VhY24uP+I9z9PmgH3YklMRJUisCBATVNkIAOKDBdGaUAk1mSQdB7oKnpQCJuKUstAggkkoAnPAxJhRbRVvENHhgmeJ0Umo0HAqI6kGvDeJ+wmR+gYaJR1HYKBsis+pT7R+bnOIHBskNb6BTqnhTl3BZq6Ipi8HNd8QIHQiIUEvqUzBaRkBAkGBoclOoslzRpn+ik2hhcxw0EEHmMUqIYsr3u5cypTngcyiYZZ7oU6QzvJwUASc/Rc+/HXaPZbPbQ+KvVaP8Kffd8w31XTKbQuB/j5tLtLdToDKjRk8n1nXj/wBLafqs2tYTdcnqZqTTyUapmpNLJZqmHspGggsqPUezqUAtT7DBTtnh2OoQrtxlWcxdZ0Bp/uHzwTtauGte/l9P3UW1PmmOTh7hM2t0tDOLpPQFBU3YWwLxExkOL3HAK3szYETPE8Scz6qLZ6OAPDLz16qQ7uhBHnuTJKZdVTlN2EoM6Eiu6Gk8AjBlItIlpHJIFWcQ0A5pyUyxyXKNAspoOS5UYlMH5k+X6KNb2y7yEdQlsfBBRW04goIVnYGtDYjWEuqcEZRVNEA/QgNlO7RqhtM8xHrgmrMwKq21azUcGt8LTJ5nTyCKcSbDaJyKsW072IPULO7PaQSfvFXtB+qUp2Jbe6MV5R3v2p/F2y02nSpVcW/kb3Kf/Q1q7z+JG8Bsdgqva6HvHY0+N+oCC4flbed5Lzi8QICzlfivFOrUGpmpFLJR6makUckqWPstBBBZUeqKJulTHmQFHHeF4efVKaSrOYK7JpuHn6YqNSxcCdB74qWX5KOxl1xH3BxHugX0l1XkCBrrwSy8EQDko96Qic2RIzQQEKQmKLp8k+UAThwR35B5JJMJA4oI9T09EtNUj8/dOlBgo9XNPpise9HKfv0QCWlB4kidEmQYI0cP39086EGW4IPAwnRNsqkYBUdotL7W80aRim3CpU4/2hGy0m2rahe406fhAkkfFOQHJMvZgCfuFYWaytpgwMsBxTbaN9rjwx9PsoohmxtVqMGpiy0YxTe3NpMstCpaH+Gkx1Q87gwaOZdA80p0dca/GjbXbWttkae5Z297nWqAF0/lbdHmVzqonrXan1qj61Qy+o4veeLnGT7piop73XXJrHSDUzT9E4KPVzT9FaqOPs8giQWW3qqxZO8lIZmggqoCq6dfoUw/x+iCCC+ANU6zJBBBEs8bvyt9ypIQQQDbkDkggmQ2fVPuQQSBKj2n4vyfVGggzNDwDqFIqIIINGtX8t/5T7KDuh/5cfmd7hBBL6FzVySbN4H/AJSggtMw5ZPAOiyP4v8A/pdfrR//AE0kEFn43Pbz2kvRIKUdd9IdTNPUUSC258fZ1BBBZU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data:image/jpeg;base64,/9j/4AAQSkZJRgABAQAAAQABAAD/2wCEAAkGBxIQEhUQEhIVFRUXFRcXGBUVFRUVFRcWFRUXGBYWFhUYHSggGBolGxUVITEhJSkrLi4uFx8zODMtNygtLisBCgoKDg0OGhAQGi0fHyUtLS0tLS0tLS0tLS0tLS0tLS0tLS0tLS0tLS0tLS0tLS0tLS0rLS0tLS0tLS0tLS0tK//AABEIAPEA0QMBIgACEQEDEQH/xAAcAAAABwEBAAAAAAAAAAAAAAAAAQIDBAUGBwj/xABBEAABAwEFBQYEBAUDAgcAAAABAAIRAwQSITFBBQZRYXETIjKBkbFCocHwB3LR4RQzUmKCI5LxosIVNDVDU3O0/8QAGAEAAwEBAAAAAAAAAAAAAAAAAAEDAgT/xAAlEQEBAAICAwACAQUBAAAAAAAAAQIRAyESMUEiUQQjMmFxgRP/2gAMAwEAAhEDEQA/AOW3UoBLDUoNQCQEsNSg1KDUAi6lAJYalBqQIupQCXCUGpkTCF1OXULqDN3UoNU6w7KrV/5VJ7+YHd/3ZK6pbk2qMaYnQF7B8p68ErlIUjL3UcLS19y7Y0AikTho5p9iqi27MrUP51KpT5vaQPJ2R9Ubg0gQhdTpahdTBm6mLQcgp7aJOOnHRQLecygmdtHiKbbmnK+aQwYjqhoL0FJJQKCACCCCACCCCACCCCA0galAJQCUAkBBqUGpbQlAIBAalXUqEYCASAlNajAU2yUAQSRJ+EDMyDj059M0rZJ2NbM2azl7g0eegAkAkk5ASrzYmwWVD2tYjs25saZvnQXtBqYR2OyuBiJgHKAMce87UjGJyU7tYa1o1lc2fNfi2PF+1w/bAaLlIBrRgIGXAAaJuhb3z3TJnEk4DqT9FnLdaLgvT/y79pVbU2s4wGngB56/fFQ3latqR1HZ9vrDN7Ty/bMq9s1uB7lVgunAiJaRzacwuQWfbb6OIdEa6mfeVNZvrXMNAafzCT+ypjnr2zcNtbvN+HFOsDXsBa12ZoExTP8A9ZPgPI4dFzK2WJ9F7qVVjqb25tcII/bnkV0ndje/vAG6CdMbp/Ra/bmxLNtWjJaO0A7j8nMP9JIxunh5rp4+SZTpDPjuLgoJulukz5qptzCRC0e2dnvs1SpQeCHNcRBzj4TIzkQZCze0AqpqC05pFMYjqnKwxRZFoQZiEcJRCIhBkIIFAIIEECggAggggNZCUAjASwEgJoRgJQCWAgEAJV1LhKDUtg9YrJfMnIeisu2azBscC85nkOASrNYjdE4AacSqy1WV1R2cNiQ1ucaEk4NHDMlcWedzy18dOGHjN1Y1dqU4uy5zjgGtGM9SQB5lPWQVMrhGPz6hR93tkgPvQMNTiAepjHyWpaBos9RbGbUp2K6qTgQMMNARr8ypQ3OaACMx9/otDZqZVixmScsa8ZGEt26znTpJHygKrtG79amXFsHDTXUrqbqc5qutdjLcRks3pqYyub7JtBs7warnX58IwA1u9Ml1fc/b7XvBGAd3SJwvAT+/qshtXZTKpnwunxDPzVn+HuyqlK+2pjD5aZxjHUowyvluJ8mMk01O/m5zbYP4in3azWRlN8NxaDzBwmMieS4LvJQFOo+mBF0kHrmfIEwOQC9TUTg0zouN/jZu4+m421v8p1xrhdHdfeIHeGJku1wzxyB79uCuMPZJhNVDjPNSXDVR3haBZbM+qYIT9M5JNVkdEN2dIxRtQISmpsEFBG5EgAggggNkAlgIwEtrUgSAlgIwEsNSBMKTYWS8evomg1Tdm0+9PCJ6HD3hZy9U8fbQViG0tPPXDLmqekLxlxzMwPn1JVla3yA3WJPBrdT1KqqTTN52A0HADLzjE/sFw2/HZF3Z3AC60co6q2stJVljpBjZPXpIkp9u0KmBpUC8f1OcGA/lBxPyR3VZ0v7NTU1rFmqW9LaJDbRQq05+IAPb6grQWHatKuJpuDh8/Rb1pne0ktCFwHBOkhRqtvpU/HUa38zgEaOK3aGzyO8OvkpWy7ZdukcRIRN3lsZN3t6c9cPVM1aQp1LzCLj8WkGROoB+anlPHuC3ymmmZtcQ0gjxAYxpJP0UzbFlZbbLWoubIfTcIOIvRLSOhgrA7Y2c68XiobhPgAwDo48f3zWu3PeQwNM5ZHTy0XRx8l8vGuTPCa28wW2zOpPNN8Xm4EiCCeI9D6KG4LXfiPsgWXaFem2ILr4AiQH94TGuKybgulKEhGcRCMBBCqIUtgRPGKUwJpydmn5okb80GpkJGjQQNNwAlBqMBKAWSABLARAJwBAONszi2+BImDESDzGYHPJW9h2cQWNbJqGb7YgNAiBOv7Kssk3hE5zhnhw9Fu9gXWMdaXjExJmSTxxzJJUuTem8J2g2mwik2HkS4484/wC0R8uay9e0ipUAYQ4ExhkGgy7HVxgYrQ2hr7RVfUMEwAGuxYC4w0EatAxI1gqVtLZGFKoYvtAFRwF2+Mw6BgDOBXH/AKd0w/HdLbZpaMJ4rNbx7edQdcY17nAEkMGMDUuIgD1W3sQkQnrXsplSJHmtYzsWub7N25XtLHObRfDLt7vdqJImC1zGnCDMH1Wl3dglrwy6TgYEBWw3eu91robmQIA841Up1IU2xznqVTOTe50WO9d3a2e0XJnRc925VszHS4SSYmo5wbOV0QCXO5NBW4s9aWjqFVbybvstEm54iDIMOECAGujujEmBqZzWZq+xdzpT7u7couF2myiWxMMwcQMD3KjQXeUq8q0aTabntF2ndLrjcA1zcbzG/CYmRkq6ybn032dtmcy7cJe10m/fMd4PHhgADDgr61bNuWZ7C4uIpnvHMwNUZ4zXXcZn+fbO2ztnPbUDzdLQab2EhtRhAIIgxjqOK3m61K6Bx59FhNwKFd1O6MaIOTxLZ1ucPLBdL2fDIEYnQaCcTyS4se/JPkvXi4P+MTZ2pV/KyDxIptkciJHqFhKlOdF1D8aqdP8AjWguh/YsJMGDi8CfKPRZHYtjgVKjy0gU3FvfAa5wBgXsxjou6Ry7ZcIFSrU8PJeBE5jnqoyW3RpGqZpbUVUYpTVpOTtHqZomo6maDE2PoQglwgg27aEsNQASmhZZABLa1ABONCAcsre82MyQPVbK3i72dNogNxjm0YexKyFmm82M7wjTUQuhWmyioW1W4gj9QcfNc/8AI3cdRbi1KhbKY0PjV7njpcEj5B3qrHa1Ikk/Cxt3IeJxEY55A+qqHUKgdfpiXMqF13+oGZA5wSrwjtGGD4tCSCMJlzfLyXPj6dm9xWbPqQruhVwWes3FW9CpglLqtTWu06JVTtB8OjQZlWYqYKs2jsllocBU7zJBLDN0kZEwRPQyFul1tKoVKdwEOJw+eisbPUD2+/VUFq3ZY9twPIDajHsAJaGlhkDu5jkryxWcsBvEEkyYEDoEQstVJpMhRdt1LtJ8Z3HepaY+amXoVTtO+5puQY7xB1a0gu9MEZXWLNxm9m7FX7BjaTPFAwGn6LT7OYSySe8RPnBu4cFmbPR7pqMF4wDB0J48QMT6K3da22OzGtWfjBeScSbrTAjXDFLiyqPJHH/xiAfbGV2yb9K7jxouLZb/AGuvAj91g6NlNR7WNaC57g0Yakx8luLKyttU1KlIUqBpXbnjJl2YEucRgxvEBaLZm7rWUzWqU2/xTZeS3HvCZDeo910Xlx/t32zxcOWV38UO8e5lGhYnOptc6qxt8vLzBa1zRUFwmDN6cMe6udwu72uj/F2UmmCbzQWiMbzsAIPWFxzeKwdha69CCAyq4AERhOHlwT4rbO1eXXlqKau3FAJ21tgpACuh9RKuaFIIVs0qimn9KhGjQWWm8DUsBABLaEJjDUtoQaE9Qb3h1HugLSvsw2cUnuPfcA8DKG4keeBWo2VWNNl1wlpuua6ZHeGXQ4+cKZv7sc1KdGvSAN1oa8DA3YkEaYS7DmqyxMiiKczDSCNBqJ4j9VzZ/v6rgtNnuaKsf1CRw+/0VFv5Xq3X/wAO+5hDwAL0EYkHQ805QtBbDhi5uhyI0n2nmm7bWbWAqsGDhBBzAyIPMH2UfPU0tN72a3cql9GmXeINAd+ZuB9p81eMasnse1XKhZoQXdLsD5/RaelWlKrY1H2ztJ9nZfZSdUPAEADmf2WTftq2VTIy4NwA9FuHQcCFWV937xv0i5h5ZHySrt/i8vFh/fP+qCy7w2imQS15IznEaZxmtru7vAy1C6AWvaO80g4cIJ/5VZZd3qn/ALlQxwAA9VfWKzMotDWj71Tw23/N5eDPH8Pf79JT5KqLTtmlRqPYcSGXMJJBdi4YciNFb1Koa0udkBP6BYTaVjFV/aU2y69L3ziT/bGixy5a/wBuDGb9tluU2q6m57sL0EAjIdMwIUzezd02vs/9UCmLzX0y0lrmvEHvAd0xlOsahFuneY0NIIVhZtuU6lY0LpuklgefC57ZvtjhgROpBVf49nhHPzYZXK6cA3i2I/Zla4y0NqYXg+m8twBgXhh3vPitvuFb6tajNW8age5riRBwOHyhNfiLuI6kWVqEmmJbAH8tkXm3nEQGB18knAXipG5dkdQpMLiD2gkXfCbrQLw5ERHIDircknv6P49u7Pi5s+0KdhaXVyG0mVQHEgwGvdLDA5lvzT9u2Fsva7bzKrHOkkVKT2uc0kycOE6FZffyo91gtLnQ5hbRu8Q/tQHCOQgrjrXljrzSWuHxNJa71GKpw5amhz8X5e3Q9+vwyr2YCtQIrtm6WtBFXGYIZ8WRyXO6tJzCWua5rhm1wLXDqDiFoLHv1tCncBtBqBhlrawFQTEZnE+qh7zbeqW+t29RrWkMDA1uQAkkzqS4k+gVbdpYyxna2aXRSa2acoBDE9lQgl3UEtt6b4BLaETQnAEJDAS2hE0JxoQF9Ztq1XMbTNR/dMXZkOmPGNfCPRXdmtDSy7MkAkuIxLuA5BZGy1bpnlB58Oh0U87VNJwZ2Zc12DYMPE9ZBxK5OXeN26OP8onWggSQTeggNDczpEGdOCasFnNIODsBN6Pf1UuzbaoMwLKrnkYAva0cMXKDbracyGtzIaDOWRc7Vc9Vipshi3UmEYdm9p82l2PPu/NXlVzqBgyWaHhyKk7O2cK1qp1YiKFUHk5wptafK870VlXs4IuuHI9dVWY9bOZfEex2prwCDKs7PaGrL2rYz2EvouLTw0PUJ/ZrqrsH4HkEvSk19a8VAQkCnJwUex0TEkyp9Ihan+WLf0wW+W0qlR/8O0Q1tUsgfGQxpvO5d84f2nirTd9vZMk4kmORMYwNVX7ZszqtqexgJIIcGj+otgn2Wh2bs57XAPBEN04nPJct8rltS2SaSn7TLKZaGw85OnwjiOJxVdsWDaqFMYBl6oeAaGlonq54UrallBc8NyEDz1+ZSNgUm2elWqmXOqPDAJkuDBkOAvOPoryWSbEs8Lr6sd9rM210RZi6LzwXAZmkD3mnk4gCf0URtNpe1sRAjl5JdkY4zVqDvPxgGQIwDQdQAiswBJfPhBjn9wqeVvtnDCYzpndv2A1rJXo3g2WPg6AtlwB9FwqZEr0BtOsaVKo92IuvcdPhJgrz+Mh0CtxJ8t2JKKIJRVkohVc07RGCaq5p6jkn8Sx9lwgjQWW3QWhONCS0JxqaJTQnAEloTgQBgK62XTp14a8m82CP8fiHHAYjPCVThO0XFpDgcQcOPX74rGeEymmscrK0j9kseb0TOoPsR1UbaFlsln7xe68BkWucfIHPJQKW0XNeH6yLw0Ma9VZbT2RQr1G16bg8PaC8TdexwnPHhHouXPi8Zt0Y8m+j25NofaH1q7RdpUmtpgHEuc4ySTxAAJ/MOC1Fts2Idx9x+3sUe7dgbTs7mNEXiSZzMtAE+gU2g2/Tu6jLqMv08104Yf09Jees9qanR0KkssDSMlINMHFPUSo6jptRjZoEBIbTcYY2LxOeYaNXEch6khWLjgnbNTjvan5DQfX/AIWsePdTyz8YKyWKnSBDG4nFzji5x4uOvsE/Tpi8DCNN2h91jncGuPoCunUk05t21nbMy9eJ1JPqSVFrU5cGtwE6e5UzZ4lvkgWYwM/vFcuePTvwz0dqOhojiYUKg2QeeHpgn6xvENbll5cExanim36c0pO9nLqMb+JlvNGyuYDjVIp+Rlzj/tbHmuQOWx/EXbQtFZtFnhpTePGo4AH0AjqSseVXCJZkBG5GAg5UYQauafo5Jmrmn6WS1fSWPsuUEEay26I0JxqQ1ONC0gWE4AtXuvue20U216z3Na7wtZEkAxJccpg4ALS0917EzBtEv5ve53ymEaDmICWAulW/dOxOhwa6nGbWOgHrMx5JNHdmxtBcKV6P6nOIPz+iNBhdmbIrWkkU2ggZucQ1o6njyElX9m3Rc1wv1m8xTvTGveMey1tlp0qQuhgY0Yi4I+STSN688DDIeeZRoHtnAAEAQJwHARgltbdceBR0BBI5D2/ZPPErRIVoEOjR3eHX4h9fNIaIS7YJZI8TO8Omo9J9EKIv5cJXPnh+XTq48949lWdt48hnz4BTU1RZdEJyVXHHURzy3Rpu0MvMc3i1w9QUuUQMrTDN7Md3fJOVTAw11USOzLm8HEehUlzwBK5b+ndjPpJeGBZTei21uxqvo031CwQOzY58OdgHODQcBifJWe0y5xgT5Kfsy2/wrLocG43qjyJkxkOPBE7uizy16edXTJBzBxnxTrI4pJXpl9nse0mX61kpVW49+owB2GoeMR5LEbx/hJRrXn7Oqljs+wqkmmeTKmbehnyV9fpL/wBZeq44EH5J+12SpRqOpVWOZUYYcxwhzTwP65FMPSb+INXNSKWSj1M1IpDBbqGPstBBBZ226M1O02E91oJJyA1KbC6HujsRtOiarx/qPwx+FhAho5nM+XBakQaLZ9O5TZTHwsY3/aAFNosSaLPF1A+afZk3mAtkivBc4DOE/WphrY1JAQDO8Dxk+uXyhFVN6oG8MUj2YtAEO+8kKVOA0efmhWbLg3iZPQfYToGMoIRIFT/H2P7p9RHH/UHQhSggGLsOnlihYbMabS2Z7xj8s90eidqNlLBSsOX4NBBESgDSXPSXVNAjYxAQm2Km6S5sk555nVI/8KZo53SQfopLZumM0mzF2N4TzMD2Rccb7gmeU9U2zZtIESCcRrHssI+y9vWffN2ixzp4XQ6P0HOV0RoxB4Fcr2xanPebNTOAcb5GrpxHQTHUlT5JIphbVxX3jDiKNKmXAYMpNwaOdQjM8lptg1HnCq4AnGGYDDSc81ltmWMWdgujvOwnVX+yqBBDif3SxyoshG9G6dk2uyagFO0NaAK7AL4jIOHxs5HKcIXBd6t3LRs6r2NoZEyWPbjTqN4sdrzBxHzXqJlK7DgBniIAjiZzUTeXYFG32apZqoBDgbpjFj4MPadCCqWFjnp5CqZqTSyTNoaQ4tOYJB6gx9E/SySp4eykEEayo6LTMGeBBXZLD3qQjr5EAhcj2ZQ7SrTYcnOAPScV2DZohjQNBA5jgqRzVKonM9D805TEgchHpgk3fQhO0mx0J/daFG7Ak8Aotkxc5ydt77rDzSLGA1knmSgE5uceHd+p9wlTARNbDQDmcT1OKKogI9Uw5pUxkqO6neup9gSBwBAhCEEjAGUh+JRjUfeKUAgCYyEZKNIqHA9EA010NnHjhiUiz2jtJgERxz9E/TGAQc0YlaZNeHHzXNNk2aCXRJJnzJXR7UYY48GuPo0n6LI7E2NUeAX9wQMMzH6qPLLbIrx3UqXRpX34ZaLS2Gx3Yc7CMh9T+iVs+wtpiGNA5nNWDaIzdj1/Rbxx0zlls0JdkMOJ+ieuwMUsOCpd7tqfw9jtNo/+OjUIgwb10hsf5ELbDyZtG721S74e0fHS+Y+SVTUZ4Umnkp1bD2UjQQWVHbNzNk9p/r8CWjyiT84XRaTIhUu7lj7GgxmEgSY/qOJ+ZV0x0hWcyZ9ffilMGPr9+6ZpOxbzkfJPMGJ5DP76ICBtapLms8ynD3rrOJx6DE/p5qur1L9RztJj0VhY24uP+I9z9PmgH3YklMRJUisCBATVNkIAOKDBdGaUAk1mSQdB7oKnpQCJuKUstAggkkoAnPAxJhRbRVvENHhgmeJ0Umo0HAqI6kGvDeJ+wmR+gYaJR1HYKBsis+pT7R+bnOIHBskNb6BTqnhTl3BZq6Ipi8HNd8QIHQiIUEvqUzBaRkBAkGBoclOoslzRpn+ik2hhcxw0EEHmMUqIYsr3u5cypTngcyiYZZ7oU6QzvJwUASc/Rc+/HXaPZbPbQ+KvVaP8Kffd8w31XTKbQuB/j5tLtLdToDKjRk8n1nXj/wBLafqs2tYTdcnqZqTTyUapmpNLJZqmHspGggsqPUezqUAtT7DBTtnh2OoQrtxlWcxdZ0Bp/uHzwTtauGte/l9P3UW1PmmOTh7hM2t0tDOLpPQFBU3YWwLxExkOL3HAK3szYETPE8Scz6qLZ6OAPDLz16qQ7uhBHnuTJKZdVTlN2EoM6Eiu6Gk8AjBlItIlpHJIFWcQ0A5pyUyxyXKNAspoOS5UYlMH5k+X6KNb2y7yEdQlsfBBRW04goIVnYGtDYjWEuqcEZRVNEA/QgNlO7RqhtM8xHrgmrMwKq21azUcGt8LTJ5nTyCKcSbDaJyKsW072IPULO7PaQSfvFXtB+qUp2Jbe6MV5R3v2p/F2y02nSpVcW/kb3Kf/Q1q7z+JG8Bsdgqva6HvHY0+N+oCC4flbed5Lzi8QICzlfivFOrUGpmpFLJR6makUckqWPstBBBZUeqKJulTHmQFHHeF4efVKaSrOYK7JpuHn6YqNSxcCdB74qWX5KOxl1xH3BxHugX0l1XkCBrrwSy8EQDko96Qic2RIzQQEKQmKLp8k+UAThwR35B5JJMJA4oI9T09EtNUj8/dOlBgo9XNPpise9HKfv0QCWlB4kidEmQYI0cP39086EGW4IPAwnRNsqkYBUdotL7W80aRim3CpU4/2hGy0m2rahe406fhAkkfFOQHJMvZgCfuFYWaytpgwMsBxTbaN9rjwx9PsoohmxtVqMGpiy0YxTe3NpMstCpaH+Gkx1Q87gwaOZdA80p0dca/GjbXbWttkae5Z297nWqAF0/lbdHmVzqonrXan1qj61Qy+o4veeLnGT7piop73XXJrHSDUzT9E4KPVzT9FaqOPs8giQWW3qqxZO8lIZmggqoCq6dfoUw/x+iCCC+ANU6zJBBBEs8bvyt9ypIQQQDbkDkggmQ2fVPuQQSBKj2n4vyfVGggzNDwDqFIqIIINGtX8t/5T7KDuh/5cfmd7hBBL6FzVySbN4H/AJSggtMw5ZPAOiyP4v8A/pdfrR//AE0kEFn43Pbz2kvRIKUdd9IdTNPUUSC258fZ1BBBZU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160" name="Picture 16" descr="https://www.mydiscountcigarette.net/gallery/original/11514/Demi-Moore-smoke.jpg?12729758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113" y="2985406"/>
            <a:ext cx="2169355" cy="274785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https://s-media-cache-ak0.pinimg.com/564x/1f/a2/89/1fa2899aacb2bb8f5f9afb268b7565a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6915" y="3988601"/>
            <a:ext cx="2292470" cy="2911437"/>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https://s-media-cache-ak0.pinimg.com/736x/12/60/f6/1260f6a6d45acc3a09298177258c6cd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5352" y="3966543"/>
            <a:ext cx="2376263" cy="295555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688D29C0-1552-4B99-B377-3185911C7AA1}"/>
              </a:ext>
            </a:extLst>
          </p:cNvPr>
          <p:cNvSpPr/>
          <p:nvPr/>
        </p:nvSpPr>
        <p:spPr>
          <a:xfrm>
            <a:off x="180054" y="1361105"/>
            <a:ext cx="2004176" cy="923330"/>
          </a:xfrm>
          <a:prstGeom prst="rect">
            <a:avLst/>
          </a:prstGeom>
        </p:spPr>
        <p:txBody>
          <a:bodyPr wrap="square">
            <a:spAutoFit/>
          </a:bodyPr>
          <a:lstStyle/>
          <a:p>
            <a:r>
              <a:rPr lang="cs-CZ" u="sng" dirty="0">
                <a:hlinkClick r:id="rId8"/>
              </a:rPr>
              <a:t>https://www.youtube.com/watch?v=EJT0NMYHeGw</a:t>
            </a:r>
            <a:endParaRPr lang="cs-CZ" dirty="0"/>
          </a:p>
        </p:txBody>
      </p:sp>
    </p:spTree>
    <p:extLst>
      <p:ext uri="{BB962C8B-B14F-4D97-AF65-F5344CB8AC3E}">
        <p14:creationId xmlns:p14="http://schemas.microsoft.com/office/powerpoint/2010/main" val="329372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SELF-EFFICACY</a:t>
            </a:r>
            <a:endParaRPr lang="cs-CZ" dirty="0"/>
          </a:p>
        </p:txBody>
      </p:sp>
      <p:sp>
        <p:nvSpPr>
          <p:cNvPr id="3" name="Zástupný symbol pro obsah 2"/>
          <p:cNvSpPr>
            <a:spLocks noGrp="1"/>
          </p:cNvSpPr>
          <p:nvPr>
            <p:ph idx="1"/>
          </p:nvPr>
        </p:nvSpPr>
        <p:spPr/>
        <p:txBody>
          <a:bodyPr>
            <a:normAutofit fontScale="77500" lnSpcReduction="20000"/>
          </a:bodyPr>
          <a:lstStyle/>
          <a:p>
            <a:r>
              <a:rPr lang="en-GB" dirty="0"/>
              <a:t>Albert Bandura</a:t>
            </a:r>
          </a:p>
          <a:p>
            <a:r>
              <a:rPr lang="en-GB" dirty="0"/>
              <a:t>Individual believe in own ability to perform certain behaviour</a:t>
            </a:r>
          </a:p>
          <a:p>
            <a:r>
              <a:rPr lang="en-GB" dirty="0"/>
              <a:t>High self-efficacy – set higher goals, invest more effort and energy. More resistant to stress and negative experience and able to try various coping strategies.</a:t>
            </a:r>
          </a:p>
          <a:p>
            <a:r>
              <a:rPr lang="en-GB" dirty="0"/>
              <a:t>Low-self efficacy – lower effort, cease treatment more quickly. Lower stress resistance, often use substances as the first coping strategy</a:t>
            </a:r>
          </a:p>
          <a:p>
            <a:endParaRPr lang="en-GB" dirty="0"/>
          </a:p>
          <a:p>
            <a:r>
              <a:rPr lang="en-GB" dirty="0"/>
              <a:t>Interventions targeting self-efficacy have one of the best results – overcoming addiction is extremely difficult and an addict must believe he/she can do it</a:t>
            </a:r>
          </a:p>
          <a:p>
            <a:endParaRPr lang="cs-CZ" dirty="0"/>
          </a:p>
        </p:txBody>
      </p:sp>
    </p:spTree>
    <p:extLst>
      <p:ext uri="{BB962C8B-B14F-4D97-AF65-F5344CB8AC3E}">
        <p14:creationId xmlns:p14="http://schemas.microsoft.com/office/powerpoint/2010/main" val="1030477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TAKING DRUGS AS COPING</a:t>
            </a:r>
            <a:endParaRPr lang="cs-CZ" dirty="0"/>
          </a:p>
        </p:txBody>
      </p:sp>
      <p:sp>
        <p:nvSpPr>
          <p:cNvPr id="3" name="Zástupný symbol pro obsah 2"/>
          <p:cNvSpPr>
            <a:spLocks noGrp="1"/>
          </p:cNvSpPr>
          <p:nvPr>
            <p:ph idx="1"/>
          </p:nvPr>
        </p:nvSpPr>
        <p:spPr/>
        <p:txBody>
          <a:bodyPr>
            <a:normAutofit fontScale="85000" lnSpcReduction="10000"/>
          </a:bodyPr>
          <a:lstStyle/>
          <a:p>
            <a:r>
              <a:rPr lang="en-GB" dirty="0"/>
              <a:t>self-medication model of addiction</a:t>
            </a:r>
          </a:p>
          <a:p>
            <a:r>
              <a:rPr lang="en-GB" dirty="0"/>
              <a:t>Taking drugs or involvement in problematic behaviour is a coping strategy with negative and unpleasant mood states and/or negative life experiences </a:t>
            </a:r>
          </a:p>
          <a:p>
            <a:r>
              <a:rPr lang="en-GB" dirty="0"/>
              <a:t>People with some mood disorder or problematic affect regulation are more prone to develop addiction (e.g. higher depressiveness, higher anxiety, personality disorders like antisocial or borderline)</a:t>
            </a:r>
          </a:p>
          <a:p>
            <a:r>
              <a:rPr lang="en-GB" dirty="0"/>
              <a:t>People with experience of child abuse, trauma or childhood neglect are much more prone to develop addiction</a:t>
            </a:r>
          </a:p>
          <a:p>
            <a:endParaRPr lang="cs-CZ" dirty="0"/>
          </a:p>
        </p:txBody>
      </p:sp>
    </p:spTree>
    <p:extLst>
      <p:ext uri="{BB962C8B-B14F-4D97-AF65-F5344CB8AC3E}">
        <p14:creationId xmlns:p14="http://schemas.microsoft.com/office/powerpoint/2010/main" val="75282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a:bodyPr>
          <a:lstStyle/>
          <a:p>
            <a:r>
              <a:rPr lang="en-GB" dirty="0"/>
              <a:t>Psychodynamic psychology – emphasizes feelings and emotions as forces that shape our behaviour, focus on early child experience</a:t>
            </a:r>
          </a:p>
          <a:p>
            <a:r>
              <a:rPr lang="en-GB" dirty="0"/>
              <a:t>S. Freud – psychoanalysis - use of drugs with oral administration (alcohol, tobacco,…) are a form of regression to the first year of life (oral stage – when pleasure is experienced through mouth). Oral stage is about gaining trust in others – addicts usually have underdeveloped trust and show unhealthy relationship profiles (avoidance and/or overdependency).</a:t>
            </a:r>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1271795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fontScale="92500" lnSpcReduction="20000"/>
          </a:bodyPr>
          <a:lstStyle/>
          <a:p>
            <a:r>
              <a:rPr lang="en-GB" dirty="0"/>
              <a:t>M. Klein – object relation theory</a:t>
            </a:r>
          </a:p>
          <a:p>
            <a:r>
              <a:rPr lang="en-GB" dirty="0"/>
              <a:t>Birth and first months are extremely stressful for the child. Chaos, anger, fear are the dominant emotions – they must be cultivated in contact with parenting figure. Parenting figure is internalised as a mental object – parent (mother) within </a:t>
            </a:r>
          </a:p>
          <a:p>
            <a:r>
              <a:rPr lang="en-GB" dirty="0"/>
              <a:t>Relationship with this internalized object affects social relationships throughout our lives - what develops in early childhood stays for lifetime</a:t>
            </a:r>
          </a:p>
          <a:p>
            <a:r>
              <a:rPr lang="en-GB" dirty="0"/>
              <a:t>Good object relation is good affect regulation (positive mood, ability to cope with unpleasant, more resilient), poor object relation is poor affect regulation. </a:t>
            </a:r>
          </a:p>
          <a:p>
            <a:endParaRPr lang="en-GB" dirty="0"/>
          </a:p>
          <a:p>
            <a:endParaRPr lang="en-GB" dirty="0"/>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1605433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5832648"/>
          </a:xfrm>
        </p:spPr>
        <p:txBody>
          <a:bodyPr>
            <a:normAutofit fontScale="70000" lnSpcReduction="20000"/>
          </a:bodyPr>
          <a:lstStyle/>
          <a:p>
            <a:r>
              <a:rPr lang="en-GB" dirty="0"/>
              <a:t>H. Harlow, J. Bowlby, M. Ainsworth – attachment theory</a:t>
            </a:r>
          </a:p>
          <a:p>
            <a:endParaRPr lang="en-GB" dirty="0"/>
          </a:p>
          <a:p>
            <a:r>
              <a:rPr lang="en-GB" dirty="0"/>
              <a:t>Children internalize cognitive and affective representation of self and others based on their early attachment experiences. </a:t>
            </a:r>
          </a:p>
          <a:p>
            <a:r>
              <a:rPr lang="en-GB" dirty="0"/>
              <a:t>Attachment to the parenting figure (significant other) is created especially in the first 6 months.</a:t>
            </a:r>
          </a:p>
          <a:p>
            <a:r>
              <a:rPr lang="en-GB" dirty="0"/>
              <a:t>Attachment attitudes are persistent and lead our relationship to others and our affective regulation during our lives </a:t>
            </a:r>
          </a:p>
          <a:p>
            <a:r>
              <a:rPr lang="en-GB" dirty="0"/>
              <a:t>Insecure attachment is strongly related to lifetime depressiveness and affective disorders, low self-esteem, lower social support. It creates fertile ground for substance use and other behavioural addictions</a:t>
            </a:r>
          </a:p>
          <a:p>
            <a:endParaRPr lang="en-GB" dirty="0"/>
          </a:p>
          <a:p>
            <a:endParaRPr lang="en-GB" dirty="0"/>
          </a:p>
          <a:p>
            <a:r>
              <a:rPr lang="en-GB" dirty="0"/>
              <a:t>Self-medication model does not explain all cases of addiction – many addicts did not have affective difficulties, insecure attachment, child trauma or neglect. </a:t>
            </a:r>
          </a:p>
          <a:p>
            <a:endParaRPr lang="en-GB" dirty="0"/>
          </a:p>
          <a:p>
            <a:pPr marL="0" indent="0">
              <a:buNone/>
            </a:pPr>
            <a:endParaRPr lang="en-GB" dirty="0"/>
          </a:p>
          <a:p>
            <a:endParaRPr lang="en-GB" dirty="0"/>
          </a:p>
          <a:p>
            <a:endParaRPr lang="en-GB" dirty="0"/>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1156725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DEVELOPMENTAL MODEL OF ADDICTION</a:t>
            </a:r>
            <a:endParaRPr lang="cs-CZ" dirty="0"/>
          </a:p>
        </p:txBody>
      </p:sp>
      <p:sp>
        <p:nvSpPr>
          <p:cNvPr id="3" name="Zástupný symbol pro obsah 2"/>
          <p:cNvSpPr>
            <a:spLocks noGrp="1"/>
          </p:cNvSpPr>
          <p:nvPr>
            <p:ph idx="1"/>
          </p:nvPr>
        </p:nvSpPr>
        <p:spPr>
          <a:xfrm>
            <a:off x="457200" y="1600200"/>
            <a:ext cx="8229600" cy="4997152"/>
          </a:xfrm>
        </p:spPr>
        <p:txBody>
          <a:bodyPr>
            <a:normAutofit fontScale="70000" lnSpcReduction="20000"/>
          </a:bodyPr>
          <a:lstStyle/>
          <a:p>
            <a:r>
              <a:rPr lang="en-GB" dirty="0"/>
              <a:t>Two main risk periods – early childhood (attachment) and adolescence</a:t>
            </a:r>
          </a:p>
          <a:p>
            <a:r>
              <a:rPr lang="en-GB" dirty="0"/>
              <a:t>E. Erikson – psychosocial stages of development – adolescence is about identity crisis, time of storm and stress, and increasing power of peer groups. Substance use may develop as a mean to gain status in peer groups, it may become part of personal and social </a:t>
            </a:r>
            <a:r>
              <a:rPr lang="en-GB" b="1" dirty="0"/>
              <a:t>identity</a:t>
            </a:r>
          </a:p>
          <a:p>
            <a:r>
              <a:rPr lang="en-GB" dirty="0"/>
              <a:t>Addiction may be understood as an </a:t>
            </a:r>
            <a:r>
              <a:rPr lang="en-GB" b="1" dirty="0"/>
              <a:t>externalized pathological behaviour</a:t>
            </a:r>
            <a:r>
              <a:rPr lang="en-GB" dirty="0"/>
              <a:t>. Externalized behaviour includes conduct problems (verbal and physical aggression, lying, risk taking, vandalism), ADHD, various addictions</a:t>
            </a:r>
            <a:endParaRPr lang="cs-CZ" dirty="0"/>
          </a:p>
          <a:p>
            <a:r>
              <a:rPr lang="en-GB" dirty="0"/>
              <a:t>Any externalized behaviour may be replaced by another externalized behaviour</a:t>
            </a:r>
            <a:endParaRPr lang="cs-CZ" dirty="0"/>
          </a:p>
          <a:p>
            <a:r>
              <a:rPr lang="en-GB" dirty="0"/>
              <a:t>Externalized behaviour may occur in childhood as a reflection of internalized disorders (anxiety, trauma,</a:t>
            </a:r>
            <a:r>
              <a:rPr lang="cs-CZ" dirty="0"/>
              <a:t> </a:t>
            </a:r>
            <a:r>
              <a:rPr lang="en-GB" dirty="0"/>
              <a:t>neglecting parental approach)</a:t>
            </a:r>
            <a:endParaRPr lang="cs-CZ" dirty="0"/>
          </a:p>
          <a:p>
            <a:endParaRPr lang="cs-CZ" dirty="0"/>
          </a:p>
        </p:txBody>
      </p:sp>
    </p:spTree>
    <p:extLst>
      <p:ext uri="{BB962C8B-B14F-4D97-AF65-F5344CB8AC3E}">
        <p14:creationId xmlns:p14="http://schemas.microsoft.com/office/powerpoint/2010/main" val="3124400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Addiction as rational choice</a:t>
            </a:r>
            <a:endParaRPr lang="cs-CZ" dirty="0"/>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en-GB" dirty="0"/>
              <a:t>cost-benefit analysis – taken from economy theory. Addiction behaviour is consumer behaviour</a:t>
            </a:r>
          </a:p>
          <a:p>
            <a:r>
              <a:rPr lang="en-GB" dirty="0"/>
              <a:t>We do things because they bring some benefits. We know about the negatives, but benefits out-weight them</a:t>
            </a:r>
          </a:p>
          <a:p>
            <a:r>
              <a:rPr lang="en-GB" dirty="0"/>
              <a:t>Weighting benefits (pleasure) and costs (e.g. money, legal consequences, health consequences). In stressful times, benefits of drugs are getting higher. Why are some substances much more often used – costs are not that high (it is legal, health effects only slowly accumulates over time,…).</a:t>
            </a:r>
          </a:p>
          <a:p>
            <a:r>
              <a:rPr lang="en-GB" dirty="0"/>
              <a:t>Assumptions are rather vague. Detailed analysis (e.g. using mathematic formulas) usually wrong. E.g. theory predicts older people to be more involved in addictions, but in reality it is the opposite</a:t>
            </a:r>
          </a:p>
        </p:txBody>
      </p:sp>
    </p:spTree>
    <p:extLst>
      <p:ext uri="{BB962C8B-B14F-4D97-AF65-F5344CB8AC3E}">
        <p14:creationId xmlns:p14="http://schemas.microsoft.com/office/powerpoint/2010/main" val="2538770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i="1" dirty="0"/>
              <a:t>Why do we engage in addictive behaviours</a:t>
            </a:r>
            <a:r>
              <a:rPr lang="cs-CZ" i="1" dirty="0"/>
              <a:t>?</a:t>
            </a:r>
            <a:endParaRPr lang="en-GB" i="1" dirty="0"/>
          </a:p>
        </p:txBody>
      </p:sp>
      <p:sp>
        <p:nvSpPr>
          <p:cNvPr id="3" name="Zástupný symbol pro obsah 2"/>
          <p:cNvSpPr>
            <a:spLocks noGrp="1"/>
          </p:cNvSpPr>
          <p:nvPr>
            <p:ph idx="1"/>
          </p:nvPr>
        </p:nvSpPr>
        <p:spPr/>
        <p:txBody>
          <a:bodyPr>
            <a:normAutofit fontScale="77500" lnSpcReduction="20000"/>
          </a:bodyPr>
          <a:lstStyle/>
          <a:p>
            <a:r>
              <a:rPr lang="en-GB" dirty="0"/>
              <a:t>Improve social interaction</a:t>
            </a:r>
          </a:p>
          <a:p>
            <a:r>
              <a:rPr lang="en-GB" dirty="0"/>
              <a:t>Improved physical &amp; sexual appearance</a:t>
            </a:r>
          </a:p>
          <a:p>
            <a:r>
              <a:rPr lang="en-GB" dirty="0"/>
              <a:t>Improved cognitive performance</a:t>
            </a:r>
          </a:p>
          <a:p>
            <a:r>
              <a:rPr lang="en-GB" dirty="0"/>
              <a:t>Improved sexual performance</a:t>
            </a:r>
          </a:p>
          <a:p>
            <a:r>
              <a:rPr lang="en-GB" dirty="0"/>
              <a:t>Improved self-esteem and feelings of self-worth</a:t>
            </a:r>
          </a:p>
          <a:p>
            <a:r>
              <a:rPr lang="en-GB" dirty="0"/>
              <a:t>Coping with stress</a:t>
            </a:r>
          </a:p>
          <a:p>
            <a:r>
              <a:rPr lang="en-GB" dirty="0"/>
              <a:t>Pleasure-seeking</a:t>
            </a:r>
            <a:endParaRPr lang="cs-CZ" dirty="0"/>
          </a:p>
          <a:p>
            <a:r>
              <a:rPr lang="en-GB" dirty="0"/>
              <a:t>Sensation </a:t>
            </a:r>
            <a:r>
              <a:rPr lang="cs-CZ" dirty="0"/>
              <a:t>&amp; </a:t>
            </a:r>
            <a:r>
              <a:rPr lang="en-GB" dirty="0"/>
              <a:t>novelty seeking</a:t>
            </a:r>
          </a:p>
          <a:p>
            <a:r>
              <a:rPr lang="en-GB" dirty="0"/>
              <a:t>Overcoming boredom</a:t>
            </a:r>
          </a:p>
          <a:p>
            <a:r>
              <a:rPr lang="en-GB" dirty="0"/>
              <a:t>Reduce psychiatric symptoms</a:t>
            </a:r>
          </a:p>
          <a:p>
            <a:r>
              <a:rPr lang="en-GB" dirty="0"/>
              <a:t>And others…</a:t>
            </a:r>
          </a:p>
          <a:p>
            <a:endParaRPr lang="cs-CZ" dirty="0"/>
          </a:p>
          <a:p>
            <a:endParaRPr lang="cs-CZ" dirty="0"/>
          </a:p>
        </p:txBody>
      </p:sp>
    </p:spTree>
    <p:extLst>
      <p:ext uri="{BB962C8B-B14F-4D97-AF65-F5344CB8AC3E}">
        <p14:creationId xmlns:p14="http://schemas.microsoft.com/office/powerpoint/2010/main" val="169197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Episodic intoxication in traditional societies</a:t>
            </a:r>
            <a:endParaRPr lang="cs-CZ" dirty="0"/>
          </a:p>
        </p:txBody>
      </p:sp>
      <p:sp>
        <p:nvSpPr>
          <p:cNvPr id="3" name="Zástupný symbol pro obsah 2"/>
          <p:cNvSpPr>
            <a:spLocks noGrp="1"/>
          </p:cNvSpPr>
          <p:nvPr>
            <p:ph idx="1"/>
          </p:nvPr>
        </p:nvSpPr>
        <p:spPr/>
        <p:txBody>
          <a:bodyPr>
            <a:normAutofit lnSpcReduction="10000"/>
          </a:bodyPr>
          <a:lstStyle/>
          <a:p>
            <a:r>
              <a:rPr lang="en-GB" dirty="0"/>
              <a:t>Substance use known throughout time and cultures</a:t>
            </a:r>
          </a:p>
          <a:p>
            <a:r>
              <a:rPr lang="en-GB" dirty="0"/>
              <a:t>Limited access – psychoactive substances are rather rare and expensive</a:t>
            </a:r>
          </a:p>
          <a:p>
            <a:r>
              <a:rPr lang="en-GB" dirty="0"/>
              <a:t>Heavy societal control for who, when and where can have access to. E.g.:</a:t>
            </a:r>
            <a:r>
              <a:rPr lang="cs-CZ" dirty="0"/>
              <a:t> </a:t>
            </a:r>
            <a:r>
              <a:rPr lang="en-GB" dirty="0"/>
              <a:t>heavy drinking during festivals</a:t>
            </a:r>
            <a:r>
              <a:rPr lang="cs-CZ" dirty="0"/>
              <a:t>; </a:t>
            </a:r>
            <a:r>
              <a:rPr lang="en-GB" dirty="0"/>
              <a:t>altered states of mind during religious rituals</a:t>
            </a:r>
            <a:r>
              <a:rPr lang="cs-CZ" dirty="0"/>
              <a:t>; </a:t>
            </a:r>
            <a:r>
              <a:rPr lang="en-GB" dirty="0"/>
              <a:t>use for medical purposes (pain relief)</a:t>
            </a:r>
          </a:p>
        </p:txBody>
      </p:sp>
    </p:spTree>
    <p:extLst>
      <p:ext uri="{BB962C8B-B14F-4D97-AF65-F5344CB8AC3E}">
        <p14:creationId xmlns:p14="http://schemas.microsoft.com/office/powerpoint/2010/main" val="37822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i="1" dirty="0"/>
              <a:t/>
            </a:r>
            <a:br>
              <a:rPr lang="en-GB" i="1" dirty="0"/>
            </a:br>
            <a:r>
              <a:rPr lang="en-GB" i="1" dirty="0"/>
              <a:t>I prefer my life of a drinker</a:t>
            </a:r>
            <a:br>
              <a:rPr lang="en-GB" i="1" dirty="0"/>
            </a:br>
            <a:endParaRPr lang="cs-CZ" dirty="0"/>
          </a:p>
        </p:txBody>
      </p:sp>
      <p:sp>
        <p:nvSpPr>
          <p:cNvPr id="3" name="Zástupný symbol pro obsah 2"/>
          <p:cNvSpPr>
            <a:spLocks noGrp="1"/>
          </p:cNvSpPr>
          <p:nvPr>
            <p:ph idx="1"/>
          </p:nvPr>
        </p:nvSpPr>
        <p:spPr/>
        <p:txBody>
          <a:bodyPr>
            <a:normAutofit fontScale="92500" lnSpcReduction="10000"/>
          </a:bodyPr>
          <a:lstStyle/>
          <a:p>
            <a:r>
              <a:rPr lang="en-GB" dirty="0"/>
              <a:t>To outsiders, it may seem out-of-control, but the person prefers the life that way. Person is happier with the drug that he/she would be without it.</a:t>
            </a:r>
          </a:p>
          <a:p>
            <a:r>
              <a:rPr lang="en-GB" dirty="0"/>
              <a:t>We imagine alternative life for the addict but the addict imagines different alternative for him/herself </a:t>
            </a:r>
          </a:p>
          <a:p>
            <a:r>
              <a:rPr lang="en-GB" dirty="0"/>
              <a:t>Language and discourse used by addicts serves some function (addiction vocabulary used for psychologist, family members, but totally different language among other addicts)</a:t>
            </a:r>
          </a:p>
          <a:p>
            <a:endParaRPr lang="cs-CZ" dirty="0"/>
          </a:p>
        </p:txBody>
      </p:sp>
    </p:spTree>
    <p:extLst>
      <p:ext uri="{BB962C8B-B14F-4D97-AF65-F5344CB8AC3E}">
        <p14:creationId xmlns:p14="http://schemas.microsoft.com/office/powerpoint/2010/main" val="1725213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C3A7BB-32F3-4F39-BB22-14AB61B6F326}"/>
              </a:ext>
            </a:extLst>
          </p:cNvPr>
          <p:cNvSpPr>
            <a:spLocks noGrp="1"/>
          </p:cNvSpPr>
          <p:nvPr>
            <p:ph type="title"/>
          </p:nvPr>
        </p:nvSpPr>
        <p:spPr/>
        <p:txBody>
          <a:bodyPr/>
          <a:lstStyle/>
          <a:p>
            <a:r>
              <a:rPr lang="en-GB" dirty="0"/>
              <a:t>Is rat park model right?</a:t>
            </a:r>
          </a:p>
        </p:txBody>
      </p:sp>
      <p:sp>
        <p:nvSpPr>
          <p:cNvPr id="3" name="Zástupný symbol pro obsah 2">
            <a:extLst>
              <a:ext uri="{FF2B5EF4-FFF2-40B4-BE49-F238E27FC236}">
                <a16:creationId xmlns:a16="http://schemas.microsoft.com/office/drawing/2014/main" id="{C0A541A1-50EF-4456-BB80-7204922AD4D5}"/>
              </a:ext>
            </a:extLst>
          </p:cNvPr>
          <p:cNvSpPr>
            <a:spLocks noGrp="1"/>
          </p:cNvSpPr>
          <p:nvPr>
            <p:ph idx="1"/>
          </p:nvPr>
        </p:nvSpPr>
        <p:spPr/>
        <p:txBody>
          <a:bodyPr/>
          <a:lstStyle/>
          <a:p>
            <a:pPr marL="0" indent="0">
              <a:buNone/>
            </a:pPr>
            <a:r>
              <a:rPr lang="en-GB" dirty="0"/>
              <a:t>https://www.youtube.com/watch?v=ao8L-0nSYzg</a:t>
            </a:r>
          </a:p>
        </p:txBody>
      </p:sp>
    </p:spTree>
    <p:extLst>
      <p:ext uri="{BB962C8B-B14F-4D97-AF65-F5344CB8AC3E}">
        <p14:creationId xmlns:p14="http://schemas.microsoft.com/office/powerpoint/2010/main" val="235421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media-cache-ak0.pinimg.com/originals/5a/24/9f/5a249f35cb3b98db5d1a4b669d1f2bc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2736"/>
            <a:ext cx="9143999" cy="464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8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Epidemic spread of drugs</a:t>
            </a:r>
            <a:endParaRPr lang="cs-CZ" dirty="0"/>
          </a:p>
        </p:txBody>
      </p:sp>
      <p:sp>
        <p:nvSpPr>
          <p:cNvPr id="3" name="Zástupný symbol pro obsah 2"/>
          <p:cNvSpPr>
            <a:spLocks noGrp="1"/>
          </p:cNvSpPr>
          <p:nvPr>
            <p:ph idx="1"/>
          </p:nvPr>
        </p:nvSpPr>
        <p:spPr/>
        <p:txBody>
          <a:bodyPr>
            <a:normAutofit fontScale="85000" lnSpcReduction="20000"/>
          </a:bodyPr>
          <a:lstStyle/>
          <a:p>
            <a:r>
              <a:rPr lang="en-GB" dirty="0"/>
              <a:t>16</a:t>
            </a:r>
            <a:r>
              <a:rPr lang="en-GB" baseline="30000" dirty="0"/>
              <a:t>th</a:t>
            </a:r>
            <a:r>
              <a:rPr lang="en-GB" dirty="0"/>
              <a:t> century</a:t>
            </a:r>
          </a:p>
          <a:p>
            <a:r>
              <a:rPr lang="en-GB" dirty="0"/>
              <a:t>New discoveries and globalisation of trade</a:t>
            </a:r>
          </a:p>
          <a:p>
            <a:r>
              <a:rPr lang="en-GB" dirty="0"/>
              <a:t>Cheap and slave labour</a:t>
            </a:r>
          </a:p>
          <a:p>
            <a:r>
              <a:rPr lang="en-GB" dirty="0"/>
              <a:t>Advancement in agricultural technology</a:t>
            </a:r>
          </a:p>
          <a:p>
            <a:r>
              <a:rPr lang="en-GB" dirty="0"/>
              <a:t>Intensification of substances – stronger, cheaper, easily transportable, available worldwide</a:t>
            </a:r>
          </a:p>
          <a:p>
            <a:r>
              <a:rPr lang="en-GB" dirty="0"/>
              <a:t> e.g. introduction of tobacco in Europe, export of cheap alcohol to Europe, export of opium to far east Asia and Europe</a:t>
            </a:r>
          </a:p>
          <a:p>
            <a:r>
              <a:rPr lang="en-GB" dirty="0"/>
              <a:t>First attempts</a:t>
            </a:r>
            <a:r>
              <a:rPr lang="cs-CZ" dirty="0"/>
              <a:t> </a:t>
            </a:r>
            <a:r>
              <a:rPr lang="en-GB" dirty="0"/>
              <a:t>to solve the problem: taxation and market limitation</a:t>
            </a:r>
          </a:p>
        </p:txBody>
      </p:sp>
    </p:spTree>
    <p:extLst>
      <p:ext uri="{BB962C8B-B14F-4D97-AF65-F5344CB8AC3E}">
        <p14:creationId xmlns:p14="http://schemas.microsoft.com/office/powerpoint/2010/main" val="75029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Addiction as immoral conduct</a:t>
            </a:r>
            <a:endParaRPr lang="cs-CZ" dirty="0"/>
          </a:p>
        </p:txBody>
      </p:sp>
      <p:sp>
        <p:nvSpPr>
          <p:cNvPr id="3" name="Zástupný symbol pro obsah 2"/>
          <p:cNvSpPr>
            <a:spLocks noGrp="1"/>
          </p:cNvSpPr>
          <p:nvPr>
            <p:ph idx="1"/>
          </p:nvPr>
        </p:nvSpPr>
        <p:spPr/>
        <p:txBody>
          <a:bodyPr>
            <a:normAutofit fontScale="77500" lnSpcReduction="20000"/>
          </a:bodyPr>
          <a:lstStyle/>
          <a:p>
            <a:r>
              <a:rPr lang="en-GB" dirty="0"/>
              <a:t>First model to appear in 16</a:t>
            </a:r>
            <a:r>
              <a:rPr lang="en-GB" baseline="30000" dirty="0"/>
              <a:t>th</a:t>
            </a:r>
            <a:r>
              <a:rPr lang="en-GB" dirty="0"/>
              <a:t> century and still living today</a:t>
            </a:r>
          </a:p>
          <a:p>
            <a:r>
              <a:rPr lang="en-GB" dirty="0"/>
              <a:t>Substance use is not seen as a disease but as a personal moral failure, sinful and criminal act</a:t>
            </a:r>
          </a:p>
          <a:p>
            <a:r>
              <a:rPr lang="en-GB" dirty="0"/>
              <a:t>Excessive substance use is considered as a behaviour of choice and not as </a:t>
            </a:r>
            <a:r>
              <a:rPr lang="en-GB" i="1" dirty="0"/>
              <a:t>loss of control </a:t>
            </a:r>
            <a:r>
              <a:rPr lang="en-GB" dirty="0"/>
              <a:t>and thus subject of legal action and punishment</a:t>
            </a:r>
          </a:p>
          <a:p>
            <a:r>
              <a:rPr lang="en-GB" dirty="0"/>
              <a:t>Understanding still preferred right-wing political ideology. E.g. </a:t>
            </a:r>
            <a:r>
              <a:rPr lang="en-GB" i="1" dirty="0"/>
              <a:t>war on drugs</a:t>
            </a:r>
          </a:p>
          <a:p>
            <a:r>
              <a:rPr lang="en-GB" dirty="0"/>
              <a:t>It is simple, clear and straightforward</a:t>
            </a:r>
          </a:p>
          <a:p>
            <a:r>
              <a:rPr lang="en-GB" dirty="0"/>
              <a:t>BUT it is oversimplification – in contradiction to current knowledge (e.g. genetic predisposition). And leading to even bigger problems  - escalation of violence, organized crime networks, prisons overload</a:t>
            </a:r>
          </a:p>
          <a:p>
            <a:endParaRPr lang="cs-CZ" dirty="0"/>
          </a:p>
        </p:txBody>
      </p:sp>
    </p:spTree>
    <p:extLst>
      <p:ext uri="{BB962C8B-B14F-4D97-AF65-F5344CB8AC3E}">
        <p14:creationId xmlns:p14="http://schemas.microsoft.com/office/powerpoint/2010/main" val="1608067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Addiction as immoral conduct</a:t>
            </a:r>
            <a:endParaRPr lang="cs-CZ" dirty="0"/>
          </a:p>
        </p:txBody>
      </p:sp>
      <p:sp>
        <p:nvSpPr>
          <p:cNvPr id="3" name="Zástupný symbol pro obsah 2"/>
          <p:cNvSpPr>
            <a:spLocks noGrp="1"/>
          </p:cNvSpPr>
          <p:nvPr>
            <p:ph idx="1"/>
          </p:nvPr>
        </p:nvSpPr>
        <p:spPr>
          <a:xfrm>
            <a:off x="457200" y="1600200"/>
            <a:ext cx="8229600" cy="4853136"/>
          </a:xfrm>
        </p:spPr>
        <p:txBody>
          <a:bodyPr>
            <a:normAutofit fontScale="70000" lnSpcReduction="20000"/>
          </a:bodyPr>
          <a:lstStyle/>
          <a:p>
            <a:r>
              <a:rPr lang="en-GB" b="1" dirty="0"/>
              <a:t>Believe in just world </a:t>
            </a:r>
            <a:r>
              <a:rPr lang="en-GB" dirty="0"/>
              <a:t>(just world hypothesis)</a:t>
            </a:r>
          </a:p>
          <a:p>
            <a:endParaRPr lang="en-GB" dirty="0"/>
          </a:p>
          <a:p>
            <a:r>
              <a:rPr lang="en-GB" dirty="0"/>
              <a:t>Consequences are result of one's actions (</a:t>
            </a:r>
            <a:r>
              <a:rPr lang="en-GB" i="1" dirty="0"/>
              <a:t>you reap what you sow</a:t>
            </a:r>
            <a:r>
              <a:rPr lang="en-GB" dirty="0"/>
              <a:t>)</a:t>
            </a:r>
          </a:p>
          <a:p>
            <a:r>
              <a:rPr lang="en-GB" dirty="0"/>
              <a:t>Often used as blaming of victims of crimes, poverty etc. (raped woman was too seductive</a:t>
            </a:r>
            <a:r>
              <a:rPr lang="cs-CZ" dirty="0"/>
              <a:t>;</a:t>
            </a:r>
            <a:r>
              <a:rPr lang="en-GB" dirty="0"/>
              <a:t> </a:t>
            </a:r>
            <a:r>
              <a:rPr lang="cs-CZ" dirty="0"/>
              <a:t> </a:t>
            </a:r>
            <a:r>
              <a:rPr lang="en-GB" dirty="0"/>
              <a:t>poor people are too lazy,…</a:t>
            </a:r>
            <a:r>
              <a:rPr lang="cs-CZ" dirty="0"/>
              <a:t>)</a:t>
            </a:r>
            <a:endParaRPr lang="en-GB" dirty="0"/>
          </a:p>
          <a:p>
            <a:r>
              <a:rPr lang="en-GB" dirty="0"/>
              <a:t>Connected to believe in destiny</a:t>
            </a:r>
            <a:r>
              <a:rPr lang="cs-CZ" dirty="0"/>
              <a:t> &amp;</a:t>
            </a:r>
            <a:r>
              <a:rPr lang="en-GB" dirty="0"/>
              <a:t> higher order and often found in right-wing and religious ideology</a:t>
            </a:r>
            <a:endParaRPr lang="cs-CZ" dirty="0"/>
          </a:p>
          <a:p>
            <a:r>
              <a:rPr lang="en-GB" dirty="0"/>
              <a:t>Guilt reduction, discomfort reduction (discomfort caused by empathy with victims), anxiety reduction (anxiety caused by uncertainty and unpredictable world)</a:t>
            </a:r>
          </a:p>
          <a:p>
            <a:endParaRPr lang="en-GB" dirty="0"/>
          </a:p>
          <a:p>
            <a:r>
              <a:rPr lang="en-US" i="1" dirty="0"/>
              <a:t>The poor homosexuals — they have declared war upon nature, and now nature is exacting an awful retribution</a:t>
            </a:r>
            <a:r>
              <a:rPr lang="cs-CZ" i="1" dirty="0"/>
              <a:t> </a:t>
            </a:r>
            <a:r>
              <a:rPr lang="cs-CZ" dirty="0"/>
              <a:t>(Pat </a:t>
            </a:r>
            <a:r>
              <a:rPr lang="cs-CZ" dirty="0" err="1"/>
              <a:t>Buchanan</a:t>
            </a:r>
            <a:r>
              <a:rPr lang="cs-CZ" dirty="0"/>
              <a:t>, 1983)</a:t>
            </a:r>
            <a:r>
              <a:rPr lang="en-GB" dirty="0"/>
              <a:t> – summary of why not do anything with spreading HIV epidemic in US during Reagan</a:t>
            </a:r>
            <a:r>
              <a:rPr lang="cs-CZ" dirty="0"/>
              <a:t>‘s </a:t>
            </a:r>
            <a:r>
              <a:rPr lang="en-GB" dirty="0"/>
              <a:t>administration</a:t>
            </a:r>
          </a:p>
          <a:p>
            <a:endParaRPr lang="cs-CZ" dirty="0"/>
          </a:p>
          <a:p>
            <a:endParaRPr lang="cs-CZ" dirty="0"/>
          </a:p>
        </p:txBody>
      </p:sp>
    </p:spTree>
    <p:extLst>
      <p:ext uri="{BB962C8B-B14F-4D97-AF65-F5344CB8AC3E}">
        <p14:creationId xmlns:p14="http://schemas.microsoft.com/office/powerpoint/2010/main" val="80103954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2114</TotalTime>
  <Words>2878</Words>
  <Application>Microsoft Office PowerPoint</Application>
  <PresentationFormat>Předvádění na obrazovce (4:3)</PresentationFormat>
  <Paragraphs>237</Paragraphs>
  <Slides>51</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51</vt:i4>
      </vt:variant>
    </vt:vector>
  </HeadingPairs>
  <TitlesOfParts>
    <vt:vector size="54" baseType="lpstr">
      <vt:lpstr>Arial</vt:lpstr>
      <vt:lpstr>Calibri</vt:lpstr>
      <vt:lpstr>Motiv systému Office</vt:lpstr>
      <vt:lpstr>ÚVOD DO PSYCHOLOGIE ZÁVISLOSTÍ</vt:lpstr>
      <vt:lpstr>Do we need definition?</vt:lpstr>
      <vt:lpstr>Prezentace aplikace PowerPoint</vt:lpstr>
      <vt:lpstr>Prezentace aplikace PowerPoint</vt:lpstr>
      <vt:lpstr>Episodic intoxication in traditional societies</vt:lpstr>
      <vt:lpstr>Prezentace aplikace PowerPoint</vt:lpstr>
      <vt:lpstr>Epidemic spread of drugs</vt:lpstr>
      <vt:lpstr>Addiction as immoral conduct</vt:lpstr>
      <vt:lpstr>Addiction as immoral conduct</vt:lpstr>
      <vt:lpstr>Prezentace aplikace PowerPoint</vt:lpstr>
      <vt:lpstr>Prezentace aplikace PowerPoint</vt:lpstr>
      <vt:lpstr>Prezentace aplikace PowerPoint</vt:lpstr>
      <vt:lpstr>Temperance model of addiction</vt:lpstr>
      <vt:lpstr>Temperance model of addiction</vt:lpstr>
      <vt:lpstr>Temperance model of addiction</vt:lpstr>
      <vt:lpstr>Illness &amp; personality disorder models of addiction</vt:lpstr>
      <vt:lpstr>12 step program – Alcoholics Anonymous</vt:lpstr>
      <vt:lpstr>Prezentace aplikace PowerPoint</vt:lpstr>
      <vt:lpstr>Prezentace aplikace PowerPoint</vt:lpstr>
      <vt:lpstr>Disease model of addiction</vt:lpstr>
      <vt:lpstr>Disease model of addiction</vt:lpstr>
      <vt:lpstr>Disease model of addiction</vt:lpstr>
      <vt:lpstr>Disease model of addiction - pros</vt:lpstr>
      <vt:lpstr>Disease model of addiction - cons</vt:lpstr>
      <vt:lpstr>Physical dependency theory</vt:lpstr>
      <vt:lpstr>It is about (anticipated) pleasure</vt:lpstr>
      <vt:lpstr>Intracranial self-stimulation</vt:lpstr>
      <vt:lpstr>Prezentace aplikace PowerPoint</vt:lpstr>
      <vt:lpstr>Prezentace aplikace PowerPoint</vt:lpstr>
      <vt:lpstr>Mesolimbic dopamine pathway</vt:lpstr>
      <vt:lpstr>Mesolimbic pathway and addiction</vt:lpstr>
      <vt:lpstr>Prezentace aplikace PowerPoint</vt:lpstr>
      <vt:lpstr>ADDICTION AS LEARNED BEHAVIOUR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ADDICTION AS IMITATED BEHAVIOUR</vt:lpstr>
      <vt:lpstr>Prezentace aplikace PowerPoint</vt:lpstr>
      <vt:lpstr>SELF-EFFICACY</vt:lpstr>
      <vt:lpstr>TAKING DRUGS AS COPING</vt:lpstr>
      <vt:lpstr>Prezentace aplikace PowerPoint</vt:lpstr>
      <vt:lpstr>Prezentace aplikace PowerPoint</vt:lpstr>
      <vt:lpstr>Prezentace aplikace PowerPoint</vt:lpstr>
      <vt:lpstr>DEVELOPMENTAL MODEL OF ADDICTION</vt:lpstr>
      <vt:lpstr>Addiction as rational choice</vt:lpstr>
      <vt:lpstr>Why do we engage in addictive behaviours?</vt:lpstr>
      <vt:lpstr> I prefer my life of a drinker </vt:lpstr>
      <vt:lpstr>Is rat park model 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UNDERSTANDING OF ADDICTION</dc:title>
  <dc:creator>Luke</dc:creator>
  <cp:lastModifiedBy>Blinka</cp:lastModifiedBy>
  <cp:revision>47</cp:revision>
  <cp:lastPrinted>2018-03-28T08:01:43Z</cp:lastPrinted>
  <dcterms:created xsi:type="dcterms:W3CDTF">2018-01-15T16:24:33Z</dcterms:created>
  <dcterms:modified xsi:type="dcterms:W3CDTF">2018-03-28T11:09:18Z</dcterms:modified>
</cp:coreProperties>
</file>