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1"/>
  </p:notesMasterIdLst>
  <p:sldIdLst>
    <p:sldId id="256" r:id="rId2"/>
    <p:sldId id="316" r:id="rId3"/>
    <p:sldId id="384" r:id="rId4"/>
    <p:sldId id="317" r:id="rId5"/>
    <p:sldId id="319" r:id="rId6"/>
    <p:sldId id="321" r:id="rId7"/>
    <p:sldId id="318" r:id="rId8"/>
    <p:sldId id="378" r:id="rId9"/>
    <p:sldId id="260" r:id="rId10"/>
    <p:sldId id="301" r:id="rId11"/>
    <p:sldId id="262" r:id="rId12"/>
    <p:sldId id="320" r:id="rId13"/>
    <p:sldId id="322" r:id="rId14"/>
    <p:sldId id="383" r:id="rId15"/>
    <p:sldId id="348" r:id="rId16"/>
    <p:sldId id="349" r:id="rId17"/>
    <p:sldId id="350" r:id="rId18"/>
    <p:sldId id="351" r:id="rId19"/>
    <p:sldId id="379" r:id="rId20"/>
    <p:sldId id="352" r:id="rId21"/>
    <p:sldId id="354" r:id="rId22"/>
    <p:sldId id="353" r:id="rId23"/>
    <p:sldId id="362" r:id="rId24"/>
    <p:sldId id="356" r:id="rId25"/>
    <p:sldId id="357" r:id="rId26"/>
    <p:sldId id="360" r:id="rId27"/>
    <p:sldId id="361" r:id="rId28"/>
    <p:sldId id="358" r:id="rId29"/>
    <p:sldId id="375" r:id="rId30"/>
    <p:sldId id="376" r:id="rId31"/>
    <p:sldId id="377" r:id="rId32"/>
    <p:sldId id="359" r:id="rId33"/>
    <p:sldId id="363" r:id="rId34"/>
    <p:sldId id="365" r:id="rId35"/>
    <p:sldId id="366" r:id="rId36"/>
    <p:sldId id="367" r:id="rId37"/>
    <p:sldId id="369" r:id="rId38"/>
    <p:sldId id="364" r:id="rId39"/>
    <p:sldId id="370" r:id="rId40"/>
    <p:sldId id="371" r:id="rId41"/>
    <p:sldId id="372" r:id="rId42"/>
    <p:sldId id="373" r:id="rId43"/>
    <p:sldId id="374" r:id="rId44"/>
    <p:sldId id="380" r:id="rId45"/>
    <p:sldId id="386" r:id="rId46"/>
    <p:sldId id="324" r:id="rId47"/>
    <p:sldId id="326" r:id="rId48"/>
    <p:sldId id="393" r:id="rId49"/>
    <p:sldId id="385" r:id="rId50"/>
    <p:sldId id="327" r:id="rId51"/>
    <p:sldId id="388" r:id="rId52"/>
    <p:sldId id="389" r:id="rId53"/>
    <p:sldId id="390" r:id="rId54"/>
    <p:sldId id="395" r:id="rId55"/>
    <p:sldId id="391" r:id="rId56"/>
    <p:sldId id="392" r:id="rId57"/>
    <p:sldId id="328" r:id="rId58"/>
    <p:sldId id="330" r:id="rId59"/>
    <p:sldId id="331" r:id="rId60"/>
    <p:sldId id="332" r:id="rId61"/>
    <p:sldId id="333" r:id="rId62"/>
    <p:sldId id="334" r:id="rId63"/>
    <p:sldId id="335" r:id="rId64"/>
    <p:sldId id="382" r:id="rId65"/>
    <p:sldId id="404" r:id="rId66"/>
    <p:sldId id="401" r:id="rId67"/>
    <p:sldId id="399" r:id="rId68"/>
    <p:sldId id="394" r:id="rId69"/>
    <p:sldId id="403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27968"/>
        <c:axId val="39948672"/>
      </c:barChart>
      <c:catAx>
        <c:axId val="8982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948672"/>
        <c:crosses val="autoZero"/>
        <c:auto val="1"/>
        <c:lblAlgn val="ctr"/>
        <c:lblOffset val="100"/>
        <c:noMultiLvlLbl val="0"/>
      </c:catAx>
      <c:valAx>
        <c:axId val="39948672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27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22.3.2017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22.3.2017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22.3.2017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tefree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Online aggression and current youth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Dr. Hana Macháčková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self-expressions</a:t>
            </a:r>
            <a:endParaRPr lang="cs-CZ" dirty="0" smtClean="0"/>
          </a:p>
          <a:p>
            <a:r>
              <a:rPr lang="cs-CZ" dirty="0" err="1" smtClean="0"/>
              <a:t>Asynchronous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err="1" smtClean="0"/>
              <a:t>Visuals</a:t>
            </a:r>
            <a:r>
              <a:rPr lang="cs-CZ" dirty="0" smtClean="0"/>
              <a:t> (</a:t>
            </a:r>
            <a:r>
              <a:rPr lang="cs-CZ" dirty="0" err="1" smtClean="0"/>
              <a:t>graphs</a:t>
            </a:r>
            <a:r>
              <a:rPr lang="cs-CZ" dirty="0" smtClean="0"/>
              <a:t>), </a:t>
            </a:r>
            <a:r>
              <a:rPr lang="cs-CZ" dirty="0" err="1" smtClean="0"/>
              <a:t>hyperlinks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clues</a:t>
            </a:r>
            <a:r>
              <a:rPr lang="cs-CZ" dirty="0" smtClean="0"/>
              <a:t> (</a:t>
            </a:r>
            <a:r>
              <a:rPr lang="cs-CZ" dirty="0" err="1" smtClean="0"/>
              <a:t>gestures</a:t>
            </a:r>
            <a:r>
              <a:rPr lang="cs-CZ" dirty="0" smtClean="0"/>
              <a:t>, </a:t>
            </a:r>
            <a:r>
              <a:rPr lang="cs-CZ" dirty="0" err="1" smtClean="0"/>
              <a:t>posture</a:t>
            </a:r>
            <a:r>
              <a:rPr lang="cs-CZ" dirty="0" smtClean="0"/>
              <a:t>, </a:t>
            </a:r>
            <a:r>
              <a:rPr lang="cs-CZ" dirty="0" err="1" smtClean="0"/>
              <a:t>voice</a:t>
            </a:r>
            <a:r>
              <a:rPr lang="cs-CZ" dirty="0" smtClean="0"/>
              <a:t>, </a:t>
            </a:r>
            <a:r>
              <a:rPr lang="cs-CZ" dirty="0" err="1" smtClean="0"/>
              <a:t>speach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r>
              <a:rPr lang="cs-CZ" dirty="0" smtClean="0"/>
              <a:t>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misunderstandings</a:t>
            </a:r>
            <a:endParaRPr lang="cs-CZ" dirty="0" smtClean="0"/>
          </a:p>
          <a:p>
            <a:pPr lvl="1"/>
            <a:r>
              <a:rPr lang="cs-CZ" dirty="0" smtClean="0"/>
              <a:t>BUT,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pose</a:t>
            </a:r>
            <a:r>
              <a:rPr lang="cs-CZ" dirty="0" smtClean="0"/>
              <a:t> a </a:t>
            </a:r>
            <a:r>
              <a:rPr lang="cs-CZ" dirty="0" err="1" smtClean="0"/>
              <a:t>barrier</a:t>
            </a:r>
            <a:r>
              <a:rPr lang="cs-CZ" dirty="0" smtClean="0"/>
              <a:t> in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endParaRPr lang="cs-CZ" dirty="0"/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 smtClean="0"/>
              <a:t>Distance</a:t>
            </a:r>
            <a:r>
              <a:rPr lang="cs-CZ" sz="2200" dirty="0"/>
              <a:t>, anonymity, </a:t>
            </a:r>
            <a:r>
              <a:rPr lang="cs-CZ" sz="2200" dirty="0" err="1"/>
              <a:t>invisibility</a:t>
            </a:r>
            <a:r>
              <a:rPr lang="cs-CZ" sz="2200" dirty="0"/>
              <a:t>….</a:t>
            </a:r>
          </a:p>
          <a:p>
            <a:endParaRPr lang="cs-CZ" dirty="0" smtClean="0"/>
          </a:p>
          <a:p>
            <a:r>
              <a:rPr lang="cs-CZ" dirty="0" err="1" smtClean="0"/>
              <a:t>Storing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	</a:t>
            </a:r>
          </a:p>
          <a:p>
            <a:pPr lvl="1"/>
            <a:r>
              <a:rPr lang="cs-CZ" dirty="0" err="1" smtClean="0"/>
              <a:t>Materials</a:t>
            </a:r>
            <a:r>
              <a:rPr lang="cs-CZ" dirty="0" smtClean="0"/>
              <a:t> and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24/7 </a:t>
            </a:r>
            <a:r>
              <a:rPr lang="cs-CZ" dirty="0" err="1" smtClean="0"/>
              <a:t>accessibility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internet </a:t>
            </a:r>
            <a:r>
              <a:rPr lang="cs-CZ" dirty="0" err="1" smtClean="0"/>
              <a:t>penetration</a:t>
            </a:r>
            <a:endParaRPr lang="cs-CZ" dirty="0" smtClean="0"/>
          </a:p>
          <a:p>
            <a:pPr lvl="1"/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  <a:p>
            <a:pPr marL="0" indent="0">
              <a:buNone/>
            </a:pP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applicable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bublinový popisek 5"/>
          <p:cNvSpPr/>
          <p:nvPr/>
        </p:nvSpPr>
        <p:spPr>
          <a:xfrm>
            <a:off x="5255882" y="2500003"/>
            <a:ext cx="3438659" cy="1501291"/>
          </a:xfrm>
          <a:prstGeom prst="wedgeRoundRectCallout">
            <a:avLst>
              <a:gd name="adj1" fmla="val -130146"/>
              <a:gd name="adj2" fmla="val 1274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Psychological</a:t>
            </a:r>
            <a:r>
              <a:rPr lang="cs-CZ" sz="2400" dirty="0" smtClean="0">
                <a:solidFill>
                  <a:schemeClr val="tx1"/>
                </a:solidFill>
              </a:rPr>
              <a:t> vs. 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informatial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Cyberbullying</a:t>
            </a:r>
            <a:r>
              <a:rPr lang="cs-CZ" b="1" dirty="0" smtClean="0"/>
              <a:t> and online </a:t>
            </a:r>
            <a:r>
              <a:rPr lang="cs-CZ" b="1" dirty="0" err="1" smtClean="0"/>
              <a:t>aggression</a:t>
            </a:r>
            <a:r>
              <a:rPr lang="cs-CZ" b="1" dirty="0" smtClean="0"/>
              <a:t> (</a:t>
            </a:r>
            <a:r>
              <a:rPr lang="cs-CZ" b="1" dirty="0" err="1" smtClean="0"/>
              <a:t>harassment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84" y="3563042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628650" y="435370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Kowalski</a:t>
            </a:r>
            <a:r>
              <a:rPr lang="cs-CZ" sz="2400" dirty="0" smtClean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Also</a:t>
            </a:r>
            <a:r>
              <a:rPr lang="cs-CZ" sz="2400" dirty="0" smtClean="0">
                <a:solidFill>
                  <a:schemeClr val="tx1"/>
                </a:solidFill>
              </a:rPr>
              <a:t> 3% - 70%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7897284" y="4597400"/>
            <a:ext cx="541866" cy="10583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r>
              <a:rPr lang="cs-CZ" dirty="0" smtClean="0"/>
              <a:t> (</a:t>
            </a:r>
            <a:r>
              <a:rPr lang="cs-CZ" dirty="0" err="1" smtClean="0"/>
              <a:t>Olweus</a:t>
            </a:r>
            <a:r>
              <a:rPr lang="cs-CZ" dirty="0" smtClean="0"/>
              <a:t>, 1991) –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 </a:t>
            </a:r>
            <a:r>
              <a:rPr lang="cs-CZ" dirty="0" err="1" smtClean="0"/>
              <a:t>Intentional</a:t>
            </a:r>
            <a:r>
              <a:rPr lang="cs-CZ" dirty="0" smtClean="0"/>
              <a:t>, </a:t>
            </a:r>
            <a:r>
              <a:rPr lang="cs-CZ" dirty="0" err="1" smtClean="0"/>
              <a:t>causing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cs-CZ" dirty="0" err="1"/>
              <a:t>R</a:t>
            </a:r>
            <a:r>
              <a:rPr lang="cs-CZ" dirty="0" err="1" smtClean="0"/>
              <a:t>epetitive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Overt</a:t>
            </a:r>
            <a:r>
              <a:rPr lang="cs-CZ" dirty="0" smtClean="0"/>
              <a:t>/</a:t>
            </a:r>
            <a:r>
              <a:rPr lang="cs-CZ" dirty="0" err="1" smtClean="0"/>
              <a:t>covert</a:t>
            </a:r>
            <a:endParaRPr lang="cs-CZ" dirty="0" smtClean="0"/>
          </a:p>
          <a:p>
            <a:r>
              <a:rPr lang="cs-CZ" dirty="0" err="1" smtClean="0"/>
              <a:t>Relational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Social</a:t>
            </a:r>
            <a:endParaRPr lang="cs-CZ" dirty="0" smtClean="0"/>
          </a:p>
          <a:p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degradation</a:t>
            </a:r>
            <a:r>
              <a:rPr lang="cs-CZ" dirty="0" smtClean="0"/>
              <a:t>/</a:t>
            </a:r>
            <a:r>
              <a:rPr lang="cs-CZ" dirty="0" err="1" smtClean="0"/>
              <a:t>humiliation</a:t>
            </a:r>
            <a:r>
              <a:rPr lang="cs-CZ" dirty="0" smtClean="0"/>
              <a:t>, </a:t>
            </a:r>
            <a:r>
              <a:rPr lang="cs-CZ" dirty="0" err="1" smtClean="0"/>
              <a:t>blackmailing</a:t>
            </a:r>
            <a:r>
              <a:rPr lang="cs-CZ" dirty="0" smtClean="0"/>
              <a:t>, </a:t>
            </a:r>
            <a:r>
              <a:rPr lang="cs-CZ" dirty="0" err="1" smtClean="0"/>
              <a:t>destroying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ignoring</a:t>
            </a:r>
            <a:r>
              <a:rPr lang="cs-CZ" dirty="0" smtClean="0"/>
              <a:t>…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Cyberbullying: i</a:t>
            </a:r>
            <a:r>
              <a:rPr lang="en-US" dirty="0" err="1" smtClean="0"/>
              <a:t>ntentional</a:t>
            </a:r>
            <a:r>
              <a:rPr lang="en-US" dirty="0" smtClean="0"/>
              <a:t> </a:t>
            </a:r>
            <a:r>
              <a:rPr lang="en-US" dirty="0"/>
              <a:t>and aggressive act carried out through electronic </a:t>
            </a:r>
            <a:r>
              <a:rPr lang="en-US" dirty="0" smtClean="0"/>
              <a:t>media, </a:t>
            </a:r>
            <a:r>
              <a:rPr lang="en-US" dirty="0"/>
              <a:t>which may be repetitive in nature (</a:t>
            </a:r>
            <a:r>
              <a:rPr lang="en-US" dirty="0" err="1"/>
              <a:t>Nocentini</a:t>
            </a:r>
            <a:r>
              <a:rPr lang="en-US" dirty="0"/>
              <a:t> et al., </a:t>
            </a:r>
            <a:r>
              <a:rPr lang="en-US" dirty="0" smtClean="0"/>
              <a:t>2010</a:t>
            </a:r>
            <a:r>
              <a:rPr lang="cs-CZ" dirty="0" smtClean="0"/>
              <a:t>; </a:t>
            </a:r>
            <a:r>
              <a:rPr lang="en-US" dirty="0"/>
              <a:t>Tokunaga, 2010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insults</a:t>
            </a:r>
            <a:r>
              <a:rPr lang="cs-CZ" dirty="0" smtClean="0"/>
              <a:t>, </a:t>
            </a:r>
            <a:r>
              <a:rPr lang="cs-CZ" dirty="0" err="1" smtClean="0"/>
              <a:t>threats</a:t>
            </a:r>
            <a:r>
              <a:rPr lang="cs-CZ" dirty="0" smtClean="0"/>
              <a:t>, </a:t>
            </a:r>
            <a:r>
              <a:rPr lang="cs-CZ" dirty="0" err="1" smtClean="0"/>
              <a:t>gossips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and sensitive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endParaRPr lang="cs-CZ" dirty="0" smtClean="0"/>
          </a:p>
          <a:p>
            <a:r>
              <a:rPr lang="cs-CZ" dirty="0" smtClean="0"/>
              <a:t>Identity </a:t>
            </a:r>
            <a:r>
              <a:rPr lang="cs-CZ" dirty="0" err="1" smtClean="0"/>
              <a:t>theft</a:t>
            </a:r>
            <a:r>
              <a:rPr lang="cs-CZ" dirty="0" smtClean="0"/>
              <a:t>, </a:t>
            </a:r>
            <a:r>
              <a:rPr lang="cs-CZ" dirty="0" err="1" smtClean="0"/>
              <a:t>mascarade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ostracism</a:t>
            </a:r>
            <a:endParaRPr lang="cs-CZ" dirty="0" smtClean="0"/>
          </a:p>
          <a:p>
            <a:r>
              <a:rPr lang="cs-CZ" dirty="0" err="1" smtClean="0"/>
              <a:t>Publishing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changed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 smtClean="0"/>
          </a:p>
          <a:p>
            <a:r>
              <a:rPr lang="cs-CZ" dirty="0" smtClean="0"/>
              <a:t>...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b="1" dirty="0" smtClean="0"/>
              <a:t>are </a:t>
            </a:r>
            <a:r>
              <a:rPr lang="cs-CZ" b="1" dirty="0" err="1" smtClean="0"/>
              <a:t>conducted</a:t>
            </a:r>
            <a:r>
              <a:rPr lang="cs-CZ" b="1" dirty="0" smtClean="0"/>
              <a:t> via internet </a:t>
            </a:r>
            <a:r>
              <a:rPr lang="cs-CZ" b="1" dirty="0" err="1" smtClean="0"/>
              <a:t>or</a:t>
            </a:r>
            <a:r>
              <a:rPr lang="cs-CZ" b="1" dirty="0" smtClean="0"/>
              <a:t> mobile </a:t>
            </a:r>
            <a:r>
              <a:rPr lang="cs-CZ" b="1" dirty="0" err="1" smtClean="0"/>
              <a:t>phones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intentionally</a:t>
            </a:r>
            <a:r>
              <a:rPr lang="cs-CZ" b="1" dirty="0" smtClean="0"/>
              <a:t> </a:t>
            </a:r>
            <a:r>
              <a:rPr lang="cs-CZ" b="1" dirty="0" err="1" smtClean="0"/>
              <a:t>harmful</a:t>
            </a:r>
            <a:r>
              <a:rPr lang="cs-CZ" b="1" dirty="0" smtClean="0"/>
              <a:t> (</a:t>
            </a:r>
            <a:r>
              <a:rPr lang="cs-CZ" b="1" dirty="0" err="1" smtClean="0"/>
              <a:t>conducted</a:t>
            </a:r>
            <a:r>
              <a:rPr lang="cs-CZ" b="1" dirty="0" smtClean="0"/>
              <a:t> by </a:t>
            </a:r>
            <a:r>
              <a:rPr lang="cs-CZ" b="1" dirty="0" err="1" smtClean="0"/>
              <a:t>individual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group</a:t>
            </a:r>
            <a:r>
              <a:rPr lang="cs-CZ" b="1" dirty="0" smtClean="0"/>
              <a:t>)</a:t>
            </a:r>
          </a:p>
          <a:p>
            <a:pPr lvl="1"/>
            <a:r>
              <a:rPr lang="cs-CZ" b="1" dirty="0"/>
              <a:t>a</a:t>
            </a:r>
            <a:r>
              <a:rPr lang="cs-CZ" b="1" dirty="0" smtClean="0"/>
              <a:t>nd are </a:t>
            </a:r>
            <a:r>
              <a:rPr lang="cs-CZ" b="1" dirty="0" err="1" smtClean="0"/>
              <a:t>harmful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31315"/>
              <a:gd name="adj2" fmla="val -1715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not </a:t>
            </a:r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present</a:t>
            </a:r>
            <a:r>
              <a:rPr lang="cs-CZ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Difficulties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repeated</a:t>
            </a:r>
            <a:r>
              <a:rPr lang="cs-CZ" b="1" dirty="0" smtClean="0"/>
              <a:t> (</a:t>
            </a:r>
            <a:r>
              <a:rPr lang="cs-CZ" b="1" dirty="0" err="1" smtClean="0"/>
              <a:t>however</a:t>
            </a:r>
            <a:r>
              <a:rPr lang="cs-CZ" b="1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91734" y="4810608"/>
            <a:ext cx="5879316" cy="1501291"/>
          </a:xfrm>
          <a:prstGeom prst="wedgeRoundRectCallout">
            <a:avLst>
              <a:gd name="adj1" fmla="val -22520"/>
              <a:gd name="adj2" fmla="val -125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Repetition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problematic</a:t>
            </a:r>
            <a:r>
              <a:rPr lang="cs-CZ" sz="2400" dirty="0" smtClean="0">
                <a:solidFill>
                  <a:schemeClr val="tx1"/>
                </a:solidFill>
              </a:rPr>
              <a:t> online</a:t>
            </a: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cs-CZ" sz="2400" i="1" dirty="0" err="1" smtClean="0">
                <a:solidFill>
                  <a:schemeClr val="tx1"/>
                </a:solidFill>
              </a:rPr>
              <a:t>once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</a:rPr>
              <a:t>published</a:t>
            </a:r>
            <a:r>
              <a:rPr lang="cs-CZ" sz="2400" i="1" dirty="0" smtClean="0">
                <a:solidFill>
                  <a:schemeClr val="tx1"/>
                </a:solidFill>
              </a:rPr>
              <a:t>, </a:t>
            </a:r>
            <a:r>
              <a:rPr lang="cs-CZ" sz="2400" i="1" dirty="0" err="1" smtClean="0">
                <a:solidFill>
                  <a:schemeClr val="tx1"/>
                </a:solidFill>
              </a:rPr>
              <a:t>always</a:t>
            </a:r>
            <a:r>
              <a:rPr lang="cs-CZ" sz="2400" i="1" dirty="0" smtClean="0">
                <a:solidFill>
                  <a:schemeClr val="tx1"/>
                </a:solidFill>
              </a:rPr>
              <a:t> online“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Important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messaging</a:t>
            </a:r>
            <a:r>
              <a:rPr lang="cs-CZ" sz="2400" dirty="0" smtClean="0">
                <a:solidFill>
                  <a:schemeClr val="tx1"/>
                </a:solidFill>
              </a:rPr>
              <a:t> (email, </a:t>
            </a:r>
            <a:r>
              <a:rPr lang="cs-CZ" sz="2400" dirty="0" err="1" smtClean="0">
                <a:solidFill>
                  <a:schemeClr val="tx1"/>
                </a:solidFill>
              </a:rPr>
              <a:t>phones</a:t>
            </a:r>
            <a:r>
              <a:rPr lang="cs-CZ" sz="2400" dirty="0" smtClean="0">
                <a:solidFill>
                  <a:schemeClr val="tx1"/>
                </a:solidFill>
              </a:rPr>
              <a:t>…)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ubiquitous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Everyday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?</a:t>
            </a:r>
          </a:p>
          <a:p>
            <a:pPr marL="342900" lvl="1" indent="0">
              <a:buNone/>
            </a:pPr>
            <a:r>
              <a:rPr lang="cs-CZ" dirty="0" err="1" smtClean="0"/>
              <a:t>Discussions</a:t>
            </a:r>
            <a:r>
              <a:rPr lang="cs-CZ" dirty="0" smtClean="0"/>
              <a:t>: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hostility</a:t>
            </a:r>
            <a:r>
              <a:rPr lang="cs-CZ" dirty="0" smtClean="0"/>
              <a:t>, </a:t>
            </a:r>
            <a:r>
              <a:rPr lang="cs-CZ" dirty="0" err="1" smtClean="0"/>
              <a:t>prejudices</a:t>
            </a:r>
            <a:r>
              <a:rPr lang="cs-CZ" dirty="0" smtClean="0"/>
              <a:t>,</a:t>
            </a:r>
          </a:p>
          <a:p>
            <a:pPr marL="342900" lvl="1" indent="0">
              <a:buNone/>
            </a:pPr>
            <a:r>
              <a:rPr lang="cs-CZ" dirty="0" smtClean="0"/>
              <a:t> intolerance, </a:t>
            </a:r>
            <a:r>
              <a:rPr lang="cs-CZ" dirty="0" err="1" smtClean="0"/>
              <a:t>aggressivity</a:t>
            </a:r>
            <a:r>
              <a:rPr lang="cs-CZ" dirty="0" smtClean="0"/>
              <a:t>…</a:t>
            </a:r>
            <a:endParaRPr lang="cs-CZ" dirty="0"/>
          </a:p>
          <a:p>
            <a:pPr marL="342900" lvl="1" indent="0">
              <a:buNone/>
            </a:pP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boundaries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32" y="3286810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2" y="4413036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b="1" dirty="0" err="1"/>
              <a:t>t</a:t>
            </a:r>
            <a:r>
              <a:rPr lang="cs-CZ" b="1" dirty="0" err="1" smtClean="0"/>
              <a:t>here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power</a:t>
            </a:r>
            <a:r>
              <a:rPr lang="cs-CZ" b="1" dirty="0" smtClean="0"/>
              <a:t> </a:t>
            </a:r>
            <a:r>
              <a:rPr lang="cs-CZ" b="1" dirty="0" err="1" smtClean="0"/>
              <a:t>imbalance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victims</a:t>
            </a:r>
            <a:r>
              <a:rPr lang="cs-CZ" b="1" dirty="0" smtClean="0"/>
              <a:t> </a:t>
            </a:r>
            <a:r>
              <a:rPr lang="cs-CZ" b="1" dirty="0" err="1" smtClean="0"/>
              <a:t>can‘t</a:t>
            </a:r>
            <a:r>
              <a:rPr lang="cs-CZ" b="1" dirty="0" smtClean="0"/>
              <a:t> </a:t>
            </a:r>
            <a:r>
              <a:rPr lang="cs-CZ" b="1" dirty="0" err="1" smtClean="0"/>
              <a:t>easily</a:t>
            </a:r>
            <a:r>
              <a:rPr lang="cs-CZ" b="1" dirty="0" smtClean="0"/>
              <a:t> </a:t>
            </a:r>
            <a:r>
              <a:rPr lang="cs-CZ" b="1" dirty="0" err="1" smtClean="0"/>
              <a:t>defend</a:t>
            </a:r>
            <a:r>
              <a:rPr lang="cs-CZ" b="1" dirty="0" smtClean="0"/>
              <a:t> </a:t>
            </a:r>
            <a:r>
              <a:rPr lang="cs-CZ" b="1" dirty="0" err="1" smtClean="0"/>
              <a:t>themselves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60286"/>
              <a:gd name="adj2" fmla="val -9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Digital </a:t>
            </a:r>
            <a:r>
              <a:rPr lang="cs-CZ" sz="2400" dirty="0" err="1" smtClean="0">
                <a:solidFill>
                  <a:schemeClr val="tx1"/>
                </a:solidFill>
              </a:rPr>
              <a:t>skills</a:t>
            </a:r>
            <a:r>
              <a:rPr lang="cs-CZ" sz="2400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online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Aggressors</a:t>
            </a:r>
            <a:r>
              <a:rPr lang="cs-CZ" sz="2400" dirty="0" smtClean="0">
                <a:solidFill>
                  <a:schemeClr val="tx1"/>
                </a:solidFill>
              </a:rPr>
              <a:t>‘ anonymity (not so </a:t>
            </a:r>
            <a:r>
              <a:rPr lang="cs-CZ" sz="2400" dirty="0" err="1" smtClean="0">
                <a:solidFill>
                  <a:schemeClr val="tx1"/>
                </a:solidFill>
              </a:rPr>
              <a:t>common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12889" y="4675672"/>
            <a:ext cx="5499280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If</a:t>
            </a:r>
            <a:r>
              <a:rPr lang="cs-CZ" sz="2400" dirty="0" smtClean="0">
                <a:solidFill>
                  <a:schemeClr val="tx1"/>
                </a:solidFill>
              </a:rPr>
              <a:t> these </a:t>
            </a:r>
            <a:r>
              <a:rPr lang="cs-CZ" sz="2400" dirty="0" err="1" smtClean="0">
                <a:solidFill>
                  <a:schemeClr val="tx1"/>
                </a:solidFill>
              </a:rPr>
              <a:t>criteria</a:t>
            </a:r>
            <a:r>
              <a:rPr lang="cs-CZ" sz="2400" dirty="0" smtClean="0">
                <a:solidFill>
                  <a:schemeClr val="tx1"/>
                </a:solidFill>
              </a:rPr>
              <a:t> are not </a:t>
            </a:r>
            <a:r>
              <a:rPr lang="cs-CZ" sz="2400" dirty="0" err="1" smtClean="0">
                <a:solidFill>
                  <a:schemeClr val="tx1"/>
                </a:solidFill>
              </a:rPr>
              <a:t>fullfilled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online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time</a:t>
            </a:r>
            <a:r>
              <a:rPr lang="cs-CZ" dirty="0" smtClean="0"/>
              <a:t>/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– no </a:t>
            </a:r>
            <a:r>
              <a:rPr lang="cs-CZ" dirty="0" err="1" smtClean="0"/>
              <a:t>escape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(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comments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….)</a:t>
            </a:r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 - </a:t>
            </a:r>
            <a:r>
              <a:rPr lang="cs-CZ" dirty="0" err="1" smtClean="0"/>
              <a:t>potential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Spreading</a:t>
            </a:r>
            <a:r>
              <a:rPr lang="cs-CZ" dirty="0" smtClean="0"/>
              <a:t> and </a:t>
            </a:r>
            <a:r>
              <a:rPr lang="cs-CZ" dirty="0" err="1" smtClean="0"/>
              <a:t>sharing</a:t>
            </a:r>
            <a:r>
              <a:rPr lang="cs-CZ" dirty="0" smtClean="0"/>
              <a:t> – </a:t>
            </a:r>
            <a:r>
              <a:rPr lang="cs-CZ" dirty="0" err="1" smtClean="0"/>
              <a:t>easy</a:t>
            </a:r>
            <a:r>
              <a:rPr lang="cs-CZ" dirty="0" smtClean="0"/>
              <a:t> and fast, </a:t>
            </a:r>
            <a:r>
              <a:rPr lang="cs-CZ" dirty="0" err="1" smtClean="0"/>
              <a:t>unlimited</a:t>
            </a:r>
            <a:endParaRPr lang="cs-CZ" dirty="0"/>
          </a:p>
          <a:p>
            <a:r>
              <a:rPr lang="cs-CZ" dirty="0" smtClean="0"/>
              <a:t>	No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„</a:t>
            </a:r>
            <a:r>
              <a:rPr lang="cs-CZ" dirty="0" err="1" smtClean="0"/>
              <a:t>hidden</a:t>
            </a:r>
            <a:r>
              <a:rPr lang="cs-CZ" dirty="0" smtClean="0"/>
              <a:t>“ –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Victims</a:t>
            </a:r>
            <a:r>
              <a:rPr lang="cs-CZ" dirty="0" smtClean="0"/>
              <a:t> –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vulnerable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cyberbullying: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vulnerability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Remember</a:t>
            </a:r>
            <a:r>
              <a:rPr lang="cs-CZ" dirty="0" smtClean="0"/>
              <a:t> „</a:t>
            </a:r>
            <a:r>
              <a:rPr lang="cs-CZ" dirty="0" err="1" smtClean="0"/>
              <a:t>diminishing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“, anonymity?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More </a:t>
            </a:r>
            <a:r>
              <a:rPr lang="cs-CZ" dirty="0" err="1" smtClean="0"/>
              <a:t>often</a:t>
            </a:r>
            <a:r>
              <a:rPr lang="cs-CZ" dirty="0" smtClean="0"/>
              <a:t>: </a:t>
            </a:r>
            <a:r>
              <a:rPr lang="cs-CZ" dirty="0" err="1" smtClean="0"/>
              <a:t>frequent</a:t>
            </a:r>
            <a:r>
              <a:rPr lang="cs-CZ" dirty="0" smtClean="0"/>
              <a:t> internet </a:t>
            </a:r>
            <a:r>
              <a:rPr lang="cs-CZ" dirty="0" err="1" smtClean="0"/>
              <a:t>users</a:t>
            </a:r>
            <a:r>
              <a:rPr lang="cs-CZ" dirty="0" smtClean="0"/>
              <a:t>,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webcams</a:t>
            </a:r>
            <a:r>
              <a:rPr lang="cs-CZ" dirty="0" smtClean="0"/>
              <a:t> and IM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3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Cyberbullying: </a:t>
            </a:r>
            <a:r>
              <a:rPr lang="cs-CZ" dirty="0" err="1" smtClean="0"/>
              <a:t>detrimental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on </a:t>
            </a:r>
            <a:r>
              <a:rPr lang="cs-CZ" dirty="0" err="1" smtClean="0"/>
              <a:t>victims</a:t>
            </a:r>
            <a:endParaRPr lang="cs-CZ" dirty="0" smtClean="0"/>
          </a:p>
          <a:p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Internalization</a:t>
            </a:r>
            <a:r>
              <a:rPr lang="cs-CZ" dirty="0" smtClean="0"/>
              <a:t> and </a:t>
            </a:r>
            <a:r>
              <a:rPr lang="cs-CZ" dirty="0" err="1" smtClean="0"/>
              <a:t>externalizing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endParaRPr lang="cs-CZ" dirty="0" smtClean="0"/>
          </a:p>
          <a:p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depression</a:t>
            </a:r>
            <a:r>
              <a:rPr lang="cs-CZ" dirty="0" smtClean="0"/>
              <a:t>, </a:t>
            </a:r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suicidal</a:t>
            </a:r>
            <a:r>
              <a:rPr lang="cs-CZ" dirty="0" smtClean="0"/>
              <a:t> </a:t>
            </a:r>
            <a:r>
              <a:rPr lang="cs-CZ" dirty="0" err="1" smtClean="0"/>
              <a:t>thougths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r>
              <a:rPr lang="cs-CZ" dirty="0" err="1" smtClean="0"/>
              <a:t>Helplessness</a:t>
            </a:r>
            <a:endParaRPr lang="cs-CZ" dirty="0" smtClean="0"/>
          </a:p>
          <a:p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	- </a:t>
            </a:r>
            <a:r>
              <a:rPr lang="cs-CZ" b="1" dirty="0" err="1" smtClean="0"/>
              <a:t>importance</a:t>
            </a:r>
            <a:r>
              <a:rPr lang="cs-CZ" b="1" dirty="0" smtClean="0"/>
              <a:t> to </a:t>
            </a:r>
            <a:r>
              <a:rPr lang="cs-CZ" b="1" dirty="0" err="1" smtClean="0"/>
              <a:t>distinguish</a:t>
            </a:r>
            <a:r>
              <a:rPr lang="cs-CZ" b="1" dirty="0" smtClean="0"/>
              <a:t> </a:t>
            </a:r>
            <a:r>
              <a:rPr lang="cs-CZ" b="1" dirty="0" err="1" smtClean="0"/>
              <a:t>cyberbullying</a:t>
            </a:r>
            <a:r>
              <a:rPr lang="cs-CZ" b="1" dirty="0" smtClean="0"/>
              <a:t> and </a:t>
            </a:r>
            <a:r>
              <a:rPr lang="cs-CZ" b="1" dirty="0" err="1" smtClean="0"/>
              <a:t>harassment</a:t>
            </a:r>
            <a:r>
              <a:rPr lang="cs-CZ" b="1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CB </a:t>
            </a:r>
            <a:r>
              <a:rPr lang="cs-CZ" dirty="0" err="1" smtClean="0">
                <a:solidFill>
                  <a:schemeClr val="bg1"/>
                </a:solidFill>
              </a:rPr>
              <a:t>could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be</a:t>
            </a:r>
            <a:r>
              <a:rPr lang="cs-CZ" dirty="0" smtClean="0">
                <a:solidFill>
                  <a:schemeClr val="bg1"/>
                </a:solidFill>
              </a:rPr>
              <a:t> more </a:t>
            </a:r>
            <a:r>
              <a:rPr lang="cs-CZ" dirty="0" err="1" smtClean="0">
                <a:solidFill>
                  <a:schemeClr val="bg1"/>
                </a:solidFill>
              </a:rPr>
              <a:t>harmful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public </a:t>
            </a:r>
            <a:r>
              <a:rPr lang="cs-CZ" dirty="0" err="1" smtClean="0">
                <a:solidFill>
                  <a:schemeClr val="bg1"/>
                </a:solidFill>
              </a:rPr>
              <a:t>forms</a:t>
            </a:r>
            <a:r>
              <a:rPr lang="cs-CZ" dirty="0" smtClean="0">
                <a:solidFill>
                  <a:schemeClr val="bg1"/>
                </a:solidFill>
              </a:rPr>
              <a:t>, and </a:t>
            </a:r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including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audiovisual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materials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Sticca</a:t>
            </a:r>
            <a:r>
              <a:rPr lang="cs-CZ" dirty="0" smtClean="0">
                <a:solidFill>
                  <a:schemeClr val="bg1"/>
                </a:solidFill>
              </a:rPr>
              <a:t> &amp; </a:t>
            </a:r>
            <a:r>
              <a:rPr lang="cs-CZ" dirty="0" err="1" smtClean="0">
                <a:solidFill>
                  <a:schemeClr val="bg1"/>
                </a:solidFill>
              </a:rPr>
              <a:t>Perren</a:t>
            </a:r>
            <a:r>
              <a:rPr lang="cs-CZ" dirty="0" smtClean="0">
                <a:solidFill>
                  <a:schemeClr val="bg1"/>
                </a:solidFill>
              </a:rPr>
              <a:t>, 2013)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interconnection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bullying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- </a:t>
            </a:r>
            <a:r>
              <a:rPr lang="cs-CZ" dirty="0" err="1" smtClean="0">
                <a:solidFill>
                  <a:schemeClr val="bg1"/>
                </a:solidFill>
              </a:rPr>
              <a:t>usually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connected</a:t>
            </a:r>
            <a:r>
              <a:rPr lang="cs-CZ" dirty="0" smtClean="0">
                <a:solidFill>
                  <a:schemeClr val="bg1"/>
                </a:solidFill>
              </a:rPr>
              <a:t>  („double </a:t>
            </a:r>
            <a:r>
              <a:rPr lang="cs-CZ" dirty="0" err="1" smtClean="0">
                <a:solidFill>
                  <a:schemeClr val="bg1"/>
                </a:solidFill>
              </a:rPr>
              <a:t>whammies</a:t>
            </a:r>
            <a:r>
              <a:rPr lang="cs-CZ" dirty="0" smtClean="0">
                <a:solidFill>
                  <a:schemeClr val="bg1"/>
                </a:solidFill>
              </a:rPr>
              <a:t>“)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Also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coping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cyberbullying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Differences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prevalences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b="1" dirty="0" err="1" smtClean="0">
                <a:solidFill>
                  <a:schemeClr val="tx1"/>
                </a:solidFill>
              </a:rPr>
              <a:t>less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common</a:t>
            </a:r>
            <a:r>
              <a:rPr lang="cs-CZ" sz="2400" b="1" dirty="0" smtClean="0">
                <a:solidFill>
                  <a:schemeClr val="tx1"/>
                </a:solidFill>
              </a:rPr>
              <a:t>, but more severe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Czech </a:t>
            </a:r>
            <a:r>
              <a:rPr lang="cs-CZ" sz="2400" dirty="0" err="1" smtClean="0">
                <a:solidFill>
                  <a:schemeClr val="tx1"/>
                </a:solidFill>
              </a:rPr>
              <a:t>project</a:t>
            </a:r>
            <a:r>
              <a:rPr lang="cs-CZ" sz="2400" dirty="0" smtClean="0">
                <a:solidFill>
                  <a:schemeClr val="tx1"/>
                </a:solidFill>
              </a:rPr>
              <a:t>: 79% no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21% 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6% CB </a:t>
            </a:r>
            <a:r>
              <a:rPr lang="cs-CZ" sz="2400" dirty="0" err="1" smtClean="0">
                <a:solidFill>
                  <a:schemeClr val="tx1"/>
                </a:solidFill>
              </a:rPr>
              <a:t>victims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hlinkClick r:id="rId3"/>
              </a:rPr>
              <a:t>http</a:t>
            </a:r>
            <a:r>
              <a:rPr lang="cs-CZ" altLang="cs-CZ" dirty="0">
                <a:hlinkClick r:id="rId3"/>
              </a:rPr>
              <a:t>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interconnection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 („double </a:t>
            </a:r>
            <a:r>
              <a:rPr lang="cs-CZ" dirty="0" err="1" smtClean="0"/>
              <a:t>whammies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Many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Emotion</a:t>
            </a:r>
            <a:r>
              <a:rPr lang="cs-CZ" dirty="0" smtClean="0"/>
              <a:t>/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Mal</a:t>
            </a:r>
            <a:r>
              <a:rPr lang="cs-CZ" dirty="0" smtClean="0"/>
              <a:t>/</a:t>
            </a:r>
            <a:r>
              <a:rPr lang="cs-CZ" dirty="0" err="1" smtClean="0"/>
              <a:t>adaptive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new</a:t>
            </a:r>
            <a:r>
              <a:rPr lang="cs-CZ" dirty="0" smtClean="0"/>
              <a:t> – „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coping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effectiveneess</a:t>
            </a:r>
            <a:r>
              <a:rPr lang="cs-CZ" dirty="0" smtClean="0"/>
              <a:t> in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attacks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" y="139529"/>
            <a:ext cx="4313755" cy="63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08032" y="254976"/>
            <a:ext cx="615461" cy="6137031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572000" y="55610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Machackova</a:t>
            </a:r>
            <a:r>
              <a:rPr lang="en-US" sz="1200" dirty="0"/>
              <a:t>, H., </a:t>
            </a:r>
            <a:r>
              <a:rPr lang="en-US" sz="1200" dirty="0" err="1"/>
              <a:t>Cerna</a:t>
            </a:r>
            <a:r>
              <a:rPr lang="en-US" sz="1200" dirty="0"/>
              <a:t>, A., </a:t>
            </a:r>
            <a:r>
              <a:rPr lang="en-US" sz="1200" dirty="0" err="1"/>
              <a:t>Sevcikova</a:t>
            </a:r>
            <a:r>
              <a:rPr lang="en-US" sz="1200" dirty="0"/>
              <a:t>, A.,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Daneback</a:t>
            </a:r>
            <a:r>
              <a:rPr lang="en-US" sz="1200" dirty="0"/>
              <a:t>, K. (2013). Effectiveness of coping strategies for victims of cyberbullying. </a:t>
            </a:r>
            <a:r>
              <a:rPr lang="en-US" sz="1200" dirty="0" err="1"/>
              <a:t>Cyberpsychology</a:t>
            </a:r>
            <a:r>
              <a:rPr lang="en-US" sz="1200" dirty="0"/>
              <a:t>: Journal of Psychosocial Research on Cyberspace, 7(3), article 5. </a:t>
            </a:r>
            <a:r>
              <a:rPr lang="en-US" sz="1200" dirty="0" err="1"/>
              <a:t>doi</a:t>
            </a:r>
            <a:r>
              <a:rPr lang="en-US" sz="1200" dirty="0"/>
              <a:t>: 10.5817/CP2013-3-5</a:t>
            </a:r>
          </a:p>
        </p:txBody>
      </p:sp>
      <p:sp>
        <p:nvSpPr>
          <p:cNvPr id="8" name="Zaoblený obdélníkový bublinový popisek 3"/>
          <p:cNvSpPr/>
          <p:nvPr/>
        </p:nvSpPr>
        <p:spPr>
          <a:xfrm>
            <a:off x="5275385" y="437309"/>
            <a:ext cx="3046379" cy="4549558"/>
          </a:xfrm>
          <a:prstGeom prst="wedgeRoundRectCallout">
            <a:avLst>
              <a:gd name="adj1" fmla="val -49245"/>
              <a:gd name="adj2" fmla="val 207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applied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r>
              <a:rPr lang="cs-CZ" dirty="0" smtClean="0">
                <a:solidFill>
                  <a:schemeClr val="tx1"/>
                </a:solidFill>
              </a:rPr>
              <a:t> more </a:t>
            </a:r>
            <a:r>
              <a:rPr lang="cs-CZ" dirty="0" err="1" smtClean="0">
                <a:solidFill>
                  <a:schemeClr val="tx1"/>
                </a:solidFill>
              </a:rPr>
              <a:t>active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ognitive</a:t>
            </a:r>
            <a:r>
              <a:rPr lang="en-US" dirty="0" smtClean="0">
                <a:solidFill>
                  <a:schemeClr val="tx1"/>
                </a:solidFill>
              </a:rPr>
              <a:t> strategies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reframing </a:t>
            </a:r>
            <a:r>
              <a:rPr lang="en-US" dirty="0">
                <a:solidFill>
                  <a:schemeClr val="tx1"/>
                </a:solidFill>
              </a:rPr>
              <a:t>to depreciate the bully and avoided or purposefully ignored </a:t>
            </a:r>
            <a:r>
              <a:rPr lang="cs-CZ" dirty="0" err="1" smtClean="0">
                <a:solidFill>
                  <a:schemeClr val="tx1"/>
                </a:solidFill>
              </a:rPr>
              <a:t>them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distancing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>
                <a:solidFill>
                  <a:schemeClr val="tx1"/>
                </a:solidFill>
              </a:rPr>
              <a:t>much </a:t>
            </a:r>
            <a:r>
              <a:rPr lang="cs-CZ" dirty="0" err="1">
                <a:solidFill>
                  <a:schemeClr val="tx1"/>
                </a:solidFill>
              </a:rPr>
              <a:t>disociation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Tech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– not so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9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direct </a:t>
            </a:r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discussions</a:t>
            </a:r>
            <a:r>
              <a:rPr lang="cs-CZ" dirty="0"/>
              <a:t> on SNS</a:t>
            </a:r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materials</a:t>
            </a:r>
            <a:endParaRPr lang="cs-CZ" dirty="0"/>
          </a:p>
          <a:p>
            <a:pPr lvl="1"/>
            <a:r>
              <a:rPr lang="cs-CZ" dirty="0"/>
              <a:t>On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websites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/>
              <a:t>both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8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3" y="234216"/>
            <a:ext cx="4394329" cy="6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7839" y="360484"/>
            <a:ext cx="703384" cy="619857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208215" cy="4969960"/>
          </a:xfrm>
          <a:prstGeom prst="wedgeRoundRectCallout">
            <a:avLst>
              <a:gd name="adj1" fmla="val -49597"/>
              <a:gd name="adj2" fmla="val 269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emotionally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generally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among</a:t>
            </a:r>
            <a:r>
              <a:rPr lang="cs-CZ" dirty="0" smtClean="0">
                <a:solidFill>
                  <a:schemeClr val="tx1"/>
                </a:solidFill>
              </a:rPr>
              <a:t> 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strategies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exceptions</a:t>
            </a:r>
            <a:r>
              <a:rPr lang="cs-CZ" dirty="0" smtClean="0">
                <a:solidFill>
                  <a:schemeClr val="tx1"/>
                </a:solidFill>
              </a:rPr>
              <a:t>: „</a:t>
            </a:r>
            <a:r>
              <a:rPr lang="cs-CZ" dirty="0" err="1" smtClean="0">
                <a:solidFill>
                  <a:schemeClr val="tx1"/>
                </a:solidFill>
              </a:rPr>
              <a:t>taking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lightly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happens</a:t>
            </a:r>
            <a:r>
              <a:rPr lang="cs-CZ" dirty="0" smtClean="0">
                <a:solidFill>
                  <a:schemeClr val="tx1"/>
                </a:solidFill>
              </a:rPr>
              <a:t> online“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8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107833"/>
            <a:ext cx="4628197" cy="40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66292" y="1037494"/>
            <a:ext cx="835268" cy="400049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046379" cy="4969960"/>
          </a:xfrm>
          <a:prstGeom prst="wedgeRoundRectCallout">
            <a:avLst>
              <a:gd name="adj1" fmla="val -50153"/>
              <a:gd name="adj2" fmla="val 286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stop </a:t>
            </a:r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attacks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technological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but 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(and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applied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Ignoring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Confrontation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retaliation</a:t>
            </a:r>
            <a:r>
              <a:rPr lang="cs-CZ" dirty="0" smtClean="0">
                <a:solidFill>
                  <a:schemeClr val="tx1"/>
                </a:solidFill>
              </a:rPr>
              <a:t> not very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Outcome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Bystanders</a:t>
            </a:r>
            <a:r>
              <a:rPr lang="cs-CZ" dirty="0" smtClean="0"/>
              <a:t> in cyberbullying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much more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victimization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Czech </a:t>
            </a:r>
            <a:r>
              <a:rPr lang="cs-CZ" dirty="0" err="1" smtClean="0"/>
              <a:t>project</a:t>
            </a:r>
            <a:r>
              <a:rPr lang="cs-CZ" dirty="0" smtClean="0"/>
              <a:t>: 53%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Support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r>
              <a:rPr lang="cs-CZ" b="1" dirty="0" smtClean="0"/>
              <a:t>: </a:t>
            </a:r>
            <a:r>
              <a:rPr lang="cs-CZ" b="1" dirty="0" err="1" smtClean="0"/>
              <a:t>emotionaly</a:t>
            </a:r>
            <a:r>
              <a:rPr lang="cs-CZ" b="1" dirty="0" smtClean="0"/>
              <a:t>, </a:t>
            </a:r>
            <a:r>
              <a:rPr lang="cs-CZ" b="1" dirty="0" err="1" smtClean="0"/>
              <a:t>advice</a:t>
            </a:r>
            <a:r>
              <a:rPr lang="cs-CZ" b="1" dirty="0" smtClean="0"/>
              <a:t> </a:t>
            </a:r>
            <a:r>
              <a:rPr lang="cs-CZ" b="1" dirty="0" err="1" smtClean="0"/>
              <a:t>provision</a:t>
            </a:r>
            <a:r>
              <a:rPr lang="cs-CZ" b="1" dirty="0" smtClean="0"/>
              <a:t>, </a:t>
            </a:r>
            <a:r>
              <a:rPr lang="cs-CZ" b="1" dirty="0" err="1" smtClean="0"/>
              <a:t>confrontation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aggressor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4435504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Helpful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decreases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can</a:t>
            </a:r>
            <a:r>
              <a:rPr lang="cs-CZ" sz="2400" dirty="0" smtClean="0">
                <a:solidFill>
                  <a:schemeClr val="tx1"/>
                </a:solidFill>
              </a:rPr>
              <a:t> stop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attacks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help</a:t>
            </a:r>
            <a:r>
              <a:rPr lang="cs-CZ" sz="2400" dirty="0" smtClean="0">
                <a:solidFill>
                  <a:schemeClr val="tx1"/>
                </a:solidFill>
              </a:rPr>
              <a:t> to cope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Reinforce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bully</a:t>
            </a:r>
            <a:r>
              <a:rPr lang="cs-CZ" b="1" dirty="0" smtClean="0"/>
              <a:t>: </a:t>
            </a:r>
            <a:r>
              <a:rPr lang="cs-CZ" b="1" dirty="0" err="1" smtClean="0"/>
              <a:t>joining</a:t>
            </a:r>
            <a:r>
              <a:rPr lang="cs-CZ" b="1" dirty="0" smtClean="0"/>
              <a:t> in, </a:t>
            </a:r>
            <a:r>
              <a:rPr lang="cs-CZ" b="1" dirty="0" err="1" smtClean="0"/>
              <a:t>reposts</a:t>
            </a:r>
            <a:r>
              <a:rPr lang="cs-CZ" b="1" dirty="0" smtClean="0"/>
              <a:t>, </a:t>
            </a:r>
            <a:r>
              <a:rPr lang="cs-CZ" b="1" dirty="0" err="1" smtClean="0"/>
              <a:t>sharing</a:t>
            </a:r>
            <a:r>
              <a:rPr lang="cs-CZ" b="1" dirty="0" smtClean="0"/>
              <a:t>, </a:t>
            </a:r>
            <a:r>
              <a:rPr lang="cs-CZ" b="1" dirty="0" err="1" smtClean="0"/>
              <a:t>likes</a:t>
            </a:r>
            <a:r>
              <a:rPr lang="cs-CZ" b="1" dirty="0" smtClean="0"/>
              <a:t>, </a:t>
            </a:r>
            <a:r>
              <a:rPr lang="cs-CZ" b="1" dirty="0" err="1" smtClean="0"/>
              <a:t>comments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5053690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especially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when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causes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repetiveness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Passivity</a:t>
            </a:r>
            <a:r>
              <a:rPr lang="cs-CZ" b="1" dirty="0" smtClean="0"/>
              <a:t>: most </a:t>
            </a:r>
            <a:r>
              <a:rPr lang="cs-CZ" b="1" dirty="0" err="1" smtClean="0"/>
              <a:t>common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49" y="5053690"/>
            <a:ext cx="7639587" cy="1501291"/>
          </a:xfrm>
          <a:prstGeom prst="wedgeRoundRectCallout">
            <a:avLst>
              <a:gd name="adj1" fmla="val -21132"/>
              <a:gd name="adj2" fmla="val -143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Harmless</a:t>
            </a:r>
            <a:r>
              <a:rPr lang="cs-CZ" sz="2400" dirty="0" smtClean="0">
                <a:solidFill>
                  <a:schemeClr val="tx1"/>
                </a:solidFill>
              </a:rPr>
              <a:t>? No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may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interpreted</a:t>
            </a:r>
            <a:r>
              <a:rPr lang="cs-CZ" sz="2400" dirty="0" smtClean="0">
                <a:solidFill>
                  <a:schemeClr val="tx1"/>
                </a:solidFill>
              </a:rPr>
              <a:t> as </a:t>
            </a:r>
            <a:r>
              <a:rPr lang="cs-CZ" sz="2400" dirty="0" err="1" smtClean="0">
                <a:solidFill>
                  <a:schemeClr val="tx1"/>
                </a:solidFill>
              </a:rPr>
              <a:t>silent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approval</a:t>
            </a:r>
            <a:r>
              <a:rPr lang="cs-CZ" sz="2400" dirty="0" smtClean="0">
                <a:solidFill>
                  <a:schemeClr val="tx1"/>
                </a:solidFill>
              </a:rPr>
              <a:t> by </a:t>
            </a:r>
            <a:r>
              <a:rPr lang="cs-CZ" sz="2400" dirty="0" err="1" smtClean="0">
                <a:solidFill>
                  <a:schemeClr val="tx1"/>
                </a:solidFill>
              </a:rPr>
              <a:t>both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aggressor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Metadata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visits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views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Empathy</a:t>
            </a:r>
            <a:r>
              <a:rPr lang="cs-CZ" dirty="0" smtClean="0"/>
              <a:t>, prosocial 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norms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…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reinforces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empathy</a:t>
            </a:r>
            <a:r>
              <a:rPr lang="cs-CZ" dirty="0" smtClean="0"/>
              <a:t>,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beliefs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stays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Despite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antibullying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5" y="41015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 –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and </a:t>
            </a:r>
            <a:r>
              <a:rPr lang="cs-CZ" dirty="0" err="1" smtClean="0"/>
              <a:t>environment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</a:t>
            </a:r>
          </a:p>
          <a:p>
            <a:pPr marL="0" indent="0">
              <a:buNone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Latané</a:t>
            </a:r>
            <a:r>
              <a:rPr lang="cs-CZ" sz="2400" dirty="0" smtClean="0">
                <a:solidFill>
                  <a:schemeClr val="tx1"/>
                </a:solidFill>
              </a:rPr>
              <a:t> &amp; </a:t>
            </a:r>
            <a:r>
              <a:rPr lang="cs-CZ" sz="2400" dirty="0" err="1" smtClean="0">
                <a:solidFill>
                  <a:schemeClr val="tx1"/>
                </a:solidFill>
              </a:rPr>
              <a:t>Darley</a:t>
            </a:r>
            <a:r>
              <a:rPr lang="cs-CZ" sz="2400" dirty="0" smtClean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-11051"/>
              <a:gd name="adj2" fmla="val 1245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Attention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and </a:t>
            </a:r>
            <a:r>
              <a:rPr lang="cs-CZ" sz="2400" dirty="0" err="1" smtClean="0">
                <a:solidFill>
                  <a:schemeClr val="tx1"/>
                </a:solidFill>
              </a:rPr>
              <a:t>distractions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b="1" i="1" dirty="0" err="1" smtClean="0"/>
              <a:t>harming</a:t>
            </a:r>
            <a:r>
              <a:rPr lang="cs-CZ" b="1" i="1" dirty="0" smtClean="0"/>
              <a:t> </a:t>
            </a:r>
            <a:r>
              <a:rPr lang="cs-CZ" b="1" i="1" dirty="0" err="1" smtClean="0"/>
              <a:t>or</a:t>
            </a:r>
            <a:r>
              <a:rPr lang="cs-CZ" b="1" i="1" dirty="0" smtClean="0"/>
              <a:t> </a:t>
            </a:r>
            <a:r>
              <a:rPr lang="cs-CZ" b="1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dirty="0" smtClean="0">
                <a:solidFill>
                  <a:schemeClr val="bg1"/>
                </a:solidFill>
              </a:rPr>
              <a:t>Online/</a:t>
            </a:r>
            <a:r>
              <a:rPr lang="cs-CZ" sz="2600" b="1" dirty="0" err="1" smtClean="0">
                <a:solidFill>
                  <a:schemeClr val="bg1"/>
                </a:solidFill>
              </a:rPr>
              <a:t>offline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28121"/>
              <a:gd name="adj2" fmla="val 1086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Complicated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„just a </a:t>
            </a:r>
            <a:r>
              <a:rPr lang="cs-CZ" sz="2400" dirty="0" err="1" smtClean="0">
                <a:solidFill>
                  <a:schemeClr val="tx1"/>
                </a:solidFill>
              </a:rPr>
              <a:t>joke</a:t>
            </a:r>
            <a:r>
              <a:rPr lang="cs-CZ" sz="2400" dirty="0" smtClean="0">
                <a:solidFill>
                  <a:schemeClr val="tx1"/>
                </a:solidFill>
              </a:rPr>
              <a:t>“, not </a:t>
            </a:r>
            <a:r>
              <a:rPr lang="cs-CZ" sz="2400" dirty="0" err="1" smtClean="0">
                <a:solidFill>
                  <a:schemeClr val="tx1"/>
                </a:solidFill>
              </a:rPr>
              <a:t>serious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56348"/>
              <a:gd name="adj2" fmla="val 83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</a:rPr>
              <a:t>where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ongoing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event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87455"/>
              <a:gd name="adj2" fmla="val 59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self-efficacy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own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aggravation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problem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Audience in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These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aggression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Cyberhate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Another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encountered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internet</a:t>
            </a:r>
          </a:p>
          <a:p>
            <a:endParaRPr lang="cs-CZ" dirty="0"/>
          </a:p>
          <a:p>
            <a:r>
              <a:rPr lang="cs-CZ" dirty="0" err="1" smtClean="0"/>
              <a:t>Intergroup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reaching</a:t>
            </a:r>
            <a:r>
              <a:rPr lang="cs-CZ" dirty="0"/>
              <a:t> very </a:t>
            </a:r>
            <a:r>
              <a:rPr lang="cs-CZ" dirty="0" err="1"/>
              <a:t>wide</a:t>
            </a:r>
            <a:r>
              <a:rPr lang="cs-CZ" dirty="0"/>
              <a:t> audience</a:t>
            </a:r>
          </a:p>
          <a:p>
            <a:pPr marL="0" indent="0">
              <a:buNone/>
            </a:pPr>
            <a:r>
              <a:rPr lang="cs-CZ" dirty="0" err="1"/>
              <a:t>Detrimental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 and society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major </a:t>
            </a:r>
            <a:r>
              <a:rPr lang="cs-CZ" dirty="0" err="1"/>
              <a:t>topic</a:t>
            </a:r>
            <a:r>
              <a:rPr lang="cs-CZ" dirty="0"/>
              <a:t> on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Greenawalt</a:t>
            </a:r>
            <a:r>
              <a:rPr lang="en-US" dirty="0"/>
              <a:t> (1989</a:t>
            </a:r>
            <a:r>
              <a:rPr lang="en-US" dirty="0" smtClean="0"/>
              <a:t>):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 </a:t>
            </a:r>
            <a:r>
              <a:rPr lang="en-US" dirty="0" smtClean="0"/>
              <a:t>causes offence</a:t>
            </a:r>
            <a:r>
              <a:rPr lang="cs-CZ" dirty="0" smtClean="0"/>
              <a:t>, </a:t>
            </a:r>
            <a:r>
              <a:rPr lang="en-US" dirty="0"/>
              <a:t>may deeply wound those </a:t>
            </a:r>
            <a:r>
              <a:rPr lang="cs-CZ" dirty="0" err="1" smtClean="0"/>
              <a:t>targeted</a:t>
            </a:r>
            <a:r>
              <a:rPr lang="cs-CZ" dirty="0" smtClean="0"/>
              <a:t>, </a:t>
            </a:r>
            <a:r>
              <a:rPr lang="en-US" dirty="0"/>
              <a:t>might provoke a response of </a:t>
            </a:r>
            <a:r>
              <a:rPr lang="en-US" dirty="0" smtClean="0"/>
              <a:t>violence</a:t>
            </a:r>
            <a:r>
              <a:rPr lang="cs-CZ" dirty="0" smtClean="0"/>
              <a:t>, </a:t>
            </a:r>
            <a:r>
              <a:rPr lang="en-US" dirty="0"/>
              <a:t>have a degrading effect on social relationships within any one community</a:t>
            </a:r>
            <a:endParaRPr lang="cs-CZ" dirty="0"/>
          </a:p>
          <a:p>
            <a:endParaRPr lang="en-US" dirty="0"/>
          </a:p>
          <a:p>
            <a:pPr marL="0" lvl="0" indent="0" algn="just" latinLnBrk="1" hangingPunct="0">
              <a:buNone/>
            </a:pPr>
            <a:r>
              <a:rPr lang="fr-FR" dirty="0" smtClean="0">
                <a:cs typeface="Calibri"/>
              </a:rPr>
              <a:t>Council </a:t>
            </a:r>
            <a:r>
              <a:rPr lang="fr-FR" dirty="0">
                <a:cs typeface="Calibri"/>
              </a:rPr>
              <a:t>of Europe, 2013:</a:t>
            </a:r>
          </a:p>
          <a:p>
            <a:pPr algn="just"/>
            <a:r>
              <a:rPr lang="fr-FR" dirty="0"/>
              <a:t>Hate speech </a:t>
            </a:r>
            <a:r>
              <a:rPr lang="en-US" dirty="0" smtClean="0"/>
              <a:t>has </a:t>
            </a:r>
            <a:r>
              <a:rPr lang="en-US" dirty="0"/>
              <a:t>no particular definition in international human rights; it is a term used to describe broad discourse that is extremely negative and constitutes a threat to social peace. </a:t>
            </a:r>
            <a:endParaRPr lang="cs-CZ" dirty="0" smtClean="0"/>
          </a:p>
          <a:p>
            <a:pPr algn="just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fr-FR" dirty="0" smtClean="0"/>
              <a:t>covers </a:t>
            </a:r>
            <a:r>
              <a:rPr lang="fr-FR" b="1" dirty="0"/>
              <a:t>all forms of expression which spread, incite, promote or justify racial hatred, xenophobia, anti-Semitism or other forms of hatred based on </a:t>
            </a:r>
            <a:r>
              <a:rPr lang="fr-FR" b="1" dirty="0" smtClean="0"/>
              <a:t>intolerance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/>
              <a:t>(http://</a:t>
            </a:r>
            <a:r>
              <a:rPr lang="cs-CZ" dirty="0" smtClean="0"/>
              <a:t>www.coe.int/en/web/</a:t>
            </a:r>
            <a:r>
              <a:rPr lang="cs-CZ" dirty="0" err="1" smtClean="0"/>
              <a:t>freedom-expression</a:t>
            </a:r>
            <a:r>
              <a:rPr lang="cs-CZ" dirty="0" smtClean="0"/>
              <a:t>/</a:t>
            </a:r>
            <a:r>
              <a:rPr lang="cs-CZ" dirty="0" err="1" smtClean="0"/>
              <a:t>hate-speech</a:t>
            </a:r>
            <a:r>
              <a:rPr lang="cs-CZ" dirty="0" smtClean="0"/>
              <a:t>)</a:t>
            </a:r>
          </a:p>
          <a:p>
            <a:pPr algn="just"/>
            <a:endParaRPr lang="cs-CZ" dirty="0"/>
          </a:p>
          <a:p>
            <a:pPr algn="just"/>
            <a:r>
              <a:rPr lang="en-US" dirty="0" err="1"/>
              <a:t>Cyberhate</a:t>
            </a:r>
            <a:r>
              <a:rPr lang="en-US" dirty="0"/>
              <a:t>: "similar to cyberbullying, but online extremist and hate material aim the abuse at a </a:t>
            </a:r>
            <a:r>
              <a:rPr lang="en-US" b="1" dirty="0"/>
              <a:t>collective identity</a:t>
            </a:r>
            <a:r>
              <a:rPr lang="en-US" dirty="0"/>
              <a:t> rather than a specific individual" (Hawdon et al.,2015)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028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Roots</a:t>
            </a:r>
            <a:r>
              <a:rPr lang="cs-CZ" dirty="0" smtClean="0"/>
              <a:t> in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err="1" smtClean="0"/>
              <a:t>Attitides</a:t>
            </a:r>
            <a:r>
              <a:rPr lang="cs-CZ" dirty="0" smtClean="0"/>
              <a:t>, </a:t>
            </a:r>
            <a:r>
              <a:rPr lang="cs-CZ" dirty="0" err="1" smtClean="0"/>
              <a:t>opinions</a:t>
            </a:r>
            <a:endParaRPr lang="cs-CZ" dirty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r>
              <a:rPr lang="cs-CZ" dirty="0" smtClean="0"/>
              <a:t>Group identity</a:t>
            </a:r>
          </a:p>
          <a:p>
            <a:r>
              <a:rPr lang="cs-CZ" dirty="0" smtClean="0"/>
              <a:t>In-</a:t>
            </a:r>
            <a:r>
              <a:rPr lang="cs-CZ" dirty="0" err="1" smtClean="0"/>
              <a:t>groups</a:t>
            </a:r>
            <a:r>
              <a:rPr lang="cs-CZ" dirty="0" smtClean="0"/>
              <a:t> and </a:t>
            </a:r>
            <a:r>
              <a:rPr lang="cs-CZ" dirty="0" err="1" smtClean="0"/>
              <a:t>out-groups</a:t>
            </a:r>
            <a:endParaRPr lang="cs-CZ" dirty="0" smtClean="0"/>
          </a:p>
          <a:p>
            <a:r>
              <a:rPr lang="cs-CZ" dirty="0" err="1" smtClean="0"/>
              <a:t>Prejudices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Online</a:t>
            </a:r>
          </a:p>
          <a:p>
            <a:pPr marL="0" indent="0">
              <a:buNone/>
            </a:pPr>
            <a:r>
              <a:rPr lang="cs-CZ" dirty="0" err="1" smtClean="0"/>
              <a:t>Increasing</a:t>
            </a:r>
            <a:r>
              <a:rPr lang="cs-CZ" dirty="0" smtClean="0"/>
              <a:t>? (</a:t>
            </a:r>
            <a:r>
              <a:rPr lang="cs-CZ" dirty="0" err="1" smtClean="0"/>
              <a:t>increasing</a:t>
            </a:r>
            <a:r>
              <a:rPr lang="cs-CZ" dirty="0" smtClean="0"/>
              <a:t> internet use)</a:t>
            </a:r>
          </a:p>
          <a:p>
            <a:pPr marL="0" indent="0">
              <a:buNone/>
            </a:pPr>
            <a:r>
              <a:rPr lang="cs-CZ" dirty="0" err="1" smtClean="0"/>
              <a:t>Dispersing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many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platforms</a:t>
            </a:r>
            <a:endParaRPr lang="cs-CZ" dirty="0" smtClean="0"/>
          </a:p>
          <a:p>
            <a:r>
              <a:rPr lang="cs-CZ" dirty="0" err="1" smtClean="0"/>
              <a:t>prominently</a:t>
            </a:r>
            <a:r>
              <a:rPr lang="cs-CZ" dirty="0" smtClean="0"/>
              <a:t> SNS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endParaRPr lang="cs-CZ" dirty="0" smtClean="0"/>
          </a:p>
          <a:p>
            <a:pPr lvl="1"/>
            <a:r>
              <a:rPr lang="cs-CZ" dirty="0" err="1" smtClean="0"/>
              <a:t>Hostility</a:t>
            </a:r>
            <a:endParaRPr lang="cs-CZ" dirty="0" smtClean="0"/>
          </a:p>
          <a:p>
            <a:pPr lvl="1"/>
            <a:r>
              <a:rPr lang="cs-CZ" dirty="0"/>
              <a:t>Anonymity, </a:t>
            </a:r>
            <a:r>
              <a:rPr lang="cs-CZ" dirty="0" err="1"/>
              <a:t>invisibility</a:t>
            </a:r>
            <a:r>
              <a:rPr lang="cs-CZ" dirty="0"/>
              <a:t>, </a:t>
            </a:r>
            <a:r>
              <a:rPr lang="cs-CZ" dirty="0" err="1"/>
              <a:t>asynchronicity</a:t>
            </a:r>
            <a:r>
              <a:rPr lang="cs-CZ" dirty="0"/>
              <a:t>, </a:t>
            </a:r>
            <a:r>
              <a:rPr lang="cs-CZ" dirty="0" err="1"/>
              <a:t>solipstic</a:t>
            </a:r>
            <a:r>
              <a:rPr lang="cs-CZ" dirty="0"/>
              <a:t> </a:t>
            </a:r>
            <a:r>
              <a:rPr lang="cs-CZ" dirty="0" err="1"/>
              <a:t>introjection</a:t>
            </a:r>
            <a:r>
              <a:rPr lang="cs-CZ" dirty="0"/>
              <a:t>, </a:t>
            </a:r>
            <a:r>
              <a:rPr lang="cs-CZ" dirty="0" err="1"/>
              <a:t>dissociative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, </a:t>
            </a:r>
            <a:r>
              <a:rPr lang="cs-CZ" dirty="0" err="1"/>
              <a:t>minimization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status and </a:t>
            </a:r>
            <a:r>
              <a:rPr lang="cs-CZ" dirty="0" err="1"/>
              <a:t>authority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SIDE model</a:t>
            </a:r>
          </a:p>
          <a:p>
            <a:pPr lvl="1"/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identity (</a:t>
            </a:r>
            <a:r>
              <a:rPr lang="cs-CZ" dirty="0" err="1" smtClean="0"/>
              <a:t>Tajfel</a:t>
            </a:r>
            <a:r>
              <a:rPr lang="cs-CZ" dirty="0" smtClean="0"/>
              <a:t>, Turner)</a:t>
            </a:r>
          </a:p>
          <a:p>
            <a:pPr lvl="1"/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normatively</a:t>
            </a:r>
            <a:r>
              <a:rPr lang="cs-CZ" dirty="0" smtClean="0"/>
              <a:t> negative </a:t>
            </a:r>
            <a:r>
              <a:rPr lang="cs-CZ" dirty="0" err="1" smtClean="0"/>
              <a:t>attitudes</a:t>
            </a:r>
            <a:r>
              <a:rPr lang="cs-CZ" dirty="0" smtClean="0"/>
              <a:t>, </a:t>
            </a:r>
            <a:r>
              <a:rPr lang="cs-CZ" dirty="0" err="1" smtClean="0"/>
              <a:t>behavior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Anonymity vs. </a:t>
            </a:r>
            <a:r>
              <a:rPr lang="cs-CZ" dirty="0" err="1" smtClean="0"/>
              <a:t>identifiability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still</a:t>
            </a:r>
            <a:r>
              <a:rPr lang="cs-CZ" dirty="0" smtClean="0"/>
              <a:t> no such </a:t>
            </a:r>
            <a:r>
              <a:rPr lang="cs-CZ" dirty="0" err="1" smtClean="0"/>
              <a:t>constrains</a:t>
            </a:r>
            <a:r>
              <a:rPr lang="cs-CZ" dirty="0" smtClean="0"/>
              <a:t> to </a:t>
            </a:r>
            <a:r>
              <a:rPr lang="cs-CZ" dirty="0" err="1" smtClean="0"/>
              <a:t>join</a:t>
            </a:r>
            <a:r>
              <a:rPr lang="cs-CZ" dirty="0" smtClean="0"/>
              <a:t> such </a:t>
            </a:r>
            <a:r>
              <a:rPr lang="cs-CZ" dirty="0" err="1" smtClean="0"/>
              <a:t>group</a:t>
            </a:r>
            <a:r>
              <a:rPr lang="cs-CZ" dirty="0" smtClean="0"/>
              <a:t>/express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attitude</a:t>
            </a:r>
            <a:endParaRPr lang="en-US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1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sz="1800" b="1" dirty="0" smtClean="0"/>
              <a:t>Anonymity</a:t>
            </a:r>
            <a:endParaRPr lang="cs-CZ" sz="1800" b="1" dirty="0"/>
          </a:p>
          <a:p>
            <a:pPr marL="228600" lvl="1">
              <a:spcBef>
                <a:spcPts val="1000"/>
              </a:spcBef>
            </a:pPr>
            <a:r>
              <a:rPr lang="cs-CZ" sz="1800" dirty="0" err="1"/>
              <a:t>Lower</a:t>
            </a:r>
            <a:r>
              <a:rPr lang="cs-CZ" sz="1800" dirty="0"/>
              <a:t> anonymity </a:t>
            </a:r>
            <a:r>
              <a:rPr lang="cs-CZ" sz="1800" dirty="0" err="1"/>
              <a:t>connected</a:t>
            </a:r>
            <a:r>
              <a:rPr lang="cs-CZ" sz="1800" dirty="0"/>
              <a:t> to </a:t>
            </a:r>
            <a:r>
              <a:rPr lang="cs-CZ" sz="1800" b="1" dirty="0" err="1"/>
              <a:t>decrease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aggressive</a:t>
            </a:r>
            <a:r>
              <a:rPr lang="cs-CZ" sz="1800" dirty="0"/>
              <a:t> </a:t>
            </a:r>
            <a:r>
              <a:rPr lang="cs-CZ" sz="1800" dirty="0" err="1"/>
              <a:t>comments</a:t>
            </a:r>
            <a:r>
              <a:rPr lang="cs-CZ" sz="1800" dirty="0"/>
              <a:t> in online </a:t>
            </a:r>
            <a:r>
              <a:rPr lang="cs-CZ" sz="1800" dirty="0" err="1"/>
              <a:t>discussion</a:t>
            </a:r>
            <a:r>
              <a:rPr lang="cs-CZ" sz="1800" dirty="0"/>
              <a:t> (</a:t>
            </a:r>
            <a:r>
              <a:rPr lang="cs-CZ" sz="1800" dirty="0" err="1"/>
              <a:t>Cho</a:t>
            </a:r>
            <a:r>
              <a:rPr lang="cs-CZ" sz="1800" dirty="0"/>
              <a:t> &amp; </a:t>
            </a:r>
            <a:r>
              <a:rPr lang="cs-CZ" sz="1800" dirty="0" err="1"/>
              <a:t>Kwon</a:t>
            </a:r>
            <a:r>
              <a:rPr lang="cs-CZ" sz="1800" dirty="0"/>
              <a:t>, 2015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Czech study: </a:t>
            </a:r>
            <a:r>
              <a:rPr lang="cs-CZ" sz="1800" dirty="0" err="1" smtClean="0"/>
              <a:t>Constent</a:t>
            </a:r>
            <a:r>
              <a:rPr lang="cs-CZ" sz="1800" dirty="0" smtClean="0"/>
              <a:t> </a:t>
            </a:r>
            <a:r>
              <a:rPr lang="cs-CZ" sz="1800" dirty="0" err="1" smtClean="0"/>
              <a:t>analysis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1,080 </a:t>
            </a:r>
            <a:r>
              <a:rPr lang="cs-CZ" sz="1800" dirty="0" err="1" smtClean="0"/>
              <a:t>comments</a:t>
            </a:r>
            <a:r>
              <a:rPr lang="cs-CZ" sz="1800" dirty="0" smtClean="0"/>
              <a:t> </a:t>
            </a:r>
            <a:r>
              <a:rPr lang="cs-CZ" sz="1800" dirty="0" err="1" smtClean="0"/>
              <a:t>under</a:t>
            </a:r>
            <a:r>
              <a:rPr lang="cs-CZ" sz="1800" dirty="0" smtClean="0"/>
              <a:t> 54 </a:t>
            </a:r>
            <a:r>
              <a:rPr lang="cs-CZ" sz="1800" dirty="0" err="1" smtClean="0"/>
              <a:t>posts</a:t>
            </a:r>
            <a:r>
              <a:rPr lang="cs-CZ" sz="1800" dirty="0" smtClean="0"/>
              <a:t> on </a:t>
            </a:r>
            <a:r>
              <a:rPr lang="cs-CZ" sz="1800" dirty="0"/>
              <a:t>9 </a:t>
            </a:r>
            <a:r>
              <a:rPr lang="cs-CZ" sz="1800" dirty="0" smtClean="0"/>
              <a:t>FB </a:t>
            </a:r>
            <a:r>
              <a:rPr lang="cs-CZ" sz="1800" dirty="0" err="1" smtClean="0"/>
              <a:t>pages</a:t>
            </a:r>
            <a:r>
              <a:rPr lang="cs-CZ" sz="1800" dirty="0" smtClean="0"/>
              <a:t> </a:t>
            </a:r>
            <a:r>
              <a:rPr lang="cs-CZ" sz="1800" dirty="0" err="1"/>
              <a:t>arguing</a:t>
            </a:r>
            <a:r>
              <a:rPr lang="cs-CZ" sz="1800" dirty="0"/>
              <a:t> </a:t>
            </a:r>
            <a:r>
              <a:rPr lang="cs-CZ" sz="1800" dirty="0" err="1"/>
              <a:t>against</a:t>
            </a:r>
            <a:r>
              <a:rPr lang="cs-CZ" sz="1800" dirty="0"/>
              <a:t> </a:t>
            </a:r>
            <a:r>
              <a:rPr lang="cs-CZ" sz="1800" dirty="0" err="1" smtClean="0"/>
              <a:t>specific</a:t>
            </a:r>
            <a:r>
              <a:rPr lang="cs-CZ" sz="1800" dirty="0" smtClean="0"/>
              <a:t>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</a:t>
            </a:r>
            <a:r>
              <a:rPr lang="cs-CZ" sz="1800" dirty="0" err="1" smtClean="0"/>
              <a:t>group</a:t>
            </a:r>
            <a:r>
              <a:rPr lang="cs-CZ" sz="1800" dirty="0" smtClean="0"/>
              <a:t> (1.1</a:t>
            </a:r>
            <a:r>
              <a:rPr lang="cs-CZ" sz="1800" dirty="0"/>
              <a:t>. - 12.4.2016)</a:t>
            </a:r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more </a:t>
            </a:r>
            <a:r>
              <a:rPr lang="cs-CZ" sz="1800" dirty="0" err="1" smtClean="0"/>
              <a:t>anonymous</a:t>
            </a:r>
            <a:r>
              <a:rPr lang="cs-CZ" sz="1800" dirty="0" smtClean="0"/>
              <a:t> autor </a:t>
            </a:r>
            <a:r>
              <a:rPr lang="cs-CZ" sz="1800" dirty="0" err="1" smtClean="0"/>
              <a:t>is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</a:t>
            </a:r>
            <a:r>
              <a:rPr lang="cs-CZ" sz="1800" dirty="0" err="1" smtClean="0"/>
              <a:t>vulgar</a:t>
            </a:r>
            <a:r>
              <a:rPr lang="cs-CZ" sz="1800" dirty="0" smtClean="0"/>
              <a:t> comment and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negative „</a:t>
            </a:r>
            <a:r>
              <a:rPr lang="cs-CZ" sz="1800" dirty="0" err="1" smtClean="0"/>
              <a:t>atmosphere</a:t>
            </a:r>
            <a:r>
              <a:rPr lang="cs-CZ" sz="1800" dirty="0" smtClean="0"/>
              <a:t>“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statements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Group </a:t>
            </a:r>
            <a:r>
              <a:rPr lang="cs-CZ" sz="1800" b="1" dirty="0" err="1" smtClean="0"/>
              <a:t>processess</a:t>
            </a:r>
            <a:endParaRPr lang="cs-CZ" sz="1800" b="1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more negative </a:t>
            </a:r>
            <a:r>
              <a:rPr lang="cs-CZ" sz="1800" dirty="0" err="1" smtClean="0"/>
              <a:t>attitudes</a:t>
            </a:r>
            <a:r>
              <a:rPr lang="cs-CZ" sz="1800" dirty="0" smtClean="0"/>
              <a:t> </a:t>
            </a:r>
            <a:r>
              <a:rPr lang="cs-CZ" sz="1800" dirty="0" err="1" smtClean="0"/>
              <a:t>towards</a:t>
            </a:r>
            <a:r>
              <a:rPr lang="cs-CZ" sz="1800" dirty="0" smtClean="0"/>
              <a:t> </a:t>
            </a:r>
            <a:r>
              <a:rPr lang="cs-CZ" sz="1800" dirty="0" err="1" smtClean="0"/>
              <a:t>out-group</a:t>
            </a:r>
            <a:r>
              <a:rPr lang="cs-CZ" sz="1800" dirty="0" smtClean="0"/>
              <a:t> by </a:t>
            </a:r>
            <a:r>
              <a:rPr lang="cs-CZ" sz="1800" dirty="0" err="1" smtClean="0"/>
              <a:t>administrators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negative </a:t>
            </a:r>
            <a:r>
              <a:rPr lang="cs-CZ" sz="1800" dirty="0" err="1" smtClean="0"/>
              <a:t>emotions</a:t>
            </a:r>
            <a:r>
              <a:rPr lang="cs-CZ" sz="1800" dirty="0" smtClean="0"/>
              <a:t> in </a:t>
            </a:r>
            <a:r>
              <a:rPr lang="cs-CZ" sz="1800" dirty="0" err="1" smtClean="0"/>
              <a:t>following</a:t>
            </a:r>
            <a:r>
              <a:rPr lang="cs-CZ" sz="1800" dirty="0" smtClean="0"/>
              <a:t> </a:t>
            </a:r>
            <a:r>
              <a:rPr lang="cs-CZ" sz="1800" dirty="0" err="1" smtClean="0"/>
              <a:t>comments</a:t>
            </a:r>
            <a:r>
              <a:rPr lang="cs-CZ" sz="1800" dirty="0" smtClean="0"/>
              <a:t>.</a:t>
            </a:r>
          </a:p>
          <a:p>
            <a:r>
              <a:rPr lang="cs-CZ" sz="1600" dirty="0"/>
              <a:t>(Jitka Čurdová (2016). </a:t>
            </a:r>
            <a:r>
              <a:rPr lang="cs-CZ" sz="1600" i="1" dirty="0"/>
              <a:t>Vliv anonymity, </a:t>
            </a:r>
            <a:r>
              <a:rPr lang="cs-CZ" sz="1600" i="1" dirty="0" err="1"/>
              <a:t>deindividuace</a:t>
            </a:r>
            <a:r>
              <a:rPr lang="cs-CZ" sz="1600" i="1" dirty="0"/>
              <a:t> a  skupinové normy na míru vyjadřované agrese v komentářích na sociální síti </a:t>
            </a:r>
            <a:r>
              <a:rPr lang="cs-CZ" sz="1600" i="1" dirty="0" err="1"/>
              <a:t>Facebook</a:t>
            </a:r>
            <a:r>
              <a:rPr lang="cs-CZ" sz="1600" dirty="0"/>
              <a:t>. Diplomová práce, Masarykova Univerzita</a:t>
            </a:r>
            <a:r>
              <a:rPr lang="cs-CZ" sz="1600" dirty="0" smtClean="0"/>
              <a:t>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3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harming</a:t>
            </a:r>
            <a:r>
              <a:rPr lang="cs-CZ" i="1" dirty="0" smtClean="0"/>
              <a:t>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u="sng" dirty="0" smtClean="0">
                <a:solidFill>
                  <a:srgbClr val="FF0000"/>
                </a:solidFill>
              </a:rPr>
              <a:t>Online</a:t>
            </a:r>
            <a:r>
              <a:rPr lang="cs-CZ" sz="2600" b="1" dirty="0" smtClean="0">
                <a:solidFill>
                  <a:srgbClr val="FF0000"/>
                </a:solidFill>
              </a:rPr>
              <a:t> / </a:t>
            </a:r>
            <a:r>
              <a:rPr lang="cs-CZ" sz="2600" b="1" dirty="0" err="1" smtClean="0">
                <a:solidFill>
                  <a:srgbClr val="FF0000"/>
                </a:solidFill>
              </a:rPr>
              <a:t>offline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765183" y="3322749"/>
            <a:ext cx="3438659" cy="1501291"/>
          </a:xfrm>
          <a:prstGeom prst="wedgeRoundRectCallout">
            <a:avLst>
              <a:gd name="adj1" fmla="val -97187"/>
              <a:gd name="adj2" fmla="val 1102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Need</a:t>
            </a:r>
            <a:r>
              <a:rPr lang="cs-CZ" sz="2400" dirty="0" smtClean="0">
                <a:solidFill>
                  <a:schemeClr val="tx1"/>
                </a:solidFill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</a:rPr>
              <a:t>specify</a:t>
            </a:r>
            <a:r>
              <a:rPr lang="cs-CZ" sz="2400" dirty="0" smtClean="0">
                <a:solidFill>
                  <a:schemeClr val="tx1"/>
                </a:solidFill>
              </a:rPr>
              <a:t> type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are </a:t>
            </a:r>
            <a:r>
              <a:rPr lang="cs-CZ" sz="2400" dirty="0" err="1" smtClean="0">
                <a:solidFill>
                  <a:schemeClr val="tx1"/>
                </a:solidFill>
              </a:rPr>
              <a:t>talking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about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 the past 12 months, have you seen websites where people discuss hate messages that attack certain groups or individuals ? </a:t>
            </a:r>
            <a:r>
              <a:rPr lang="cs-CZ" sz="2800" b="1" dirty="0" smtClean="0"/>
              <a:t>(EUKO, 2010; NCGM, 2013)</a:t>
            </a:r>
            <a:endParaRPr lang="en-US" sz="28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267521"/>
            <a:ext cx="5934904" cy="31913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 smtClean="0"/>
              <a:t>(2015) </a:t>
            </a:r>
            <a:r>
              <a:rPr lang="en-US" dirty="0" smtClean="0"/>
              <a:t>Online </a:t>
            </a:r>
            <a:r>
              <a:rPr lang="en-US" dirty="0"/>
              <a:t>Extremism and Online Hate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59" y="404664"/>
            <a:ext cx="7959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</a:t>
            </a:r>
            <a:r>
              <a:rPr lang="en-US" dirty="0" smtClean="0"/>
              <a:t>In </a:t>
            </a:r>
            <a:r>
              <a:rPr lang="en-US" dirty="0"/>
              <a:t>the past three months, have you seen </a:t>
            </a:r>
            <a:r>
              <a:rPr lang="en-US" dirty="0" smtClean="0"/>
              <a:t>hateful </a:t>
            </a:r>
            <a:r>
              <a:rPr lang="en-US" dirty="0"/>
              <a:t>or degrading writings or speech </a:t>
            </a:r>
            <a:r>
              <a:rPr lang="en-US" dirty="0" smtClean="0"/>
              <a:t>online</a:t>
            </a:r>
            <a:r>
              <a:rPr lang="en-US" dirty="0"/>
              <a:t>, which inappropriately attacked certain </a:t>
            </a:r>
            <a:r>
              <a:rPr lang="en-US" dirty="0" smtClean="0"/>
              <a:t>groups </a:t>
            </a:r>
            <a:r>
              <a:rPr lang="en-US" dirty="0"/>
              <a:t>of people or individuals</a:t>
            </a:r>
            <a:r>
              <a:rPr lang="en-US" dirty="0" smtClean="0"/>
              <a:t>”?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/>
              <a:t>“I </a:t>
            </a:r>
            <a:r>
              <a:rPr lang="cs-CZ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personally been the target of hateful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degrading </a:t>
            </a:r>
            <a:r>
              <a:rPr lang="en-US" dirty="0"/>
              <a:t>material </a:t>
            </a:r>
            <a:r>
              <a:rPr lang="en-US" dirty="0" smtClean="0"/>
              <a:t>online</a:t>
            </a:r>
            <a:r>
              <a:rPr lang="cs-CZ" dirty="0" smtClean="0"/>
              <a:t>“.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AGE 15-30</a:t>
            </a:r>
            <a:endParaRPr lang="en-US" dirty="0"/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42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" y="914400"/>
            <a:ext cx="7940486" cy="4856566"/>
          </a:xfrm>
        </p:spPr>
      </p:pic>
      <p:sp>
        <p:nvSpPr>
          <p:cNvPr id="6" name="TextovéPole 5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 smtClean="0"/>
              <a:t>(2015) </a:t>
            </a:r>
            <a:r>
              <a:rPr lang="en-US" dirty="0" smtClean="0"/>
              <a:t>Online </a:t>
            </a:r>
            <a:r>
              <a:rPr lang="en-US" dirty="0"/>
              <a:t>Extremism and Online Hate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74133" y="1981199"/>
            <a:ext cx="7890933" cy="745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472280" y="3158066"/>
            <a:ext cx="7890933" cy="541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7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893" y="1577267"/>
            <a:ext cx="6570206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9334" y="143933"/>
            <a:ext cx="848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French </a:t>
            </a:r>
            <a:r>
              <a:rPr lang="cs-CZ" b="1" dirty="0" smtClean="0"/>
              <a:t>s</a:t>
            </a:r>
            <a:r>
              <a:rPr lang="en-US" b="1" dirty="0" err="1" smtClean="0"/>
              <a:t>tudy</a:t>
            </a:r>
            <a:r>
              <a:rPr lang="en-US" b="1" dirty="0" smtClean="0"/>
              <a:t> </a:t>
            </a:r>
            <a:r>
              <a:rPr lang="en-US" b="1" dirty="0"/>
              <a:t>on </a:t>
            </a:r>
            <a:r>
              <a:rPr lang="en-US" b="1" dirty="0" err="1"/>
              <a:t>cyberhate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Online questionnaire survey with students aged 11-20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  <a:p>
            <a:r>
              <a:rPr lang="en-US" b="1" dirty="0"/>
              <a:t>Exposure to </a:t>
            </a:r>
            <a:r>
              <a:rPr lang="cs-CZ" b="1" dirty="0" err="1" smtClean="0"/>
              <a:t>cyberh</a:t>
            </a:r>
            <a:r>
              <a:rPr lang="en-US" b="1" dirty="0" smtClean="0"/>
              <a:t>ate</a:t>
            </a:r>
            <a:r>
              <a:rPr lang="cs-CZ" b="1" dirty="0"/>
              <a:t>: 35,2</a:t>
            </a:r>
            <a:r>
              <a:rPr lang="cs-CZ" b="1" dirty="0" smtClean="0"/>
              <a:t>%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366" y="5928605"/>
            <a:ext cx="717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Blaya</a:t>
            </a:r>
            <a:r>
              <a:rPr lang="en-US" dirty="0"/>
              <a:t>, C. et al. (2016). The involvement of the young people in </a:t>
            </a:r>
            <a:r>
              <a:rPr lang="en-US" dirty="0" err="1"/>
              <a:t>cyberhate</a:t>
            </a:r>
            <a:r>
              <a:rPr lang="en-US" dirty="0"/>
              <a:t>. Presented at the ECREA conference, Prague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95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Hateful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Internet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Huge</a:t>
            </a:r>
            <a:r>
              <a:rPr lang="cs-CZ" dirty="0" smtClean="0"/>
              <a:t> diversity</a:t>
            </a:r>
          </a:p>
          <a:p>
            <a:pPr lvl="1"/>
            <a:r>
              <a:rPr lang="cs-CZ" dirty="0" err="1" smtClean="0"/>
              <a:t>Sources</a:t>
            </a:r>
            <a:r>
              <a:rPr lang="cs-CZ" dirty="0" smtClean="0"/>
              <a:t>, </a:t>
            </a:r>
            <a:r>
              <a:rPr lang="cs-CZ" dirty="0" err="1" smtClean="0"/>
              <a:t>mediums</a:t>
            </a:r>
            <a:r>
              <a:rPr lang="cs-CZ" dirty="0" smtClean="0"/>
              <a:t>, </a:t>
            </a:r>
            <a:r>
              <a:rPr lang="cs-CZ" dirty="0" err="1" smtClean="0"/>
              <a:t>channels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messages</a:t>
            </a:r>
            <a:r>
              <a:rPr lang="cs-CZ" dirty="0"/>
              <a:t> are </a:t>
            </a:r>
            <a:r>
              <a:rPr lang="cs-CZ" dirty="0" err="1"/>
              <a:t>shaped</a:t>
            </a:r>
            <a:r>
              <a:rPr lang="cs-CZ" dirty="0"/>
              <a:t> by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coming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 </a:t>
            </a:r>
            <a:r>
              <a:rPr lang="cs-CZ" dirty="0" err="1"/>
              <a:t>embedded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Facts</a:t>
            </a:r>
            <a:r>
              <a:rPr lang="cs-CZ" dirty="0" smtClean="0"/>
              <a:t>“, „</a:t>
            </a:r>
            <a:r>
              <a:rPr lang="cs-CZ" dirty="0" err="1" smtClean="0"/>
              <a:t>information</a:t>
            </a:r>
            <a:r>
              <a:rPr lang="cs-CZ" dirty="0" smtClean="0"/>
              <a:t>“ – </a:t>
            </a:r>
            <a:r>
              <a:rPr lang="cs-CZ" dirty="0" err="1" smtClean="0"/>
              <a:t>socialy</a:t>
            </a:r>
            <a:r>
              <a:rPr lang="cs-CZ" dirty="0" smtClean="0"/>
              <a:t> </a:t>
            </a:r>
            <a:r>
              <a:rPr lang="cs-CZ" dirty="0" err="1" smtClean="0"/>
              <a:t>constructed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Depending</a:t>
            </a:r>
            <a:r>
              <a:rPr lang="cs-CZ" dirty="0" smtClean="0"/>
              <a:t> on“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source</a:t>
            </a:r>
          </a:p>
          <a:p>
            <a:pPr lvl="1"/>
            <a:r>
              <a:rPr lang="cs-CZ" dirty="0" err="1" smtClean="0"/>
              <a:t>Creating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Selecting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to </a:t>
            </a:r>
            <a:r>
              <a:rPr lang="cs-CZ" dirty="0" err="1" smtClean="0"/>
              <a:t>present</a:t>
            </a:r>
            <a:r>
              <a:rPr lang="cs-CZ" dirty="0" smtClean="0"/>
              <a:t> (and to </a:t>
            </a:r>
            <a:r>
              <a:rPr lang="cs-CZ" dirty="0" err="1" smtClean="0"/>
              <a:t>conceal</a:t>
            </a:r>
            <a:r>
              <a:rPr lang="cs-CZ" dirty="0" smtClean="0"/>
              <a:t>)</a:t>
            </a:r>
          </a:p>
          <a:p>
            <a:pPr marL="342900" lvl="1" indent="0">
              <a:buNone/>
            </a:pP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pre-select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use</a:t>
            </a:r>
          </a:p>
          <a:p>
            <a:pPr lvl="1"/>
            <a:r>
              <a:rPr lang="cs-CZ" dirty="0" err="1"/>
              <a:t>Similarity</a:t>
            </a:r>
            <a:r>
              <a:rPr lang="cs-CZ" dirty="0"/>
              <a:t>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 smtClean="0"/>
              <a:t>opinions</a:t>
            </a:r>
            <a:endParaRPr lang="cs-CZ" dirty="0" smtClean="0"/>
          </a:p>
          <a:p>
            <a:pPr lvl="1"/>
            <a:r>
              <a:rPr lang="cs-CZ" dirty="0" err="1" smtClean="0"/>
              <a:t>Confirmation</a:t>
            </a:r>
            <a:r>
              <a:rPr lang="cs-CZ" dirty="0" smtClean="0"/>
              <a:t> </a:t>
            </a:r>
            <a:r>
              <a:rPr lang="cs-CZ" dirty="0" err="1" smtClean="0"/>
              <a:t>bias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/>
              <a:t>Echo </a:t>
            </a:r>
            <a:r>
              <a:rPr lang="cs-CZ" dirty="0" err="1"/>
              <a:t>chambers</a:t>
            </a:r>
            <a:r>
              <a:rPr lang="cs-CZ" dirty="0"/>
              <a:t> –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faciliated</a:t>
            </a:r>
            <a:r>
              <a:rPr lang="cs-CZ" dirty="0"/>
              <a:t>, </a:t>
            </a:r>
            <a:r>
              <a:rPr lang="cs-CZ" dirty="0" err="1"/>
              <a:t>repeated</a:t>
            </a:r>
            <a:r>
              <a:rPr lang="cs-CZ" dirty="0"/>
              <a:t>?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absent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spaces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/</a:t>
            </a:r>
            <a:r>
              <a:rPr lang="cs-CZ" dirty="0" err="1"/>
              <a:t>attitudes</a:t>
            </a:r>
            <a:r>
              <a:rPr lang="cs-CZ" dirty="0"/>
              <a:t>/</a:t>
            </a:r>
            <a:r>
              <a:rPr lang="cs-CZ" dirty="0" err="1"/>
              <a:t>views</a:t>
            </a:r>
            <a:r>
              <a:rPr lang="cs-CZ" dirty="0"/>
              <a:t> </a:t>
            </a:r>
            <a:r>
              <a:rPr lang="cs-CZ" dirty="0" err="1"/>
              <a:t>predominant</a:t>
            </a:r>
            <a:endParaRPr lang="cs-CZ" dirty="0"/>
          </a:p>
          <a:p>
            <a:pPr lvl="1"/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on diverse </a:t>
            </a:r>
            <a:r>
              <a:rPr lang="cs-CZ" dirty="0" err="1" smtClean="0"/>
              <a:t>algorithms</a:t>
            </a:r>
            <a:r>
              <a:rPr lang="cs-CZ" dirty="0" smtClean="0"/>
              <a:t> (Google, </a:t>
            </a:r>
            <a:r>
              <a:rPr lang="cs-CZ" dirty="0" err="1" smtClean="0"/>
              <a:t>Facebook</a:t>
            </a:r>
            <a:r>
              <a:rPr lang="cs-CZ" dirty="0" smtClean="0"/>
              <a:t>…)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21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/>
              <a:t> </a:t>
            </a:r>
            <a:r>
              <a:rPr lang="cs-CZ" dirty="0" smtClean="0"/>
              <a:t>online/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sites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ONLINE COMMUNITIES</a:t>
            </a:r>
          </a:p>
          <a:p>
            <a:r>
              <a:rPr lang="cs-CZ" dirty="0" err="1" smtClean="0"/>
              <a:t>Specific</a:t>
            </a:r>
            <a:r>
              <a:rPr lang="cs-CZ" dirty="0" smtClean="0"/>
              <a:t> online </a:t>
            </a:r>
            <a:r>
              <a:rPr lang="cs-CZ" dirty="0" err="1" smtClean="0"/>
              <a:t>places</a:t>
            </a:r>
            <a:r>
              <a:rPr lang="cs-CZ" dirty="0" smtClean="0"/>
              <a:t> in </a:t>
            </a:r>
            <a:r>
              <a:rPr lang="cs-CZ" dirty="0" err="1" smtClean="0"/>
              <a:t>which</a:t>
            </a:r>
            <a:r>
              <a:rPr lang="cs-CZ" dirty="0" smtClean="0"/>
              <a:t> and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interact</a:t>
            </a:r>
            <a:endParaRPr lang="cs-CZ" dirty="0" smtClean="0"/>
          </a:p>
          <a:p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interests</a:t>
            </a:r>
            <a:r>
              <a:rPr lang="cs-CZ" dirty="0" smtClean="0"/>
              <a:t>, </a:t>
            </a:r>
            <a:r>
              <a:rPr lang="cs-CZ" dirty="0" err="1" smtClean="0"/>
              <a:t>goals</a:t>
            </a:r>
            <a:r>
              <a:rPr lang="cs-CZ" dirty="0" smtClean="0"/>
              <a:t>, identity (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self-expression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Individual</a:t>
            </a:r>
            <a:r>
              <a:rPr lang="cs-CZ" dirty="0" smtClean="0"/>
              <a:t> and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endParaRPr lang="cs-CZ" dirty="0" smtClean="0"/>
          </a:p>
          <a:p>
            <a:pPr lvl="1"/>
            <a:r>
              <a:rPr lang="cs-CZ" dirty="0" smtClean="0"/>
              <a:t>And in-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endParaRPr lang="cs-CZ" dirty="0" smtClean="0"/>
          </a:p>
          <a:p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materials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biased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r>
              <a:rPr lang="cs-CZ" dirty="0" err="1"/>
              <a:t>Reinforced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Positive </a:t>
            </a:r>
            <a:r>
              <a:rPr lang="cs-CZ" dirty="0"/>
              <a:t>and negative </a:t>
            </a:r>
            <a:r>
              <a:rPr lang="cs-CZ" dirty="0" err="1"/>
              <a:t>outcomes</a:t>
            </a:r>
            <a:endParaRPr lang="cs-CZ" dirty="0"/>
          </a:p>
          <a:p>
            <a:pPr lvl="1"/>
            <a:r>
              <a:rPr lang="cs-CZ" dirty="0" err="1"/>
              <a:t>Sometimes</a:t>
            </a:r>
            <a:r>
              <a:rPr lang="cs-CZ" dirty="0"/>
              <a:t> very hard to </a:t>
            </a:r>
            <a:r>
              <a:rPr lang="cs-CZ" dirty="0" err="1" smtClean="0"/>
              <a:t>untangle</a:t>
            </a:r>
            <a:endParaRPr lang="cs-CZ" dirty="0" smtClean="0"/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whom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 smtClean="0"/>
          </a:p>
          <a:p>
            <a:r>
              <a:rPr lang="cs-CZ" dirty="0" err="1"/>
              <a:t>Clash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(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communities</a:t>
            </a:r>
            <a:r>
              <a:rPr lang="cs-CZ" dirty="0"/>
              <a:t> </a:t>
            </a:r>
            <a:r>
              <a:rPr lang="cs-CZ" dirty="0" smtClean="0"/>
              <a:t>online</a:t>
            </a:r>
          </a:p>
          <a:p>
            <a:endParaRPr lang="cs-CZ" dirty="0" smtClean="0"/>
          </a:p>
          <a:p>
            <a:r>
              <a:rPr lang="cs-CZ" dirty="0" err="1"/>
              <a:t>Attacks</a:t>
            </a:r>
            <a:r>
              <a:rPr lang="cs-CZ" dirty="0"/>
              <a:t> </a:t>
            </a:r>
            <a:r>
              <a:rPr lang="cs-CZ" b="1" dirty="0"/>
              <a:t>on</a:t>
            </a:r>
            <a:r>
              <a:rPr lang="cs-CZ" dirty="0"/>
              <a:t> and </a:t>
            </a:r>
            <a:r>
              <a:rPr lang="cs-CZ" b="1" dirty="0" err="1"/>
              <a:t>from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(online) </a:t>
            </a:r>
            <a:r>
              <a:rPr lang="cs-CZ" dirty="0" err="1"/>
              <a:t>communities</a:t>
            </a:r>
            <a:r>
              <a:rPr lang="cs-CZ" dirty="0"/>
              <a:t>/</a:t>
            </a:r>
            <a:r>
              <a:rPr lang="cs-CZ" dirty="0" err="1"/>
              <a:t>groups</a:t>
            </a:r>
            <a:endParaRPr lang="cs-CZ" dirty="0"/>
          </a:p>
          <a:p>
            <a:endParaRPr lang="cs-CZ" dirty="0"/>
          </a:p>
          <a:p>
            <a:r>
              <a:rPr lang="cs-CZ" dirty="0" err="1" smtClean="0"/>
              <a:t>Example</a:t>
            </a:r>
            <a:r>
              <a:rPr lang="cs-CZ" dirty="0" smtClean="0"/>
              <a:t>: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 smtClean="0"/>
              <a:t>communities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„Link, </a:t>
            </a:r>
            <a:r>
              <a:rPr lang="cs-CZ" dirty="0" err="1" smtClean="0"/>
              <a:t>educate</a:t>
            </a:r>
            <a:r>
              <a:rPr lang="cs-CZ" dirty="0" smtClean="0"/>
              <a:t>, </a:t>
            </a:r>
            <a:r>
              <a:rPr lang="cs-CZ" dirty="0" err="1" smtClean="0"/>
              <a:t>recruit</a:t>
            </a:r>
            <a:r>
              <a:rPr lang="cs-CZ" dirty="0" smtClean="0"/>
              <a:t>“ (</a:t>
            </a:r>
            <a:r>
              <a:rPr lang="cs-CZ" dirty="0" err="1" smtClean="0"/>
              <a:t>Douglas</a:t>
            </a:r>
            <a:r>
              <a:rPr lang="cs-CZ" dirty="0" smtClean="0"/>
              <a:t>, 2007)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Persuasion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Not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advocating</a:t>
            </a:r>
            <a:r>
              <a:rPr lang="cs-CZ" dirty="0"/>
              <a:t> </a:t>
            </a:r>
            <a:r>
              <a:rPr lang="cs-CZ" dirty="0" err="1" smtClean="0"/>
              <a:t>violence</a:t>
            </a:r>
            <a:r>
              <a:rPr lang="cs-CZ" dirty="0" smtClean="0"/>
              <a:t> as such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Objectivity</a:t>
            </a:r>
            <a:r>
              <a:rPr lang="cs-CZ" dirty="0"/>
              <a:t>“ </a:t>
            </a:r>
            <a:endParaRPr lang="cs-CZ" dirty="0" smtClean="0"/>
          </a:p>
          <a:p>
            <a:pPr lvl="1"/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 and </a:t>
            </a:r>
            <a:r>
              <a:rPr lang="cs-CZ" dirty="0" err="1" smtClean="0"/>
              <a:t>norms</a:t>
            </a:r>
            <a:endParaRPr lang="cs-CZ" dirty="0" smtClean="0"/>
          </a:p>
          <a:p>
            <a:pPr lvl="1"/>
            <a:r>
              <a:rPr lang="cs-CZ" dirty="0" smtClean="0"/>
              <a:t>In-</a:t>
            </a:r>
            <a:r>
              <a:rPr lang="cs-CZ" dirty="0" err="1" smtClean="0"/>
              <a:t>group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Socialy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dirty="0" err="1" smtClean="0"/>
              <a:t>Moral</a:t>
            </a:r>
            <a:r>
              <a:rPr lang="cs-CZ" dirty="0" smtClean="0"/>
              <a:t> </a:t>
            </a:r>
            <a:r>
              <a:rPr lang="cs-CZ" dirty="0" err="1" smtClean="0"/>
              <a:t>disengagement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Bandura: Morality – </a:t>
            </a:r>
            <a:r>
              <a:rPr lang="cs-CZ" sz="1800" dirty="0" err="1" smtClean="0"/>
              <a:t>norms</a:t>
            </a:r>
            <a:r>
              <a:rPr lang="cs-CZ" sz="1800" dirty="0" smtClean="0"/>
              <a:t>,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and </a:t>
            </a:r>
            <a:r>
              <a:rPr lang="cs-CZ" sz="1800" dirty="0" err="1" smtClean="0"/>
              <a:t>internalised</a:t>
            </a:r>
            <a:r>
              <a:rPr lang="cs-CZ" sz="1800" dirty="0" smtClean="0"/>
              <a:t> </a:t>
            </a:r>
            <a:r>
              <a:rPr lang="cs-CZ" sz="1800" dirty="0" err="1"/>
              <a:t>sanctions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err="1" smtClean="0"/>
              <a:t>Self</a:t>
            </a:r>
            <a:r>
              <a:rPr lang="cs-CZ" sz="1800" dirty="0" smtClean="0"/>
              <a:t>-monitoring, </a:t>
            </a:r>
            <a:r>
              <a:rPr lang="cs-CZ" sz="1800" dirty="0" err="1" smtClean="0"/>
              <a:t>evaluation</a:t>
            </a:r>
            <a:r>
              <a:rPr lang="cs-CZ" sz="1800" dirty="0" smtClean="0"/>
              <a:t>, </a:t>
            </a:r>
            <a:r>
              <a:rPr lang="cs-CZ" sz="1800" dirty="0" err="1" smtClean="0"/>
              <a:t>regulation</a:t>
            </a:r>
            <a:r>
              <a:rPr lang="cs-CZ" sz="1800" dirty="0" smtClean="0"/>
              <a:t> (</a:t>
            </a:r>
            <a:r>
              <a:rPr lang="cs-CZ" sz="1800" dirty="0" err="1" smtClean="0"/>
              <a:t>affective</a:t>
            </a:r>
            <a:r>
              <a:rPr lang="cs-CZ" sz="1800" dirty="0" smtClean="0"/>
              <a:t>)</a:t>
            </a:r>
          </a:p>
          <a:p>
            <a:r>
              <a:rPr lang="cs-CZ" sz="1800" b="1" dirty="0" err="1" smtClean="0"/>
              <a:t>Moral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disengagement</a:t>
            </a:r>
            <a:r>
              <a:rPr lang="cs-CZ" sz="1800" dirty="0" smtClean="0"/>
              <a:t>: </a:t>
            </a:r>
            <a:r>
              <a:rPr lang="en-US" sz="1800" dirty="0" smtClean="0"/>
              <a:t>cognitive </a:t>
            </a:r>
            <a:r>
              <a:rPr lang="en-US" sz="1800" dirty="0"/>
              <a:t>restructuring of inhumane conduct </a:t>
            </a:r>
            <a:r>
              <a:rPr lang="en-US" sz="1800" dirty="0" smtClean="0"/>
              <a:t>into </a:t>
            </a:r>
            <a:r>
              <a:rPr lang="en-US" sz="1800" dirty="0"/>
              <a:t>a </a:t>
            </a:r>
            <a:r>
              <a:rPr lang="en-US" sz="1800" dirty="0" smtClean="0"/>
              <a:t>benign</a:t>
            </a:r>
            <a:r>
              <a:rPr lang="cs-CZ" sz="18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/>
              <a:t>worthy one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moral justification</a:t>
            </a:r>
            <a:r>
              <a:rPr lang="cs-CZ" sz="1800" dirty="0" smtClean="0"/>
              <a:t>, </a:t>
            </a:r>
            <a:r>
              <a:rPr lang="en-US" sz="1800" dirty="0" smtClean="0"/>
              <a:t>sanitizing </a:t>
            </a:r>
            <a:r>
              <a:rPr lang="en-US" sz="1800" dirty="0"/>
              <a:t>language, and </a:t>
            </a:r>
            <a:r>
              <a:rPr lang="en-US" sz="1800" dirty="0" smtClean="0"/>
              <a:t>advantageous</a:t>
            </a:r>
            <a:r>
              <a:rPr lang="cs-CZ" sz="1800" dirty="0" smtClean="0"/>
              <a:t> </a:t>
            </a:r>
            <a:r>
              <a:rPr lang="en-US" sz="1800" dirty="0" smtClean="0"/>
              <a:t>comparison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disavowal of</a:t>
            </a:r>
            <a:r>
              <a:rPr lang="cs-CZ" sz="1800" dirty="0" smtClean="0"/>
              <a:t> </a:t>
            </a:r>
            <a:r>
              <a:rPr lang="en-US" sz="1800" dirty="0" smtClean="0"/>
              <a:t>a </a:t>
            </a:r>
            <a:r>
              <a:rPr lang="en-US" sz="1800" dirty="0"/>
              <a:t>sense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personal </a:t>
            </a:r>
            <a:r>
              <a:rPr lang="en-US" sz="1800" dirty="0"/>
              <a:t>agency by diffusion or displacement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responsibility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disregarding </a:t>
            </a:r>
            <a:r>
              <a:rPr lang="en-US" sz="1800" dirty="0"/>
              <a:t>or minimizing the injurious effects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one </a:t>
            </a:r>
            <a:r>
              <a:rPr lang="en-US" sz="1800" dirty="0"/>
              <a:t>'s </a:t>
            </a:r>
            <a:r>
              <a:rPr lang="en-US" sz="1800" dirty="0" smtClean="0"/>
              <a:t>actions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attribution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blame </a:t>
            </a:r>
            <a:r>
              <a:rPr lang="en-US" sz="1800" dirty="0"/>
              <a:t>to, and dehumanization of those who are victimized. </a:t>
            </a:r>
          </a:p>
          <a:p>
            <a:endParaRPr lang="cs-CZ" sz="1800" dirty="0" smtClean="0"/>
          </a:p>
          <a:p>
            <a:r>
              <a:rPr lang="en-US" sz="1800" dirty="0" smtClean="0"/>
              <a:t>Bandura</a:t>
            </a:r>
            <a:r>
              <a:rPr lang="en-US" sz="1800" dirty="0"/>
              <a:t>, A. (1999). Moral disengagement in the perpetration of inhumanities. </a:t>
            </a:r>
            <a:r>
              <a:rPr lang="en-US" sz="1800" i="1" dirty="0"/>
              <a:t>Personality and social psychology review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(3), 193-209.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6133" y="237065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saving</a:t>
            </a:r>
            <a:r>
              <a:rPr lang="cs-CZ" sz="2400" dirty="0" smtClean="0">
                <a:solidFill>
                  <a:srgbClr val="002060"/>
                </a:solidFill>
              </a:rPr>
              <a:t> humanity“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better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!“</a:t>
            </a: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„</a:t>
            </a:r>
            <a:r>
              <a:rPr lang="cs-CZ" sz="2400" dirty="0" err="1">
                <a:solidFill>
                  <a:srgbClr val="002060"/>
                </a:solidFill>
              </a:rPr>
              <a:t>War</a:t>
            </a:r>
            <a:r>
              <a:rPr lang="cs-CZ" sz="2400" dirty="0">
                <a:solidFill>
                  <a:srgbClr val="002060"/>
                </a:solidFill>
              </a:rPr>
              <a:t> vs. </a:t>
            </a:r>
            <a:r>
              <a:rPr lang="cs-CZ" sz="2400" dirty="0" err="1">
                <a:solidFill>
                  <a:srgbClr val="002060"/>
                </a:solidFill>
              </a:rPr>
              <a:t>Fight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for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freedom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20320580">
            <a:off x="2142196" y="1252047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4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3229" y="347132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Nobody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nothing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order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„I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just a </a:t>
            </a:r>
            <a:r>
              <a:rPr lang="cs-CZ" sz="2400" dirty="0" err="1" smtClean="0">
                <a:solidFill>
                  <a:srgbClr val="002060"/>
                </a:solidFill>
              </a:rPr>
              <a:t>messanger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18564167">
            <a:off x="4859995" y="3995246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785" y="3639556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not </a:t>
            </a:r>
            <a:r>
              <a:rPr lang="cs-CZ" sz="2400" dirty="0" err="1" smtClean="0">
                <a:solidFill>
                  <a:srgbClr val="002060"/>
                </a:solidFill>
              </a:rPr>
              <a:t>that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bad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not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teached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lesson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8661602">
            <a:off x="1867159" y="2792980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28133" y="4258733"/>
            <a:ext cx="4368800" cy="210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rats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got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deserved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 smtClean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8234164">
            <a:off x="5358414" y="3634085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information</a:t>
            </a:r>
            <a:r>
              <a:rPr lang="cs-CZ" dirty="0" smtClean="0"/>
              <a:t> –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concealment</a:t>
            </a:r>
            <a:r>
              <a:rPr lang="cs-CZ" dirty="0" smtClean="0"/>
              <a:t> and </a:t>
            </a:r>
            <a:r>
              <a:rPr lang="cs-CZ" dirty="0" err="1" smtClean="0"/>
              <a:t>repression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opposite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support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approving</a:t>
            </a:r>
            <a:r>
              <a:rPr lang="cs-CZ" dirty="0"/>
              <a:t> </a:t>
            </a:r>
            <a:r>
              <a:rPr lang="cs-CZ" dirty="0" err="1" smtClean="0"/>
              <a:t>comments</a:t>
            </a:r>
            <a:endParaRPr lang="cs-CZ" dirty="0" smtClean="0"/>
          </a:p>
          <a:p>
            <a:pPr lvl="1"/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attitudes</a:t>
            </a:r>
            <a:endParaRPr lang="cs-CZ" dirty="0" smtClean="0"/>
          </a:p>
          <a:p>
            <a:pPr lvl="1"/>
            <a:r>
              <a:rPr lang="cs-CZ" dirty="0" err="1"/>
              <a:t>shared</a:t>
            </a:r>
            <a:r>
              <a:rPr lang="cs-CZ" dirty="0"/>
              <a:t> identity, </a:t>
            </a:r>
            <a:r>
              <a:rPr lang="cs-CZ" dirty="0" err="1"/>
              <a:t>belonging</a:t>
            </a:r>
            <a:endParaRPr lang="cs-CZ" dirty="0"/>
          </a:p>
          <a:p>
            <a:pPr lvl="1"/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self-expression</a:t>
            </a:r>
            <a:endParaRPr lang="cs-CZ" dirty="0"/>
          </a:p>
          <a:p>
            <a:pPr lvl="1"/>
            <a:r>
              <a:rPr lang="cs-CZ" dirty="0" err="1"/>
              <a:t>delineating</a:t>
            </a:r>
            <a:r>
              <a:rPr lang="cs-CZ" dirty="0"/>
              <a:t> </a:t>
            </a:r>
            <a:r>
              <a:rPr lang="cs-CZ" dirty="0" err="1"/>
              <a:t>out-group</a:t>
            </a:r>
            <a:r>
              <a:rPr lang="cs-CZ" dirty="0"/>
              <a:t> („media“, „</a:t>
            </a:r>
            <a:r>
              <a:rPr lang="cs-CZ" dirty="0" err="1"/>
              <a:t>liberals</a:t>
            </a:r>
            <a:r>
              <a:rPr lang="cs-CZ" dirty="0" smtClean="0"/>
              <a:t>“,…)</a:t>
            </a:r>
          </a:p>
          <a:p>
            <a:pPr lvl="1"/>
            <a:r>
              <a:rPr lang="cs-CZ" dirty="0" smtClean="0"/>
              <a:t>f</a:t>
            </a:r>
            <a:r>
              <a:rPr lang="en-US" dirty="0" err="1" smtClean="0"/>
              <a:t>raming</a:t>
            </a:r>
            <a:r>
              <a:rPr lang="en-US" dirty="0" smtClean="0"/>
              <a:t> </a:t>
            </a:r>
            <a:r>
              <a:rPr lang="en-US" dirty="0"/>
              <a:t>aggression as a mean to – seemingly justified - end</a:t>
            </a:r>
            <a:endParaRPr lang="cs-CZ" dirty="0"/>
          </a:p>
          <a:p>
            <a:pPr lvl="1"/>
            <a:endParaRPr lang="en-US" dirty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information</a:t>
            </a:r>
            <a:r>
              <a:rPr lang="cs-CZ" dirty="0" smtClean="0"/>
              <a:t> –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concealment</a:t>
            </a:r>
            <a:r>
              <a:rPr lang="cs-CZ" dirty="0" smtClean="0"/>
              <a:t> and </a:t>
            </a:r>
            <a:r>
              <a:rPr lang="cs-CZ" dirty="0" err="1" smtClean="0"/>
              <a:t>repression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opposite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support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approving</a:t>
            </a:r>
            <a:r>
              <a:rPr lang="cs-CZ" dirty="0"/>
              <a:t> </a:t>
            </a:r>
            <a:r>
              <a:rPr lang="cs-CZ" dirty="0" err="1" smtClean="0"/>
              <a:t>comments</a:t>
            </a:r>
            <a:endParaRPr lang="cs-CZ" dirty="0" smtClean="0"/>
          </a:p>
          <a:p>
            <a:pPr lvl="1"/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attitudes</a:t>
            </a:r>
            <a:endParaRPr lang="cs-CZ" dirty="0" smtClean="0"/>
          </a:p>
          <a:p>
            <a:pPr lvl="1"/>
            <a:r>
              <a:rPr lang="cs-CZ" dirty="0" err="1"/>
              <a:t>shared</a:t>
            </a:r>
            <a:r>
              <a:rPr lang="cs-CZ" dirty="0"/>
              <a:t> identity, </a:t>
            </a:r>
            <a:r>
              <a:rPr lang="cs-CZ" dirty="0" err="1"/>
              <a:t>belonging</a:t>
            </a:r>
            <a:endParaRPr lang="cs-CZ" dirty="0"/>
          </a:p>
          <a:p>
            <a:pPr lvl="1"/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self-expression</a:t>
            </a:r>
            <a:endParaRPr lang="cs-CZ" dirty="0"/>
          </a:p>
          <a:p>
            <a:pPr lvl="1"/>
            <a:r>
              <a:rPr lang="cs-CZ" dirty="0" err="1"/>
              <a:t>delineating</a:t>
            </a:r>
            <a:r>
              <a:rPr lang="cs-CZ" dirty="0"/>
              <a:t> </a:t>
            </a:r>
            <a:r>
              <a:rPr lang="cs-CZ" dirty="0" err="1"/>
              <a:t>out-group</a:t>
            </a:r>
            <a:r>
              <a:rPr lang="cs-CZ" dirty="0"/>
              <a:t> („media“, „</a:t>
            </a:r>
            <a:r>
              <a:rPr lang="cs-CZ" dirty="0" err="1"/>
              <a:t>liberals</a:t>
            </a:r>
            <a:r>
              <a:rPr lang="cs-CZ" dirty="0" smtClean="0"/>
              <a:t>“,…)</a:t>
            </a:r>
          </a:p>
          <a:p>
            <a:pPr lvl="1"/>
            <a:r>
              <a:rPr lang="cs-CZ" dirty="0" smtClean="0"/>
              <a:t>f</a:t>
            </a:r>
            <a:r>
              <a:rPr lang="en-US" dirty="0" err="1" smtClean="0"/>
              <a:t>raming</a:t>
            </a:r>
            <a:r>
              <a:rPr lang="en-US" dirty="0" smtClean="0"/>
              <a:t> </a:t>
            </a:r>
            <a:r>
              <a:rPr lang="en-US" dirty="0"/>
              <a:t>aggression as a mean to – seemingly justified - end</a:t>
            </a:r>
            <a:endParaRPr lang="cs-CZ" dirty="0"/>
          </a:p>
          <a:p>
            <a:pPr lvl="1"/>
            <a:endParaRPr lang="en-US" dirty="0"/>
          </a:p>
          <a:p>
            <a:pPr algn="r"/>
            <a:r>
              <a:rPr lang="cs-CZ" dirty="0" smtClean="0"/>
              <a:t>    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/>
              <a:t>discoursive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algn="r"/>
            <a:r>
              <a:rPr lang="cs-CZ" dirty="0" smtClean="0"/>
              <a:t>       </a:t>
            </a:r>
            <a:r>
              <a:rPr lang="cs-CZ" dirty="0" err="1" smtClean="0"/>
              <a:t>Supporting</a:t>
            </a:r>
            <a:r>
              <a:rPr lang="cs-CZ" dirty="0" smtClean="0"/>
              <a:t> </a:t>
            </a:r>
            <a:r>
              <a:rPr lang="cs-CZ" dirty="0" err="1"/>
              <a:t>one</a:t>
            </a:r>
            <a:r>
              <a:rPr lang="cs-CZ" dirty="0"/>
              <a:t> ideology</a:t>
            </a:r>
          </a:p>
          <a:p>
            <a:pPr algn="r"/>
            <a:r>
              <a:rPr lang="cs-CZ" dirty="0" err="1"/>
              <a:t>Strengthening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identity 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65</a:t>
            </a:fld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336798" y="5088466"/>
            <a:ext cx="2404533" cy="78096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Example</a:t>
            </a:r>
            <a:r>
              <a:rPr lang="cs-CZ" dirty="0"/>
              <a:t>: https://www.stormfront.org</a:t>
            </a:r>
            <a:r>
              <a:rPr lang="cs-CZ" dirty="0" smtClean="0"/>
              <a:t>/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" y="2059044"/>
            <a:ext cx="8983518" cy="426555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774" y="4699001"/>
            <a:ext cx="8983518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89133" y="5435602"/>
            <a:ext cx="2159002" cy="2624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79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normal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moral</a:t>
            </a:r>
            <a:r>
              <a:rPr lang="cs-CZ" dirty="0" smtClean="0"/>
              <a:t>? </a:t>
            </a:r>
            <a:r>
              <a:rPr lang="cs-CZ" dirty="0" err="1" smtClean="0"/>
              <a:t>Legitimate</a:t>
            </a:r>
            <a:r>
              <a:rPr lang="cs-CZ" dirty="0" smtClean="0"/>
              <a:t>? </a:t>
            </a:r>
            <a:r>
              <a:rPr lang="cs-CZ" dirty="0" err="1" smtClean="0"/>
              <a:t>Legal</a:t>
            </a:r>
            <a:r>
              <a:rPr lang="cs-CZ" dirty="0" smtClean="0"/>
              <a:t>? Normative?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conceptualization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ggression</a:t>
            </a:r>
            <a:r>
              <a:rPr lang="cs-CZ" dirty="0" smtClean="0"/>
              <a:t> –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purposes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Treshold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…and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Ban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identity? </a:t>
            </a:r>
          </a:p>
          <a:p>
            <a:pPr lvl="1"/>
            <a:r>
              <a:rPr lang="cs-CZ" dirty="0" smtClean="0"/>
              <a:t>Free </a:t>
            </a:r>
            <a:r>
              <a:rPr lang="cs-CZ" dirty="0" err="1" smtClean="0"/>
              <a:t>speech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Law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General protest</a:t>
            </a:r>
          </a:p>
          <a:p>
            <a:r>
              <a:rPr lang="cs-CZ" dirty="0" smtClean="0"/>
              <a:t>Humor, </a:t>
            </a:r>
            <a:r>
              <a:rPr lang="cs-CZ" dirty="0" err="1" smtClean="0"/>
              <a:t>sarcasm</a:t>
            </a:r>
            <a:endParaRPr lang="cs-CZ" dirty="0" smtClean="0"/>
          </a:p>
          <a:p>
            <a:r>
              <a:rPr lang="cs-CZ" dirty="0" err="1" smtClean="0"/>
              <a:t>Trolling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http:</a:t>
            </a:r>
            <a:r>
              <a:rPr lang="en-US" dirty="0"/>
              <a:t>//www.adl.org/combating-hate</a:t>
            </a:r>
            <a:r>
              <a:rPr lang="en-US" dirty="0" smtClean="0"/>
              <a:t>/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http://www.hatefree.cz/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cs-cz.facebook.com/CeskeObludarium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27" y="79131"/>
            <a:ext cx="4873573" cy="3489412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" y="3705373"/>
            <a:ext cx="6984775" cy="30180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30810" y="3705373"/>
            <a:ext cx="4059412" cy="2751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„We just want to say that our site does not have anything against normal Icelandic people, because </a:t>
            </a:r>
            <a:r>
              <a:rPr lang="en-US" b="1" dirty="0" err="1" smtClean="0"/>
              <a:t>tho</a:t>
            </a:r>
            <a:r>
              <a:rPr lang="cs-CZ" b="1" dirty="0" smtClean="0"/>
              <a:t>s</a:t>
            </a:r>
            <a:r>
              <a:rPr lang="en-US" b="1" dirty="0" smtClean="0"/>
              <a:t>e </a:t>
            </a:r>
            <a:r>
              <a:rPr lang="en-US" b="1" dirty="0"/>
              <a:t>are just victims of the criminal ideology and perverted lifestyle  called ICELAND! Help us to stop this filth which wants (similarly to volcano ash) to cover our </a:t>
            </a:r>
            <a:r>
              <a:rPr lang="en-US" b="1" dirty="0" err="1" smtClean="0"/>
              <a:t>bea</a:t>
            </a:r>
            <a:r>
              <a:rPr lang="cs-CZ" b="1" dirty="0" smtClean="0"/>
              <a:t>u</a:t>
            </a:r>
            <a:r>
              <a:rPr lang="en-US" b="1" dirty="0" err="1" smtClean="0"/>
              <a:t>tiful</a:t>
            </a:r>
            <a:r>
              <a:rPr lang="en-US" b="1" dirty="0" smtClean="0"/>
              <a:t> </a:t>
            </a:r>
            <a:r>
              <a:rPr lang="en-US" b="1" dirty="0"/>
              <a:t>country!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69</a:t>
            </a:fld>
            <a:endParaRPr lang="cs-CZ"/>
          </a:p>
        </p:txBody>
      </p:sp>
      <p:sp>
        <p:nvSpPr>
          <p:cNvPr id="9" name="Zaoblený obdélníkový popisek 8"/>
          <p:cNvSpPr/>
          <p:nvPr/>
        </p:nvSpPr>
        <p:spPr>
          <a:xfrm>
            <a:off x="203200" y="237066"/>
            <a:ext cx="3234265" cy="1134533"/>
          </a:xfrm>
          <a:prstGeom prst="wedgeRoundRectCallout">
            <a:avLst>
              <a:gd name="adj1" fmla="val 78827"/>
              <a:gd name="adj2" fmla="val -49458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We</a:t>
            </a:r>
            <a:r>
              <a:rPr lang="cs-CZ" b="1" dirty="0" smtClean="0"/>
              <a:t> do not </a:t>
            </a:r>
            <a:r>
              <a:rPr lang="cs-CZ" b="1" dirty="0" err="1" smtClean="0"/>
              <a:t>want</a:t>
            </a:r>
            <a:r>
              <a:rPr lang="cs-CZ" b="1" dirty="0" smtClean="0"/>
              <a:t> </a:t>
            </a:r>
            <a:r>
              <a:rPr lang="cs-CZ" b="1" dirty="0" err="1" smtClean="0"/>
              <a:t>islam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Czech Republic</a:t>
            </a:r>
            <a:endParaRPr lang="en-US" b="1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03200" y="1823837"/>
            <a:ext cx="3234265" cy="1134533"/>
          </a:xfrm>
          <a:prstGeom prst="wedgeRoundRectCallout">
            <a:avLst>
              <a:gd name="adj1" fmla="val -51858"/>
              <a:gd name="adj2" fmla="val 13113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We</a:t>
            </a:r>
            <a:r>
              <a:rPr lang="cs-CZ" b="1" dirty="0" smtClean="0"/>
              <a:t> do not </a:t>
            </a:r>
            <a:r>
              <a:rPr lang="cs-CZ" b="1" dirty="0" err="1" smtClean="0"/>
              <a:t>want</a:t>
            </a:r>
            <a:r>
              <a:rPr lang="cs-CZ" b="1" dirty="0" smtClean="0"/>
              <a:t> </a:t>
            </a:r>
            <a:r>
              <a:rPr lang="cs-CZ" b="1" dirty="0" err="1" smtClean="0"/>
              <a:t>Iceland</a:t>
            </a:r>
            <a:r>
              <a:rPr lang="cs-CZ" b="1" dirty="0" smtClean="0"/>
              <a:t> in </a:t>
            </a:r>
            <a:r>
              <a:rPr lang="cs-CZ" b="1" dirty="0" err="1"/>
              <a:t>the</a:t>
            </a:r>
            <a:r>
              <a:rPr lang="cs-CZ" b="1" dirty="0" smtClean="0"/>
              <a:t> Czech Republic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847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288665" y="3477295"/>
            <a:ext cx="3438659" cy="1501291"/>
          </a:xfrm>
          <a:prstGeom prst="wedgeRoundRectCallout">
            <a:avLst>
              <a:gd name="adj1" fmla="val -94191"/>
              <a:gd name="adj2" fmla="val -759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will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focus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cybehate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b="1" dirty="0" err="1" smtClean="0">
                <a:solidFill>
                  <a:srgbClr val="C00000"/>
                </a:solidFill>
              </a:rPr>
              <a:t>Mirroring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offline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 err="1"/>
              <a:t>Cyberspace</a:t>
            </a:r>
            <a:r>
              <a:rPr lang="cs-CZ" dirty="0"/>
              <a:t>: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virtual</a:t>
            </a:r>
            <a:r>
              <a:rPr lang="cs-CZ" dirty="0"/>
              <a:t>“ but „</a:t>
            </a:r>
            <a:r>
              <a:rPr lang="cs-CZ" dirty="0" err="1"/>
              <a:t>real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err="1" smtClean="0"/>
              <a:t>Cyberspace</a:t>
            </a:r>
            <a:r>
              <a:rPr lang="cs-CZ" dirty="0" smtClean="0"/>
              <a:t>: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540" y="1442434"/>
            <a:ext cx="7886700" cy="4734529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r>
              <a:rPr lang="cs-CZ" sz="2000" dirty="0" err="1" smtClean="0"/>
              <a:t>Computer-mediated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(CMC)</a:t>
            </a:r>
          </a:p>
          <a:p>
            <a:pPr lvl="1"/>
            <a:r>
              <a:rPr lang="cs-CZ" dirty="0" smtClean="0"/>
              <a:t>Text, </a:t>
            </a:r>
            <a:r>
              <a:rPr lang="cs-CZ" dirty="0" err="1" smtClean="0"/>
              <a:t>visuality</a:t>
            </a:r>
            <a:r>
              <a:rPr lang="cs-CZ" dirty="0" smtClean="0"/>
              <a:t>, </a:t>
            </a:r>
            <a:r>
              <a:rPr lang="cs-CZ" dirty="0" err="1" smtClean="0"/>
              <a:t>hypertexts</a:t>
            </a:r>
            <a:endParaRPr lang="cs-CZ" dirty="0" smtClean="0"/>
          </a:p>
          <a:p>
            <a:pPr lvl="1"/>
            <a:r>
              <a:rPr lang="cs-CZ" dirty="0" smtClean="0"/>
              <a:t>A/</a:t>
            </a:r>
            <a:r>
              <a:rPr lang="cs-CZ" dirty="0" err="1" smtClean="0"/>
              <a:t>synchronic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  <a:p>
            <a:pPr lvl="1"/>
            <a:r>
              <a:rPr lang="cs-CZ" dirty="0" smtClean="0"/>
              <a:t>Absence </a:t>
            </a:r>
            <a:r>
              <a:rPr lang="cs-CZ" dirty="0" err="1" smtClean="0"/>
              <a:t>of</a:t>
            </a:r>
            <a:r>
              <a:rPr lang="cs-CZ" dirty="0" smtClean="0"/>
              <a:t> many </a:t>
            </a:r>
            <a:r>
              <a:rPr lang="cs-CZ" dirty="0" err="1" smtClean="0"/>
              <a:t>cues</a:t>
            </a:r>
            <a:endParaRPr lang="cs-CZ" dirty="0" smtClean="0"/>
          </a:p>
          <a:p>
            <a:pPr lvl="2"/>
            <a:r>
              <a:rPr lang="cs-CZ" sz="1400" dirty="0" err="1" smtClean="0"/>
              <a:t>Currently</a:t>
            </a:r>
            <a:r>
              <a:rPr lang="cs-CZ" sz="1400" dirty="0" smtClean="0"/>
              <a:t>, more </a:t>
            </a:r>
            <a:r>
              <a:rPr lang="cs-CZ" sz="1400" dirty="0" err="1" smtClean="0"/>
              <a:t>rich</a:t>
            </a:r>
            <a:r>
              <a:rPr lang="cs-CZ" sz="1400" dirty="0" smtClean="0"/>
              <a:t> (</a:t>
            </a:r>
            <a:r>
              <a:rPr lang="cs-CZ" sz="1400" dirty="0" err="1" smtClean="0"/>
              <a:t>emoticons</a:t>
            </a:r>
            <a:r>
              <a:rPr lang="cs-CZ" sz="1400" dirty="0" smtClean="0"/>
              <a:t>, audio-</a:t>
            </a:r>
            <a:r>
              <a:rPr lang="cs-CZ" sz="1400" dirty="0" err="1" smtClean="0"/>
              <a:t>visual</a:t>
            </a:r>
            <a:r>
              <a:rPr lang="cs-CZ" sz="1400" dirty="0" smtClean="0"/>
              <a:t> </a:t>
            </a:r>
            <a:r>
              <a:rPr lang="cs-CZ" sz="1400" dirty="0" err="1" smtClean="0"/>
              <a:t>cues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.)</a:t>
            </a:r>
          </a:p>
          <a:p>
            <a:pPr lvl="2"/>
            <a:r>
              <a:rPr lang="cs-CZ" sz="1400" dirty="0" smtClean="0"/>
              <a:t>„</a:t>
            </a:r>
            <a:r>
              <a:rPr lang="cs-CZ" sz="1400" dirty="0" err="1" smtClean="0"/>
              <a:t>say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gif</a:t>
            </a:r>
            <a:r>
              <a:rPr lang="cs-CZ" sz="1400" dirty="0" smtClean="0"/>
              <a:t>“, </a:t>
            </a:r>
            <a:r>
              <a:rPr lang="cs-CZ" sz="1400" dirty="0" err="1" smtClean="0"/>
              <a:t>memes</a:t>
            </a:r>
            <a:endParaRPr lang="cs-CZ" sz="1400" dirty="0" smtClean="0"/>
          </a:p>
          <a:p>
            <a:pPr marL="228600" lvl="1">
              <a:spcBef>
                <a:spcPts val="1000"/>
              </a:spcBef>
            </a:pPr>
            <a:endParaRPr lang="cs-CZ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0" y="5002604"/>
            <a:ext cx="1359067" cy="904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8" y="4784713"/>
            <a:ext cx="1199505" cy="11995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93731" y="4983671"/>
            <a:ext cx="151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LOL</a:t>
            </a:r>
            <a:endParaRPr lang="en-US" sz="5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2916</Words>
  <Application>Microsoft Office PowerPoint</Application>
  <PresentationFormat>Předvádění na obrazovce (4:3)</PresentationFormat>
  <Paragraphs>705</Paragraphs>
  <Slides>69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Motiv Office</vt:lpstr>
      <vt:lpstr>Online aggression and current youth</vt:lpstr>
      <vt:lpstr>Aggression online</vt:lpstr>
      <vt:lpstr>Aggression online</vt:lpstr>
      <vt:lpstr>Aggression</vt:lpstr>
      <vt:lpstr>Aggression</vt:lpstr>
      <vt:lpstr>Aggression online</vt:lpstr>
      <vt:lpstr>Aggression online</vt:lpstr>
      <vt:lpstr>Aggression online</vt:lpstr>
      <vt:lpstr>Differences from offline environment(s)</vt:lpstr>
      <vt:lpstr>Differences from offline environment(s)</vt:lpstr>
      <vt:lpstr>Online disinhibition effect (Suler, 2004)</vt:lpstr>
      <vt:lpstr>Online disinhibition effect (Suler, 2004)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Prezentace aplikace PowerPoint</vt:lpstr>
      <vt:lpstr>Prezentace aplikace PowerPoint</vt:lpstr>
      <vt:lpstr>Prezentace aplikace PowerPoint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Audience in aggressive events</vt:lpstr>
      <vt:lpstr>Cyberhate</vt:lpstr>
      <vt:lpstr>Hate speech, cyberhate</vt:lpstr>
      <vt:lpstr>Cyberhate</vt:lpstr>
      <vt:lpstr>Cyberhate</vt:lpstr>
      <vt:lpstr>Cyberhate</vt:lpstr>
      <vt:lpstr>Cyberhate</vt:lpstr>
      <vt:lpstr>In the past 12 months, have you seen websites where people discuss hate messages that attack certain groups or individuals ? (EUKO, 2010; NCGM, 2013)</vt:lpstr>
      <vt:lpstr>Prezentace aplikace PowerPoint</vt:lpstr>
      <vt:lpstr>Prezentace aplikace PowerPoint</vt:lpstr>
      <vt:lpstr>Prezentace aplikace PowerPoint</vt:lpstr>
      <vt:lpstr>Hateful information online</vt:lpstr>
      <vt:lpstr>Hate communities online/Hate sites </vt:lpstr>
      <vt:lpstr>Hate communities online/Hate sites </vt:lpstr>
      <vt:lpstr>Hate communities online/Hate sites </vt:lpstr>
      <vt:lpstr>„Socialy creative“ Moral disengagement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Hate communities online/Hate sites </vt:lpstr>
      <vt:lpstr>Hate communities online/Hate sites </vt:lpstr>
      <vt:lpstr>Example: https://www.stormfront.org/</vt:lpstr>
      <vt:lpstr>Combating hate online?</vt:lpstr>
      <vt:lpstr>Combating hate online?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558</cp:revision>
  <dcterms:created xsi:type="dcterms:W3CDTF">2014-11-27T05:54:34Z</dcterms:created>
  <dcterms:modified xsi:type="dcterms:W3CDTF">2017-03-22T14:04:20Z</dcterms:modified>
</cp:coreProperties>
</file>