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4" r:id="rId3"/>
    <p:sldId id="305" r:id="rId4"/>
    <p:sldId id="267" r:id="rId5"/>
    <p:sldId id="295" r:id="rId6"/>
    <p:sldId id="306" r:id="rId7"/>
    <p:sldId id="307" r:id="rId8"/>
    <p:sldId id="296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263" r:id="rId17"/>
    <p:sldId id="264" r:id="rId18"/>
    <p:sldId id="315" r:id="rId19"/>
    <p:sldId id="316" r:id="rId20"/>
    <p:sldId id="321" r:id="rId21"/>
    <p:sldId id="322" r:id="rId22"/>
    <p:sldId id="319" r:id="rId23"/>
    <p:sldId id="318" r:id="rId24"/>
    <p:sldId id="317" r:id="rId25"/>
    <p:sldId id="320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0FC41-7A02-4762-BF0D-37F46223408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7900-EA06-4492-880D-1BEB9FA32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72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355C2-57BE-418B-897F-F5E8C3FF6861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A90D5-2F04-4387-9D39-9D129BDA0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28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AF78-BF1A-B744-962C-FD8326E5C3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82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Nadměrná konzumace televize</a:t>
            </a:r>
          </a:p>
          <a:p>
            <a:r>
              <a:rPr lang="cs-CZ" dirty="0" smtClean="0"/>
              <a:t>	-</a:t>
            </a:r>
            <a:r>
              <a:rPr lang="cs-CZ" baseline="0" dirty="0" smtClean="0"/>
              <a:t> hloupnutí, pasivita, lenost, obezita, vyšší kriminalita a ochota k násilí, těhotenství nezletilých...</a:t>
            </a:r>
          </a:p>
          <a:p>
            <a:r>
              <a:rPr lang="cs-CZ" baseline="0" dirty="0" smtClean="0"/>
              <a:t>Frankfurtská škola – televize odvádí pozornost od podstatných věcí</a:t>
            </a:r>
          </a:p>
          <a:p>
            <a:r>
              <a:rPr lang="cs-CZ" baseline="0" dirty="0" smtClean="0"/>
              <a:t>Boom kritiky televize v USA 70-90. léta, v ČR 90. léta a později</a:t>
            </a:r>
          </a:p>
          <a:p>
            <a:endParaRPr lang="cs-CZ" dirty="0" smtClean="0"/>
          </a:p>
          <a:p>
            <a:r>
              <a:rPr lang="cs-CZ" dirty="0" err="1" smtClean="0"/>
              <a:t>Williams</a:t>
            </a:r>
            <a:r>
              <a:rPr lang="cs-CZ" dirty="0" smtClean="0"/>
              <a:t> (1975): </a:t>
            </a:r>
            <a:r>
              <a:rPr lang="cs-CZ" i="1" dirty="0" err="1" smtClean="0"/>
              <a:t>flow</a:t>
            </a:r>
            <a:r>
              <a:rPr lang="cs-CZ" i="1" dirty="0" smtClean="0"/>
              <a:t> </a:t>
            </a:r>
            <a:r>
              <a:rPr lang="cs-CZ" dirty="0" smtClean="0"/>
              <a:t>jako sekvence nebo sada sekvencí obsahů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AF78-BF1A-B744-962C-FD8326E5C3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1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21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882650"/>
            <a:ext cx="5799137" cy="4351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49003" y="5513076"/>
            <a:ext cx="5995172" cy="5223548"/>
          </a:xfrm>
          <a:noFill/>
          <a:ln/>
        </p:spPr>
        <p:txBody>
          <a:bodyPr tIns="10584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/>
              <a:t>Societal videogame violence consumption and societal youth violence, 1996–2011.</a:t>
            </a:r>
          </a:p>
          <a:p>
            <a:endParaRPr/>
          </a:p>
          <a:p>
            <a:r>
              <a:rPr lang="en-GB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201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34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18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81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20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30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97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35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7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31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81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81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15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63EF-9155-44C6-A34F-57A36102501D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19CEF-97A5-4B8E-85CA-C473CAB64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66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nlinelibrary.wiley.com/doi/10.1111/jcom.12129/full#jcom12129-fig-0003" TargetMode="External"/><Relationship Id="rId5" Type="http://schemas.openxmlformats.org/officeDocument/2006/relationships/hyperlink" Target="http://onlinelibrary.wiley.com/doi/10.1111/jcom.2015.65.issue-1/issuetoc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Media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effects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Lukas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Blinka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40s-50s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Wertham's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studies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Comic books are evil!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Youngsters spend up to 3 hours a day reading them!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Surely they have lost their sense of reality!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Content analysis of popular comic books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Tried to find and match between unrealistic hero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behaviour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cases when children died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50s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Television studies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Frankfurt school, T. Adorno – critique of the pop – low- culture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Televize 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serialization, advertising,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parasocial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relationships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2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ightlit.files.wordpress.com/2014/07/1984_by_alcook-d4z39d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418"/>
            <a:ext cx="4464496" cy="67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60s behaviorism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A. Bandura – social learning theory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Bobo doll experiment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  <a:p>
            <a:r>
              <a:rPr lang="en-US" dirty="0"/>
              <a:t>https://www.youtube.com/watch?v=NjTxQy_U3ac&amp;t=2s</a:t>
            </a:r>
          </a:p>
        </p:txBody>
      </p:sp>
    </p:spTree>
    <p:extLst>
      <p:ext uri="{BB962C8B-B14F-4D97-AF65-F5344CB8AC3E}">
        <p14:creationId xmlns:p14="http://schemas.microsoft.com/office/powerpoint/2010/main" val="414498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BIG MEDIA EFFECTS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Direct and causal relationship between media use and effect (on attitudes, moods, behaviours,…)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Technological determinism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Internet, computer games, Facebook, smartphones,… make us addicted, aggressive,…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82" y="3717031"/>
            <a:ext cx="2057174" cy="314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46876"/>
            <a:ext cx="32004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3960440" cy="30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2772540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-315416"/>
            <a:ext cx="3239620" cy="341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1"/>
            <a:ext cx="3312368" cy="52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62965"/>
            <a:ext cx="20955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013176"/>
            <a:ext cx="2088233" cy="18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02" y="1772816"/>
            <a:ext cx="979959" cy="15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9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95337" cy="55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00773"/>
            <a:ext cx="8208912" cy="56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SMALL MEDIA EFFECTS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Media panic, it tend to diminish over time</a:t>
            </a:r>
          </a:p>
          <a:p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We tend to be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blind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on media that has become common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E.g. Paul Felix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Lazarfeld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studies on political campaigns</a:t>
            </a: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95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7.deviantart.net/fs70/f/2013/227/7/2/super_mario_bros_world_1_by_sullyvancraft-d6i7r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-181544"/>
            <a:ext cx="13825536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01 at 20.5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6660232" cy="2609750"/>
          </a:xfrm>
          <a:prstGeom prst="rect">
            <a:avLst/>
          </a:prstGeom>
        </p:spPr>
      </p:pic>
      <p:pic>
        <p:nvPicPr>
          <p:cNvPr id="5" name="Picture 4" descr="Screen Shot 2015-12-01 at 20.54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45" y="4365104"/>
            <a:ext cx="8023021" cy="2492896"/>
          </a:xfrm>
          <a:prstGeom prst="rect">
            <a:avLst/>
          </a:prstGeom>
        </p:spPr>
      </p:pic>
      <p:pic>
        <p:nvPicPr>
          <p:cNvPr id="6" name="Picture 5" descr="Screen Shot 2015-12-01 at 20.54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5508104" cy="1781664"/>
          </a:xfrm>
          <a:prstGeom prst="rect">
            <a:avLst/>
          </a:prstGeom>
        </p:spPr>
      </p:pic>
      <p:pic>
        <p:nvPicPr>
          <p:cNvPr id="10" name="Picture 9" descr="Screen Shot 2015-12-01 at 20.52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2984365" cy="1245306"/>
          </a:xfrm>
          <a:prstGeom prst="rect">
            <a:avLst/>
          </a:prstGeom>
        </p:spPr>
      </p:pic>
      <p:pic>
        <p:nvPicPr>
          <p:cNvPr id="9" name="Picture 8" descr="Screen Shot 2015-12-01 at 20.52.5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76" y="2734529"/>
            <a:ext cx="2267744" cy="1486559"/>
          </a:xfrm>
          <a:prstGeom prst="rect">
            <a:avLst/>
          </a:prstGeom>
        </p:spPr>
      </p:pic>
      <p:pic>
        <p:nvPicPr>
          <p:cNvPr id="7" name="Picture 6" descr="Screen Shot 2015-12-01 at 20.53.4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87" y="3609169"/>
            <a:ext cx="4325825" cy="3248831"/>
          </a:xfrm>
          <a:prstGeom prst="rect">
            <a:avLst/>
          </a:prstGeom>
        </p:spPr>
      </p:pic>
      <p:pic>
        <p:nvPicPr>
          <p:cNvPr id="8" name="Picture 7" descr="Screen Shot 2015-12-01 at 20.53.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50" y="0"/>
            <a:ext cx="3853462" cy="26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1247775"/>
            <a:ext cx="5734050" cy="4362450"/>
          </a:xfrm>
          <a:prstGeom prst="rect">
            <a:avLst/>
          </a:prstGeom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424801" y="419401"/>
            <a:ext cx="8228160" cy="724320"/>
          </a:xfrm>
          <a:prstGeom prst="rect">
            <a:avLst/>
          </a:prstGeom>
        </p:spPr>
        <p:txBody>
          <a:bodyPr vert="horz" lIns="91440" tIns="12801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51" b="1" smtClean="0"/>
              <a:t>Does Media Violence Predict Societal Violence? It Depends on What You Look at and When</a:t>
            </a:r>
            <a:endParaRPr lang="en-GB" sz="1451" b="1" dirty="0"/>
          </a:p>
        </p:txBody>
      </p:sp>
    </p:spTree>
    <p:extLst>
      <p:ext uri="{BB962C8B-B14F-4D97-AF65-F5344CB8AC3E}">
        <p14:creationId xmlns:p14="http://schemas.microsoft.com/office/powerpoint/2010/main" val="17362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419401"/>
            <a:ext cx="8228160" cy="724320"/>
          </a:xfrm>
        </p:spPr>
        <p:txBody>
          <a:bodyPr vert="horz" lIns="91440" tIns="12801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451" b="1" dirty="0"/>
              <a:t>Does Media Violence Predict Societal Violence? It Depends on What You Look at and When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301" y="1121441"/>
            <a:ext cx="4964129" cy="4769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1" y="6205321"/>
            <a:ext cx="6252480" cy="505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49619" rIns="81638" bIns="40819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998" b="1">
                <a:solidFill>
                  <a:srgbClr val="000000"/>
                </a:solidFill>
              </a:rPr>
              <a:t>Journal of Communication</a:t>
            </a:r>
            <a:r>
              <a:rPr lang="en-GB" sz="998">
                <a:solidFill>
                  <a:srgbClr val="000000"/>
                </a:solidFill>
              </a:rPr>
              <a:t/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5"/>
              </a:rPr>
              <a:t>Volume 65, Issue 1, </a:t>
            </a:r>
            <a:r>
              <a:rPr lang="en-GB" sz="998">
                <a:solidFill>
                  <a:srgbClr val="000000"/>
                </a:solidFill>
              </a:rPr>
              <a:t>pages E1-E22, 5 NOV 2014 DOI: 10.1111/jcom.12129</a:t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6"/>
              </a:rPr>
              <a:t>http://onlinelibrary.wiley.com/doi/10.1111/jcom.12129/full#jcom12129-fig-0003</a:t>
            </a:r>
          </a:p>
        </p:txBody>
      </p:sp>
    </p:spTree>
    <p:extLst>
      <p:ext uri="{BB962C8B-B14F-4D97-AF65-F5344CB8AC3E}">
        <p14:creationId xmlns:p14="http://schemas.microsoft.com/office/powerpoint/2010/main" val="2935120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Meta-analytical studies show very small correlations  about r= .1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 surprising in complex systems</a:t>
            </a:r>
          </a:p>
          <a:p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But surprising because it does not agree with case studies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 effect of scary media content on fear reaction of small children: generally small r=.18, but number of clinical case studies showed extreme reactions (Pearce &amp; Field, 2015).</a:t>
            </a:r>
          </a:p>
        </p:txBody>
      </p:sp>
    </p:spTree>
    <p:extLst>
      <p:ext uri="{BB962C8B-B14F-4D97-AF65-F5344CB8AC3E}">
        <p14:creationId xmlns:p14="http://schemas.microsoft.com/office/powerpoint/2010/main" val="24519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016_Valkenburg_et_al_2016_Media_Effects_Annual_Review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10236" r="30628" b="9656"/>
          <a:stretch/>
        </p:blipFill>
        <p:spPr>
          <a:xfrm>
            <a:off x="755576" y="260648"/>
            <a:ext cx="6677514" cy="59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MIXED MEDIA EFFECTS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Schramm, Lyle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Parker, 1961</a:t>
            </a: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For some children under some conditions some television is harmful. 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other children under the same conditions or for the same children under other condi­tions it may be beneficial. 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most children under most conditions, most tele­vision is probably neither particularly harmful nor particularly beneficial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808820"/>
            <a:ext cx="2304256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19872" y="2600908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716016" y="2132855"/>
            <a:ext cx="1944216" cy="18722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300192" y="2607270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>
            <a:stCxn id="3" idx="3"/>
            <a:endCxn id="5" idx="1"/>
          </p:cNvCxnSpPr>
          <p:nvPr/>
        </p:nvCxnSpPr>
        <p:spPr>
          <a:xfrm>
            <a:off x="5076056" y="3068960"/>
            <a:ext cx="1224136" cy="636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" idx="3"/>
            <a:endCxn id="3" idx="1"/>
          </p:cNvCxnSpPr>
          <p:nvPr/>
        </p:nvCxnSpPr>
        <p:spPr>
          <a:xfrm>
            <a:off x="2915816" y="306896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915816" y="3861048"/>
            <a:ext cx="1800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500531" y="2884293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Media use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480189" y="2890656"/>
            <a:ext cx="146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Media </a:t>
            </a:r>
            <a:r>
              <a:rPr lang="cs-CZ" dirty="0" err="1" smtClean="0"/>
              <a:t>effects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50013" y="2468794"/>
            <a:ext cx="14740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Factors of </a:t>
            </a:r>
          </a:p>
          <a:p>
            <a:r>
              <a:rPr lang="en-US" dirty="0" smtClean="0"/>
              <a:t>susceptibility:</a:t>
            </a:r>
          </a:p>
          <a:p>
            <a:r>
              <a:rPr lang="en-US" dirty="0" smtClean="0"/>
              <a:t>personality</a:t>
            </a:r>
          </a:p>
          <a:p>
            <a:r>
              <a:rPr lang="en-US" dirty="0" smtClean="0"/>
              <a:t>development</a:t>
            </a:r>
          </a:p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076056" y="2378913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cognitive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emotional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physiological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reaction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0417" y="4509120"/>
            <a:ext cx="7859216" cy="792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Valkenburg</a:t>
            </a:r>
            <a:r>
              <a:rPr lang="en-US" sz="2000" dirty="0"/>
              <a:t>, P. M., &amp; Peter, J. (2013). The differential susceptibility to media effects model. </a:t>
            </a:r>
            <a:r>
              <a:rPr lang="en-US" sz="2000" i="1" dirty="0"/>
              <a:t>Journal of Communication</a:t>
            </a:r>
            <a:r>
              <a:rPr lang="en-US" sz="2000" dirty="0"/>
              <a:t>, </a:t>
            </a:r>
            <a:r>
              <a:rPr lang="en-US" sz="2000" i="1" dirty="0"/>
              <a:t>63</a:t>
            </a:r>
            <a:r>
              <a:rPr lang="en-US" sz="2000" dirty="0"/>
              <a:t>(2), 221-243.</a:t>
            </a:r>
          </a:p>
        </p:txBody>
      </p:sp>
    </p:spTree>
    <p:extLst>
      <p:ext uri="{BB962C8B-B14F-4D97-AF65-F5344CB8AC3E}">
        <p14:creationId xmlns:p14="http://schemas.microsoft.com/office/powerpoint/2010/main" val="8034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ffordablewebdesign.com/wp-content/uploads/2013/07/20130711-0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3363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eb/b8/ea/ebb8eaecbb28cdd7d94a1c8fb9f090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8961"/>
            <a:ext cx="4032448" cy="67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minisce.com/wp-content/uploads/2012/02/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655"/>
            <a:ext cx="8356471" cy="66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1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rekwinnert.com/wp-content/uploads/2014/11/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105"/>
            <a:ext cx="84237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1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1929 –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Payene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Fund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Studies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cinema effects children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Measuring galvanic skin reaction while watching movie sequences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Romantic scenes did not effect children at all but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sex scenes blew the sixteen-year-olds off the graphs</a:t>
            </a:r>
            <a:endParaRPr lang="cs-CZ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Survey part with parents and teachers –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children are heavily under influence of bad moral in films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odcomics.comicbookresources.com/wp-content/uploads/2010/06/manytomorrow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711"/>
            <a:ext cx="4464496" cy="65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5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jUiWTj2k9ms/VSEGBu0iKyI/AAAAAAAAGxw/BvqvAGQcwoc/s1600/kryp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119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517</Words>
  <Application>Microsoft Office PowerPoint</Application>
  <PresentationFormat>Předvádění na obrazovce (4:3)</PresentationFormat>
  <Paragraphs>75</Paragraphs>
  <Slides>25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Media effects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1929 – The Payene Fund Studies</vt:lpstr>
      <vt:lpstr>Prezentace aplikace PowerPoint</vt:lpstr>
      <vt:lpstr>Prezentace aplikace PowerPoint</vt:lpstr>
      <vt:lpstr>40s-50s – Wertham's studies</vt:lpstr>
      <vt:lpstr>50s Television studies</vt:lpstr>
      <vt:lpstr>Prezentace aplikace PowerPoint</vt:lpstr>
      <vt:lpstr>60s behaviorism </vt:lpstr>
      <vt:lpstr>BIG MEDIA EFFECTS</vt:lpstr>
      <vt:lpstr>Prezentace aplikace PowerPoint</vt:lpstr>
      <vt:lpstr>Prezentace aplikace PowerPoint</vt:lpstr>
      <vt:lpstr>Prezentace aplikace PowerPoint</vt:lpstr>
      <vt:lpstr>SMALL MEDIA EFFECTS</vt:lpstr>
      <vt:lpstr>Prezentace aplikace PowerPoint</vt:lpstr>
      <vt:lpstr>Prezentace aplikace PowerPoint</vt:lpstr>
      <vt:lpstr>Does Media Violence Predict Societal Violence? It Depends on What You Look at and When</vt:lpstr>
      <vt:lpstr>Prezentace aplikace PowerPoint</vt:lpstr>
      <vt:lpstr>Prezentace aplikace PowerPoint</vt:lpstr>
      <vt:lpstr>MIXED MEDIA EFFECTS Schramm, Lyle, Parker, 1961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Luke</dc:creator>
  <cp:lastModifiedBy>Luke</cp:lastModifiedBy>
  <cp:revision>40</cp:revision>
  <cp:lastPrinted>2017-03-14T15:36:03Z</cp:lastPrinted>
  <dcterms:created xsi:type="dcterms:W3CDTF">2015-12-02T11:47:21Z</dcterms:created>
  <dcterms:modified xsi:type="dcterms:W3CDTF">2017-03-27T09:52:54Z</dcterms:modified>
</cp:coreProperties>
</file>