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96" r:id="rId2"/>
    <p:sldId id="258" r:id="rId3"/>
    <p:sldId id="304" r:id="rId4"/>
    <p:sldId id="336" r:id="rId5"/>
    <p:sldId id="353" r:id="rId6"/>
    <p:sldId id="300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59" r:id="rId16"/>
    <p:sldId id="306" r:id="rId17"/>
    <p:sldId id="339" r:id="rId18"/>
    <p:sldId id="337" r:id="rId19"/>
    <p:sldId id="340" r:id="rId20"/>
    <p:sldId id="342" r:id="rId21"/>
    <p:sldId id="343" r:id="rId22"/>
    <p:sldId id="344" r:id="rId23"/>
    <p:sldId id="345" r:id="rId24"/>
    <p:sldId id="346" r:id="rId25"/>
    <p:sldId id="314" r:id="rId26"/>
    <p:sldId id="332" r:id="rId27"/>
    <p:sldId id="349" r:id="rId28"/>
    <p:sldId id="334" r:id="rId29"/>
    <p:sldId id="329" r:id="rId30"/>
    <p:sldId id="293" r:id="rId31"/>
    <p:sldId id="352" r:id="rId32"/>
    <p:sldId id="350" r:id="rId33"/>
    <p:sldId id="292" r:id="rId34"/>
    <p:sldId id="282" r:id="rId35"/>
    <p:sldId id="283" r:id="rId36"/>
    <p:sldId id="324" r:id="rId37"/>
    <p:sldId id="335" r:id="rId38"/>
    <p:sldId id="319" r:id="rId39"/>
    <p:sldId id="331" r:id="rId40"/>
    <p:sldId id="321" r:id="rId41"/>
    <p:sldId id="326" r:id="rId42"/>
    <p:sldId id="287" r:id="rId43"/>
    <p:sldId id="347" r:id="rId44"/>
    <p:sldId id="328" r:id="rId45"/>
    <p:sldId id="330" r:id="rId46"/>
    <p:sldId id="327" r:id="rId47"/>
    <p:sldId id="348" r:id="rId48"/>
    <p:sldId id="322" r:id="rId49"/>
    <p:sldId id="316" r:id="rId50"/>
    <p:sldId id="290" r:id="rId51"/>
    <p:sldId id="291" r:id="rId52"/>
  </p:sldIdLst>
  <p:sldSz cx="9144000" cy="6858000" type="screen4x3"/>
  <p:notesSz cx="6669088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2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42" autoAdjust="0"/>
  </p:normalViewPr>
  <p:slideViewPr>
    <p:cSldViewPr>
      <p:cViewPr varScale="1">
        <p:scale>
          <a:sx n="91" d="100"/>
          <a:sy n="91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88924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3778245" y="0"/>
            <a:ext cx="288924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FD3B39-55A9-4421-AACA-C0361E6A7825}" type="datetime1">
              <a:rPr lang="cs-CZ" sz="12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pPr marL="0" marR="0" lvl="0" indent="0" algn="r" defTabSz="44926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9.4.2018</a:t>
            </a:fld>
            <a:endParaRPr lang="cs-CZ" sz="12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9428158"/>
            <a:ext cx="288924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3778245" y="9428158"/>
            <a:ext cx="288924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F0DBB57-4147-4901-91F9-1F3133089045}" type="slidenum">
              <a:t>‹#›</a:t>
            </a:fld>
            <a:endParaRPr lang="cs-CZ" sz="12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151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/>
          <p:nvPr/>
        </p:nvSpPr>
        <p:spPr>
          <a:xfrm>
            <a:off x="0" y="0"/>
            <a:ext cx="6669084" cy="99266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AutoShape 2"/>
          <p:cNvSpPr/>
          <p:nvPr/>
        </p:nvSpPr>
        <p:spPr>
          <a:xfrm>
            <a:off x="0" y="0"/>
            <a:ext cx="6669084" cy="99266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3"/>
          <p:cNvSpPr>
            <a:spLocks noGrp="1" noRot="1" noChangeAspect="1"/>
          </p:cNvSpPr>
          <p:nvPr>
            <p:ph type="sldImg" idx="2"/>
          </p:nvPr>
        </p:nvSpPr>
        <p:spPr>
          <a:xfrm>
            <a:off x="-14774866" y="-12806364"/>
            <a:ext cx="18073692" cy="13557251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5" name="Rectangle 4"/>
          <p:cNvSpPr txBox="1">
            <a:spLocks noGrp="1"/>
          </p:cNvSpPr>
          <p:nvPr>
            <p:ph type="body" sz="quarter" idx="3"/>
          </p:nvPr>
        </p:nvSpPr>
        <p:spPr>
          <a:xfrm>
            <a:off x="666908" y="4715149"/>
            <a:ext cx="5330641" cy="4461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12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449263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Times New Roman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pPr marL="347664" indent="-342900">
              <a:buClr>
                <a:srgbClr val="4F261E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1200" dirty="0" smtClean="0">
                <a:latin typeface="Arial"/>
              </a:rPr>
              <a:t>MKN-10: 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1200" dirty="0" smtClean="0">
                <a:latin typeface="Arial"/>
              </a:rPr>
              <a:t>1) důkaz o přerušení užívání nebo snížení dávek PL po jejím opakovaném a obvykle dlouhodobém užívání a/nebo jejím užívání ve vysokých dávkách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1200" dirty="0" smtClean="0">
                <a:latin typeface="Arial"/>
              </a:rPr>
              <a:t>2) příznaky odpovídají známým projevům odvykacího stavu u určité PL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1200" dirty="0" smtClean="0">
                <a:latin typeface="Arial"/>
              </a:rPr>
              <a:t>3) příznaky není možné přičítat somatické poruše či jiné duševní poruše</a:t>
            </a:r>
          </a:p>
          <a:p>
            <a:endParaRPr lang="cs-CZ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4774863" y="-12806363"/>
            <a:ext cx="18073688" cy="13557251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4835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pPr marL="357188" indent="-350838">
              <a:tabLst>
                <a:tab pos="357188" algn="l"/>
                <a:tab pos="1181100" algn="l"/>
                <a:tab pos="2095500" algn="l"/>
                <a:tab pos="3009900" algn="l"/>
                <a:tab pos="3924300" algn="l"/>
                <a:tab pos="4838700" algn="l"/>
                <a:tab pos="5753100" algn="l"/>
                <a:tab pos="6667500" algn="l"/>
                <a:tab pos="7581900" algn="l"/>
                <a:tab pos="8496300" algn="l"/>
                <a:tab pos="9410700" algn="l"/>
                <a:tab pos="10325100" algn="l"/>
              </a:tabLst>
            </a:pPr>
            <a:r>
              <a:rPr lang="cs-CZ" sz="1200" dirty="0" smtClean="0">
                <a:latin typeface="Arial"/>
              </a:rPr>
              <a:t>MKN-10:</a:t>
            </a:r>
          </a:p>
          <a:p>
            <a:pPr marL="357188" lvl="0" indent="0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sz="1200" dirty="0" smtClean="0">
                <a:latin typeface="Arial"/>
              </a:rPr>
              <a:t>1) požití PL je odpovědné za fyzické nebo psychické poškození</a:t>
            </a:r>
          </a:p>
          <a:p>
            <a:pPr marL="357188" lvl="0" indent="0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sz="1200" dirty="0" smtClean="0">
                <a:latin typeface="Arial"/>
              </a:rPr>
              <a:t>2) typ poškození je jasně prokazatelný a specifikovaný</a:t>
            </a:r>
          </a:p>
          <a:p>
            <a:pPr marL="357188" lvl="0" indent="0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sz="1200" dirty="0" smtClean="0">
                <a:latin typeface="Arial"/>
              </a:rPr>
              <a:t>3) projevy poškození trvají min. 1 měsíc nebo opakovaně v průběhu 1 roku</a:t>
            </a:r>
          </a:p>
          <a:p>
            <a:pPr marL="357188" lvl="0" indent="0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sz="1200" dirty="0" smtClean="0">
                <a:latin typeface="Arial"/>
              </a:rPr>
              <a:t>4) nesplňuje kritéria pro jinou poruchu spojenou s touž látkou ve stejném období (kromě akutní intoxikace)</a:t>
            </a:r>
          </a:p>
          <a:p>
            <a:endParaRPr 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00A6B42-83CB-417E-A447-11CDFFB3F5AB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27D0E3-E5B5-4819-A9D0-5F99C0985B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fld id="{9C232DAB-69F8-4913-9BFA-B3E3890FEAF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00549B-DA71-4B78-A704-5B25DAB15D0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fld id="{C85C0BED-8D7E-4348-8932-1A89D60E935C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4395BF-7942-4158-97DB-C2CBA45098C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E71130-01AB-4F37-8B3D-41F25D4A3AC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59DF9F-920E-4075-896D-A2BA4DB248C2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D32FF2-465B-4015-AA44-BF04BD8F2AD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8F91E2D-BDAE-40E5-B1EA-D885218BA178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7D7ACA-50F7-4F17-87CC-FE374A22AA5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lvl="0"/>
            <a:fld id="{3DD2B3A5-85F4-45A2-A7DC-A0A9F4A1750D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ogovaporadna.cz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iktologie.cz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rogovaporadna.cz/" TargetMode="External"/><Relationship Id="rId4" Type="http://schemas.openxmlformats.org/officeDocument/2006/relationships/hyperlink" Target="http://www.drogy-info.cz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/>
          <p:nvPr/>
        </p:nvSpPr>
        <p:spPr>
          <a:xfrm>
            <a:off x="899595" y="1844820"/>
            <a:ext cx="7467603" cy="7681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PROBLEMATIKA ZÁVISLOSTÍ</a:t>
            </a:r>
          </a:p>
        </p:txBody>
      </p:sp>
      <p:sp>
        <p:nvSpPr>
          <p:cNvPr id="3" name="Rectangle 2"/>
          <p:cNvSpPr txBox="1">
            <a:spLocks noGrp="1"/>
          </p:cNvSpPr>
          <p:nvPr>
            <p:ph type="subTitle" idx="1"/>
          </p:nvPr>
        </p:nvSpPr>
        <p:spPr>
          <a:xfrm>
            <a:off x="1475658" y="3068964"/>
            <a:ext cx="6408736" cy="2016224"/>
          </a:xfrm>
        </p:spPr>
        <p:txBody>
          <a:bodyPr lIns="90004" tIns="46798" rIns="90004" bIns="46798"/>
          <a:lstStyle/>
          <a:p>
            <a:pPr lvl="0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000" b="1" dirty="0">
                <a:latin typeface="Arial"/>
              </a:rPr>
              <a:t>PhDr. Anna </a:t>
            </a:r>
            <a:r>
              <a:rPr lang="cs-CZ" sz="2000" b="1" dirty="0" err="1">
                <a:latin typeface="Arial"/>
              </a:rPr>
              <a:t>Nohýnková</a:t>
            </a:r>
            <a:r>
              <a:rPr lang="cs-CZ" sz="2000" b="1" dirty="0">
                <a:latin typeface="Arial"/>
              </a:rPr>
              <a:t>, Ph.D.</a:t>
            </a:r>
          </a:p>
          <a:p>
            <a:pPr lvl="0" algn="ctr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2000" dirty="0">
              <a:latin typeface="Arial"/>
            </a:endParaRPr>
          </a:p>
          <a:p>
            <a:pPr lvl="0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000" dirty="0">
                <a:latin typeface="Arial"/>
              </a:rPr>
              <a:t>Terapeutické centrum v </a:t>
            </a:r>
            <a:r>
              <a:rPr lang="cs-CZ" sz="2000" dirty="0" smtClean="0">
                <a:latin typeface="Arial"/>
              </a:rPr>
              <a:t>JMK,</a:t>
            </a:r>
          </a:p>
          <a:p>
            <a:pPr lvl="0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000" dirty="0" smtClean="0">
                <a:latin typeface="Arial"/>
              </a:rPr>
              <a:t>Společnost Podané ruce, o.p.s.</a:t>
            </a:r>
            <a:endParaRPr lang="cs-CZ" sz="2000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179512" y="1628800"/>
            <a:ext cx="8784976" cy="5040560"/>
          </a:xfrm>
        </p:spPr>
        <p:txBody>
          <a:bodyPr>
            <a:noAutofit/>
          </a:bodyPr>
          <a:lstStyle/>
          <a:p>
            <a:pPr marL="84138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 smtClean="0">
                <a:latin typeface="Arial"/>
              </a:rPr>
              <a:t>= přechodný </a:t>
            </a:r>
            <a:r>
              <a:rPr lang="cs-CZ" b="1" dirty="0">
                <a:latin typeface="Arial"/>
              </a:rPr>
              <a:t>stav, který následuje po užití </a:t>
            </a:r>
            <a:r>
              <a:rPr lang="cs-CZ" b="1" dirty="0" smtClean="0">
                <a:latin typeface="Arial"/>
              </a:rPr>
              <a:t>PL; vede </a:t>
            </a:r>
            <a:r>
              <a:rPr lang="cs-CZ" b="1" dirty="0">
                <a:latin typeface="Arial"/>
              </a:rPr>
              <a:t>ke změnám </a:t>
            </a:r>
            <a:r>
              <a:rPr lang="cs-CZ" b="1" dirty="0" smtClean="0">
                <a:latin typeface="Arial"/>
              </a:rPr>
              <a:t>chování</a:t>
            </a:r>
            <a:r>
              <a:rPr lang="cs-CZ" b="1" dirty="0">
                <a:latin typeface="Arial"/>
              </a:rPr>
              <a:t>, psychických funkcí a funkcí tělesných </a:t>
            </a:r>
            <a:r>
              <a:rPr lang="cs-CZ" b="1" dirty="0" smtClean="0">
                <a:latin typeface="Arial"/>
              </a:rPr>
              <a:t>orgánů</a:t>
            </a:r>
          </a:p>
          <a:p>
            <a:pPr marL="84138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 smtClean="0">
              <a:latin typeface="Arial"/>
            </a:endParaRPr>
          </a:p>
          <a:p>
            <a:pPr marL="461964" indent="-342900"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účinek </a:t>
            </a:r>
            <a:r>
              <a:rPr lang="cs-CZ" dirty="0">
                <a:latin typeface="Arial"/>
              </a:rPr>
              <a:t>se liší dle dávky, způsobu aplikace, okolností požití, tělesného stavu, premorbidní </a:t>
            </a:r>
            <a:r>
              <a:rPr lang="cs-CZ" dirty="0" smtClean="0">
                <a:latin typeface="Arial"/>
              </a:rPr>
              <a:t>osobnosti</a:t>
            </a:r>
          </a:p>
          <a:p>
            <a:pPr marL="119064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>
              <a:latin typeface="Arial"/>
            </a:endParaRPr>
          </a:p>
          <a:p>
            <a:pPr marL="461964" indent="-342900"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dg. kritéria (MKN-10): </a:t>
            </a:r>
          </a:p>
          <a:p>
            <a:pPr marL="631508" lvl="1" indent="-352425">
              <a:buClr>
                <a:srgbClr val="4F261E"/>
              </a:buClr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2000" dirty="0" smtClean="0">
                <a:latin typeface="Arial"/>
              </a:rPr>
              <a:t>1</a:t>
            </a:r>
            <a:r>
              <a:rPr lang="cs-CZ" sz="2000" dirty="0">
                <a:latin typeface="Arial"/>
              </a:rPr>
              <a:t>) jasný důkaz o stávajícím užívání PL v </a:t>
            </a:r>
            <a:r>
              <a:rPr lang="cs-CZ" sz="2000" dirty="0" smtClean="0">
                <a:latin typeface="Arial"/>
              </a:rPr>
              <a:t>dávkách odpovídajících </a:t>
            </a:r>
            <a:r>
              <a:rPr lang="cs-CZ" sz="2000" dirty="0">
                <a:latin typeface="Arial"/>
              </a:rPr>
              <a:t>intoxikaci</a:t>
            </a:r>
          </a:p>
          <a:p>
            <a:pPr marL="631508" lvl="1" indent="-352425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2000" dirty="0" smtClean="0">
                <a:latin typeface="Arial"/>
              </a:rPr>
              <a:t>2</a:t>
            </a:r>
            <a:r>
              <a:rPr lang="cs-CZ" sz="2000" dirty="0">
                <a:latin typeface="Arial"/>
              </a:rPr>
              <a:t>) příznaky intoxikace </a:t>
            </a:r>
            <a:r>
              <a:rPr lang="cs-CZ" sz="2000" dirty="0" smtClean="0">
                <a:latin typeface="Arial"/>
              </a:rPr>
              <a:t>odpovídají účinkům </a:t>
            </a:r>
            <a:r>
              <a:rPr lang="cs-CZ" sz="2000" dirty="0">
                <a:latin typeface="Arial"/>
              </a:rPr>
              <a:t>dané PL, působí klinicky významné </a:t>
            </a:r>
            <a:r>
              <a:rPr lang="cs-CZ" sz="2000" b="1" dirty="0">
                <a:latin typeface="Arial"/>
              </a:rPr>
              <a:t>narušení úrovně vědomí, poznávání, vnímání, emotivity, chování</a:t>
            </a:r>
          </a:p>
          <a:p>
            <a:pPr marL="631508" lvl="1" indent="-357188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2000" dirty="0" smtClean="0">
                <a:latin typeface="Arial"/>
              </a:rPr>
              <a:t>3</a:t>
            </a:r>
            <a:r>
              <a:rPr lang="cs-CZ" sz="2000" dirty="0">
                <a:latin typeface="Arial"/>
              </a:rPr>
              <a:t>) příznaky není možné vysvětlit jinak (somatickou či jinou </a:t>
            </a:r>
            <a:r>
              <a:rPr lang="cs-CZ" sz="2000" dirty="0" smtClean="0">
                <a:latin typeface="Arial"/>
              </a:rPr>
              <a:t>duševní </a:t>
            </a:r>
            <a:r>
              <a:rPr lang="cs-CZ" sz="2000" dirty="0">
                <a:latin typeface="Arial"/>
              </a:rPr>
              <a:t>poruchou</a:t>
            </a:r>
            <a:r>
              <a:rPr lang="cs-CZ" sz="2000" dirty="0" smtClean="0">
                <a:latin typeface="Arial"/>
              </a:rPr>
              <a:t>)</a:t>
            </a:r>
          </a:p>
          <a:p>
            <a:pPr marL="357188" lvl="0" indent="-357188">
              <a:lnSpc>
                <a:spcPct val="120000"/>
              </a:lnSpc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dirty="0" smtClean="0">
              <a:latin typeface="Arial"/>
            </a:endParaRPr>
          </a:p>
          <a:p>
            <a:pPr marL="609603" lvl="0" indent="-604839">
              <a:lnSpc>
                <a:spcPct val="70000"/>
              </a:lnSpc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611559" y="476667"/>
            <a:ext cx="8080379" cy="72865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Akutní intoxikace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95536" y="1700811"/>
            <a:ext cx="8568952" cy="4824538"/>
          </a:xfrm>
        </p:spPr>
        <p:txBody>
          <a:bodyPr/>
          <a:lstStyle/>
          <a:p>
            <a:pPr marL="6350" indent="0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b="1" dirty="0" smtClean="0">
                <a:latin typeface="Arial"/>
              </a:rPr>
              <a:t>= způsob </a:t>
            </a:r>
            <a:r>
              <a:rPr lang="cs-CZ" b="1" dirty="0">
                <a:latin typeface="Arial"/>
              </a:rPr>
              <a:t>užívání PL, který poškozuje zdraví (somaticky či duševně)</a:t>
            </a:r>
          </a:p>
          <a:p>
            <a:pPr marL="612776" lvl="0" indent="-608011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endParaRPr lang="cs-CZ" b="1" dirty="0" smtClean="0">
              <a:latin typeface="Arial"/>
            </a:endParaRPr>
          </a:p>
          <a:p>
            <a:pPr marL="357188" indent="-350838"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dirty="0" smtClean="0">
                <a:latin typeface="Arial"/>
              </a:rPr>
              <a:t>dg. kritéria (DSM-IV) - </a:t>
            </a:r>
            <a:r>
              <a:rPr lang="cs-CZ" b="1" dirty="0" smtClean="0">
                <a:latin typeface="Arial"/>
              </a:rPr>
              <a:t>abúzus substance</a:t>
            </a:r>
            <a:r>
              <a:rPr lang="cs-CZ" dirty="0" smtClean="0">
                <a:latin typeface="Arial"/>
              </a:rPr>
              <a:t>: minimálně jedna charakteristika během </a:t>
            </a:r>
            <a:r>
              <a:rPr lang="cs-CZ" dirty="0">
                <a:latin typeface="Arial"/>
              </a:rPr>
              <a:t>12 měsíců</a:t>
            </a:r>
          </a:p>
          <a:p>
            <a:pPr marL="612775" lvl="0" indent="-255588">
              <a:buNone/>
              <a:tabLst>
                <a:tab pos="357188" algn="l"/>
                <a:tab pos="1181100" algn="l"/>
                <a:tab pos="2095500" algn="l"/>
                <a:tab pos="3009900" algn="l"/>
                <a:tab pos="3924300" algn="l"/>
                <a:tab pos="4838700" algn="l"/>
                <a:tab pos="5753100" algn="l"/>
                <a:tab pos="6667500" algn="l"/>
                <a:tab pos="7581900" algn="l"/>
                <a:tab pos="8496300" algn="l"/>
                <a:tab pos="9410700" algn="l"/>
                <a:tab pos="10325100" algn="l"/>
              </a:tabLst>
            </a:pPr>
            <a:r>
              <a:rPr lang="cs-CZ" b="1" dirty="0" smtClean="0">
                <a:latin typeface="Arial"/>
              </a:rPr>
              <a:t>1</a:t>
            </a:r>
            <a:r>
              <a:rPr lang="cs-CZ" b="1" dirty="0">
                <a:latin typeface="Arial"/>
              </a:rPr>
              <a:t>) neplnění zásadních povinností v práci, škole, doma</a:t>
            </a:r>
          </a:p>
          <a:p>
            <a:pPr marL="612775" lvl="0" indent="-255588">
              <a:buNone/>
              <a:tabLst>
                <a:tab pos="357188" algn="l"/>
                <a:tab pos="1181100" algn="l"/>
                <a:tab pos="2095500" algn="l"/>
                <a:tab pos="3009900" algn="l"/>
                <a:tab pos="3924300" algn="l"/>
                <a:tab pos="4838700" algn="l"/>
                <a:tab pos="5753100" algn="l"/>
                <a:tab pos="6667500" algn="l"/>
                <a:tab pos="7581900" algn="l"/>
                <a:tab pos="8496300" algn="l"/>
                <a:tab pos="9410700" algn="l"/>
                <a:tab pos="10325100" algn="l"/>
              </a:tabLst>
            </a:pPr>
            <a:r>
              <a:rPr lang="cs-CZ" b="1" dirty="0" smtClean="0">
                <a:latin typeface="Arial"/>
              </a:rPr>
              <a:t>2</a:t>
            </a:r>
            <a:r>
              <a:rPr lang="cs-CZ" b="1" dirty="0">
                <a:latin typeface="Arial"/>
              </a:rPr>
              <a:t>) užívání v situacích, kdy je to fyzicky nebezpečné </a:t>
            </a:r>
          </a:p>
          <a:p>
            <a:pPr marL="612775" lvl="0" indent="-255588">
              <a:buNone/>
              <a:tabLst>
                <a:tab pos="357188" algn="l"/>
                <a:tab pos="1181100" algn="l"/>
                <a:tab pos="2095500" algn="l"/>
                <a:tab pos="3009900" algn="l"/>
                <a:tab pos="3924300" algn="l"/>
                <a:tab pos="4838700" algn="l"/>
                <a:tab pos="5753100" algn="l"/>
                <a:tab pos="6667500" algn="l"/>
                <a:tab pos="7581900" algn="l"/>
                <a:tab pos="8496300" algn="l"/>
                <a:tab pos="9410700" algn="l"/>
                <a:tab pos="10325100" algn="l"/>
              </a:tabLst>
            </a:pPr>
            <a:r>
              <a:rPr lang="cs-CZ" b="1" dirty="0" smtClean="0">
                <a:latin typeface="Arial"/>
              </a:rPr>
              <a:t>3</a:t>
            </a:r>
            <a:r>
              <a:rPr lang="cs-CZ" b="1" dirty="0">
                <a:latin typeface="Arial"/>
              </a:rPr>
              <a:t>) právní problémy spojené s užíváním PL</a:t>
            </a:r>
          </a:p>
          <a:p>
            <a:pPr marL="612775" lvl="0" indent="-255588">
              <a:buNone/>
              <a:tabLst>
                <a:tab pos="357188" algn="l"/>
                <a:tab pos="1181100" algn="l"/>
                <a:tab pos="2095500" algn="l"/>
                <a:tab pos="3009900" algn="l"/>
                <a:tab pos="3924300" algn="l"/>
                <a:tab pos="4838700" algn="l"/>
                <a:tab pos="5753100" algn="l"/>
                <a:tab pos="6667500" algn="l"/>
                <a:tab pos="7581900" algn="l"/>
                <a:tab pos="8496300" algn="l"/>
                <a:tab pos="9410700" algn="l"/>
                <a:tab pos="10325100" algn="l"/>
              </a:tabLst>
            </a:pPr>
            <a:r>
              <a:rPr lang="cs-CZ" b="1" dirty="0" smtClean="0">
                <a:latin typeface="Arial"/>
              </a:rPr>
              <a:t>4</a:t>
            </a:r>
            <a:r>
              <a:rPr lang="cs-CZ" b="1" dirty="0">
                <a:latin typeface="Arial"/>
              </a:rPr>
              <a:t>) sociální či mezilidské problémy způsobené efektem PL</a:t>
            </a:r>
          </a:p>
          <a:p>
            <a:pPr marL="612776" lvl="0" indent="-608011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endParaRPr lang="cs-CZ" sz="1200" dirty="0" smtClean="0">
              <a:latin typeface="Arial"/>
            </a:endParaRPr>
          </a:p>
          <a:p>
            <a:pPr marL="612776" lvl="0" indent="-608011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539550" y="476667"/>
            <a:ext cx="8080379" cy="72865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Škodlivé užívání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467544" y="1772816"/>
            <a:ext cx="8280920" cy="4824536"/>
          </a:xfrm>
        </p:spPr>
        <p:txBody>
          <a:bodyPr>
            <a:noAutofit/>
          </a:bodyPr>
          <a:lstStyle/>
          <a:p>
            <a:pPr marL="4762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 smtClean="0">
                <a:latin typeface="Arial"/>
              </a:rPr>
              <a:t>= seskupení </a:t>
            </a:r>
            <a:r>
              <a:rPr lang="cs-CZ" b="1" dirty="0">
                <a:latin typeface="Arial"/>
              </a:rPr>
              <a:t>behaviorálních, kognitivních a fyziologických fenoménů, které se vyvinou po opakovaném užívání </a:t>
            </a:r>
            <a:r>
              <a:rPr lang="cs-CZ" b="1" dirty="0" smtClean="0">
                <a:latin typeface="Arial"/>
              </a:rPr>
              <a:t>PL</a:t>
            </a:r>
          </a:p>
          <a:p>
            <a:pPr marL="273050" lvl="0" indent="-268288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>
              <a:latin typeface="Arial"/>
            </a:endParaRPr>
          </a:p>
          <a:p>
            <a:pPr marL="347664" indent="-342900">
              <a:buClr>
                <a:srgbClr val="284C6A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dg. kritéria (MKN-10): min. 3 projevy 1 měsíc nebo opakovaně během 1 roku</a:t>
            </a:r>
            <a:endParaRPr lang="cs-CZ" dirty="0">
              <a:latin typeface="Arial"/>
            </a:endParaRP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1) silná touha nebo pocit nutkání získat PL 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2) zhoršená schopnost sebeovládání ve vztahu k PL 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3) projevy odvykacího stavu při </a:t>
            </a:r>
            <a:r>
              <a:rPr lang="cs-CZ" b="1" dirty="0" smtClean="0">
                <a:latin typeface="Arial"/>
              </a:rPr>
              <a:t>redukování či vysazení </a:t>
            </a:r>
            <a:r>
              <a:rPr lang="cs-CZ" b="1" dirty="0">
                <a:latin typeface="Arial"/>
              </a:rPr>
              <a:t>PL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4) tolerance k účinku látky 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5) zaujetí užíváním PL na úkor jiných zájmů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6) trvalé užívání PL navzdory jasnému důkazu škodlivých následků</a:t>
            </a: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971595" y="332658"/>
            <a:ext cx="7315200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Syndrom závislosti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539550" y="1700811"/>
            <a:ext cx="8208916" cy="4896547"/>
          </a:xfrm>
        </p:spPr>
        <p:txBody>
          <a:bodyPr/>
          <a:lstStyle/>
          <a:p>
            <a:pPr marL="609603" lvl="0" indent="-604839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>
                <a:latin typeface="Arial"/>
              </a:rPr>
              <a:t>= </a:t>
            </a:r>
            <a:r>
              <a:rPr lang="cs-CZ" b="1" dirty="0">
                <a:latin typeface="Arial"/>
              </a:rPr>
              <a:t>příznaky po odnětí PL následující po trvalém užívání </a:t>
            </a:r>
            <a:r>
              <a:rPr lang="cs-CZ" b="1" dirty="0" smtClean="0">
                <a:latin typeface="Arial"/>
              </a:rPr>
              <a:t>PL</a:t>
            </a:r>
          </a:p>
          <a:p>
            <a:pPr marL="609603" lvl="0" indent="-604839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>
              <a:latin typeface="Arial"/>
            </a:endParaRPr>
          </a:p>
          <a:p>
            <a:pPr marL="347664" indent="-342900">
              <a:buClr>
                <a:srgbClr val="4F261E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potíže </a:t>
            </a:r>
            <a:r>
              <a:rPr lang="cs-CZ" dirty="0">
                <a:latin typeface="Arial"/>
              </a:rPr>
              <a:t>při odvykacím stavu mají často </a:t>
            </a:r>
            <a:r>
              <a:rPr lang="cs-CZ" b="1" dirty="0">
                <a:latin typeface="Arial"/>
              </a:rPr>
              <a:t>opačný charakter než jsou účinky </a:t>
            </a:r>
            <a:r>
              <a:rPr lang="cs-CZ" b="1" dirty="0" smtClean="0">
                <a:latin typeface="Arial"/>
              </a:rPr>
              <a:t>PL</a:t>
            </a:r>
          </a:p>
          <a:p>
            <a:pPr marL="4764" indent="0">
              <a:buClr>
                <a:srgbClr val="4F261E"/>
              </a:buClr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>
              <a:latin typeface="Arial"/>
            </a:endParaRPr>
          </a:p>
          <a:p>
            <a:pPr marL="347664" indent="-342900">
              <a:buClr>
                <a:srgbClr val="4F261E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může </a:t>
            </a:r>
            <a:r>
              <a:rPr lang="cs-CZ" dirty="0">
                <a:latin typeface="Arial"/>
              </a:rPr>
              <a:t>být komplikován křečemi nebo deliriem (např. delirium tremens u závislých na </a:t>
            </a:r>
            <a:r>
              <a:rPr lang="cs-CZ" dirty="0" smtClean="0">
                <a:latin typeface="Arial"/>
              </a:rPr>
              <a:t>alkoholu)</a:t>
            </a:r>
          </a:p>
          <a:p>
            <a:pPr marL="347664" indent="-342900">
              <a:buClr>
                <a:srgbClr val="4F261E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dirty="0">
              <a:latin typeface="Arial"/>
            </a:endParaRPr>
          </a:p>
          <a:p>
            <a:pPr marL="347664" indent="-342900">
              <a:buClr>
                <a:srgbClr val="4F261E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proces </a:t>
            </a:r>
            <a:r>
              <a:rPr lang="cs-CZ" dirty="0">
                <a:latin typeface="Arial"/>
              </a:rPr>
              <a:t>zvládání odvykacího stavu =</a:t>
            </a:r>
            <a:r>
              <a:rPr lang="cs-CZ" b="1" dirty="0">
                <a:latin typeface="Arial"/>
              </a:rPr>
              <a:t> </a:t>
            </a:r>
            <a:r>
              <a:rPr lang="cs-CZ" b="1" dirty="0" smtClean="0">
                <a:latin typeface="Arial"/>
              </a:rPr>
              <a:t>detoxifikace</a:t>
            </a:r>
          </a:p>
          <a:p>
            <a:pPr marL="4764" indent="0">
              <a:buClr>
                <a:srgbClr val="4F261E"/>
              </a:buClr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sz="1200" b="1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67541" y="404667"/>
            <a:ext cx="8080379" cy="72865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Odvykací stav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2420892"/>
            <a:ext cx="8077196" cy="13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CO A JAK SE UŽÍVÁ?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23529" y="1844823"/>
            <a:ext cx="8424936" cy="4824535"/>
          </a:xfrm>
          <a:ln>
            <a:noFill/>
          </a:ln>
        </p:spPr>
        <p:txBody>
          <a:bodyPr/>
          <a:lstStyle/>
          <a:p>
            <a:pPr marL="3175" lvl="0" indent="0">
              <a:spcBef>
                <a:spcPts val="0"/>
              </a:spcBef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= </a:t>
            </a:r>
            <a:r>
              <a:rPr lang="cs-CZ" b="1" dirty="0" smtClean="0">
                <a:latin typeface="Arial"/>
              </a:rPr>
              <a:t>chemická </a:t>
            </a:r>
            <a:r>
              <a:rPr lang="cs-CZ" b="1" dirty="0">
                <a:latin typeface="Arial"/>
              </a:rPr>
              <a:t>látka primárně působící na CNS, kde mění mozkové funkce a způsobuje dočasné změny ve vnímání, náladě, vědomí a chování </a:t>
            </a:r>
            <a:endParaRPr lang="cs-CZ" b="1" dirty="0" smtClean="0">
              <a:latin typeface="Arial"/>
            </a:endParaRPr>
          </a:p>
          <a:p>
            <a:pPr marL="3175" lvl="0" indent="0">
              <a:spcBef>
                <a:spcPts val="0"/>
              </a:spcBef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 smtClean="0">
              <a:latin typeface="Arial"/>
            </a:endParaRPr>
          </a:p>
          <a:p>
            <a:pPr marL="357188" lvl="0" indent="-354013">
              <a:spcBef>
                <a:spcPts val="0"/>
              </a:spcBef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látky </a:t>
            </a:r>
            <a:r>
              <a:rPr lang="cs-CZ" dirty="0">
                <a:latin typeface="Arial"/>
              </a:rPr>
              <a:t>ovlivňující psychiku, zpravidla návykové, některé škodlivé a vesměs nelegální nebo státem </a:t>
            </a:r>
            <a:r>
              <a:rPr lang="cs-CZ" dirty="0" smtClean="0">
                <a:latin typeface="Arial"/>
              </a:rPr>
              <a:t>omezované</a:t>
            </a:r>
          </a:p>
          <a:p>
            <a:pPr marL="357188" lvl="0" indent="-354013">
              <a:spcBef>
                <a:spcPts val="0"/>
              </a:spcBef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dirty="0">
              <a:latin typeface="Arial"/>
            </a:endParaRPr>
          </a:p>
          <a:p>
            <a:pPr marL="357188" lvl="0" indent="-354013">
              <a:spcBef>
                <a:spcPts val="0"/>
              </a:spcBef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MKN-10</a:t>
            </a:r>
            <a:r>
              <a:rPr lang="cs-CZ" dirty="0">
                <a:latin typeface="Arial"/>
              </a:rPr>
              <a:t>: psychoaktivní látka = látka vyvolávající </a:t>
            </a:r>
            <a:r>
              <a:rPr lang="cs-CZ" dirty="0" smtClean="0">
                <a:latin typeface="Arial"/>
              </a:rPr>
              <a:t>závislost</a:t>
            </a:r>
          </a:p>
          <a:p>
            <a:pPr marL="3175" lvl="0" indent="0">
              <a:spcBef>
                <a:spcPts val="0"/>
              </a:spcBef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>
                <a:latin typeface="Arial"/>
              </a:rPr>
              <a:t> </a:t>
            </a:r>
            <a:r>
              <a:rPr lang="cs-CZ" dirty="0" smtClean="0">
                <a:latin typeface="Arial"/>
              </a:rPr>
              <a:t>   </a:t>
            </a:r>
            <a:r>
              <a:rPr lang="cs-CZ" dirty="0" smtClean="0">
                <a:latin typeface="Arial"/>
              </a:rPr>
              <a:t>DSM-IV</a:t>
            </a:r>
            <a:r>
              <a:rPr lang="cs-CZ" dirty="0">
                <a:latin typeface="Arial"/>
              </a:rPr>
              <a:t>: </a:t>
            </a:r>
            <a:r>
              <a:rPr lang="cs-CZ" b="1" dirty="0">
                <a:latin typeface="Arial"/>
              </a:rPr>
              <a:t>substance</a:t>
            </a:r>
            <a:r>
              <a:rPr lang="cs-CZ" dirty="0">
                <a:latin typeface="Arial"/>
              </a:rPr>
              <a:t> = jakákoliv látka, která je předmětem </a:t>
            </a:r>
            <a:r>
              <a:rPr lang="cs-CZ" dirty="0" smtClean="0">
                <a:latin typeface="Arial"/>
              </a:rPr>
              <a:t>    	abúzu</a:t>
            </a:r>
            <a:endParaRPr lang="cs-CZ" dirty="0" smtClean="0">
              <a:latin typeface="Arial"/>
            </a:endParaRPr>
          </a:p>
          <a:p>
            <a:pPr marL="357188" lvl="0" indent="-354013">
              <a:spcBef>
                <a:spcPts val="0"/>
              </a:spcBef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dirty="0">
              <a:latin typeface="Arial"/>
            </a:endParaRPr>
          </a:p>
          <a:p>
            <a:pPr marL="357188" lvl="0" indent="-354013">
              <a:spcBef>
                <a:spcPts val="0"/>
              </a:spcBef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rozdělení </a:t>
            </a:r>
            <a:r>
              <a:rPr lang="cs-CZ" dirty="0">
                <a:latin typeface="Arial"/>
              </a:rPr>
              <a:t>na „měkké“ a „tvrdé“ drogy je matoucí - </a:t>
            </a:r>
            <a:r>
              <a:rPr lang="cs-CZ" dirty="0" smtClean="0">
                <a:latin typeface="Arial"/>
              </a:rPr>
              <a:t>více </a:t>
            </a:r>
            <a:r>
              <a:rPr lang="cs-CZ" dirty="0">
                <a:latin typeface="Arial"/>
              </a:rPr>
              <a:t>obtížně srovnatelných faktorů (</a:t>
            </a:r>
            <a:r>
              <a:rPr lang="cs-CZ" dirty="0" smtClean="0">
                <a:latin typeface="Arial"/>
              </a:rPr>
              <a:t>míra </a:t>
            </a:r>
            <a:r>
              <a:rPr lang="cs-CZ" dirty="0">
                <a:latin typeface="Arial"/>
              </a:rPr>
              <a:t>návykovosti, riziko poškození </a:t>
            </a:r>
            <a:r>
              <a:rPr lang="cs-CZ" dirty="0" smtClean="0">
                <a:latin typeface="Arial"/>
              </a:rPr>
              <a:t>organismu, společenská </a:t>
            </a:r>
            <a:r>
              <a:rPr lang="cs-CZ" dirty="0">
                <a:latin typeface="Arial"/>
              </a:rPr>
              <a:t>nebezpečnost)</a:t>
            </a:r>
          </a:p>
          <a:p>
            <a:pPr marL="609603" lvl="0" indent="-608011">
              <a:lnSpc>
                <a:spcPct val="70000"/>
              </a:lnSpc>
              <a:buClr>
                <a:srgbClr val="808080"/>
              </a:buClr>
              <a:buFont typeface="Arial"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sz="1900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395536" y="260649"/>
            <a:ext cx="8280920" cy="115212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smtClean="0">
                <a:latin typeface="Arial"/>
              </a:rPr>
              <a:t/>
            </a:r>
            <a:br>
              <a:rPr lang="cs-CZ" sz="3400" b="1" dirty="0" smtClean="0">
                <a:latin typeface="Arial"/>
              </a:rPr>
            </a:br>
            <a:r>
              <a:rPr lang="cs-CZ" sz="3400" b="1" dirty="0">
                <a:latin typeface="Arial"/>
              </a:rPr>
              <a:t>		</a:t>
            </a:r>
            <a:r>
              <a:rPr lang="cs-CZ" sz="3400" b="1" dirty="0" smtClean="0">
                <a:latin typeface="Arial"/>
              </a:rPr>
              <a:t>Psychoaktivní látka </a:t>
            </a:r>
            <a:r>
              <a:rPr lang="cs-CZ" sz="2000" cap="none" dirty="0" smtClean="0">
                <a:latin typeface="Arial"/>
              </a:rPr>
              <a:t>(psychotropní látka, omamná látka,  nepřesně droga či návyková látka)</a:t>
            </a:r>
            <a:r>
              <a:rPr lang="cs-CZ" sz="2000" b="1" dirty="0">
                <a:latin typeface="Arial"/>
              </a:rPr>
              <a:t/>
            </a:r>
            <a:br>
              <a:rPr lang="cs-CZ" sz="2000" b="1" dirty="0">
                <a:latin typeface="Arial"/>
              </a:rPr>
            </a:br>
            <a:r>
              <a:rPr lang="cs-CZ" sz="3400" b="1" dirty="0" smtClean="0">
                <a:latin typeface="Arial"/>
              </a:rPr>
              <a:t> </a:t>
            </a:r>
            <a:endParaRPr lang="cs-CZ" sz="3400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539550" y="1628802"/>
            <a:ext cx="8136907" cy="5040556"/>
          </a:xfrm>
        </p:spPr>
        <p:txBody>
          <a:bodyPr/>
          <a:lstStyle/>
          <a:p>
            <a:pPr lvl="0"/>
            <a:r>
              <a:rPr lang="cs-CZ" b="1" dirty="0" smtClean="0">
                <a:latin typeface="Arial" pitchFamily="34"/>
                <a:cs typeface="Arial" pitchFamily="34"/>
              </a:rPr>
              <a:t>alkohol</a:t>
            </a: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tabák </a:t>
            </a:r>
            <a:r>
              <a:rPr lang="cs-CZ" dirty="0">
                <a:latin typeface="Arial" pitchFamily="34"/>
                <a:cs typeface="Arial" pitchFamily="34"/>
              </a:rPr>
              <a:t>(</a:t>
            </a:r>
            <a:r>
              <a:rPr lang="cs-CZ" dirty="0" smtClean="0">
                <a:latin typeface="Arial" pitchFamily="34"/>
                <a:cs typeface="Arial" pitchFamily="34"/>
              </a:rPr>
              <a:t>nikotin)</a:t>
            </a: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b="1" dirty="0" err="1">
                <a:latin typeface="Arial" pitchFamily="34"/>
                <a:cs typeface="Arial" pitchFamily="34"/>
              </a:rPr>
              <a:t>kanabinoidy</a:t>
            </a:r>
            <a:r>
              <a:rPr lang="cs-CZ" dirty="0">
                <a:latin typeface="Arial" pitchFamily="34"/>
                <a:cs typeface="Arial" pitchFamily="34"/>
              </a:rPr>
              <a:t> (marihuana, hašiš)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halucinogeny</a:t>
            </a:r>
            <a:r>
              <a:rPr lang="cs-CZ" dirty="0">
                <a:latin typeface="Arial" pitchFamily="34"/>
                <a:cs typeface="Arial" pitchFamily="34"/>
              </a:rPr>
              <a:t> (</a:t>
            </a:r>
            <a:r>
              <a:rPr lang="cs-CZ" i="1" dirty="0">
                <a:latin typeface="Arial" pitchFamily="34"/>
                <a:cs typeface="Arial" pitchFamily="34"/>
              </a:rPr>
              <a:t>přírodní</a:t>
            </a:r>
            <a:r>
              <a:rPr lang="cs-CZ" dirty="0">
                <a:latin typeface="Arial" pitchFamily="34"/>
                <a:cs typeface="Arial" pitchFamily="34"/>
              </a:rPr>
              <a:t>: </a:t>
            </a:r>
            <a:r>
              <a:rPr lang="cs-CZ" dirty="0" err="1">
                <a:latin typeface="Arial" pitchFamily="34"/>
                <a:cs typeface="Arial" pitchFamily="34"/>
              </a:rPr>
              <a:t>psilocybin</a:t>
            </a:r>
            <a:r>
              <a:rPr lang="cs-CZ" dirty="0">
                <a:latin typeface="Arial" pitchFamily="34"/>
                <a:cs typeface="Arial" pitchFamily="34"/>
              </a:rPr>
              <a:t>, meskalin, </a:t>
            </a:r>
            <a:r>
              <a:rPr lang="cs-CZ" dirty="0">
                <a:latin typeface="Arial"/>
              </a:rPr>
              <a:t>skopolamin, atropin…</a:t>
            </a:r>
            <a:r>
              <a:rPr lang="cs-CZ" dirty="0">
                <a:latin typeface="Arial" pitchFamily="34"/>
                <a:cs typeface="Arial" pitchFamily="34"/>
              </a:rPr>
              <a:t>, </a:t>
            </a:r>
            <a:r>
              <a:rPr lang="cs-CZ" i="1" dirty="0">
                <a:latin typeface="Arial" pitchFamily="34"/>
                <a:cs typeface="Arial" pitchFamily="34"/>
              </a:rPr>
              <a:t>syntetické</a:t>
            </a:r>
            <a:r>
              <a:rPr lang="cs-CZ" dirty="0">
                <a:latin typeface="Arial" pitchFamily="34"/>
                <a:cs typeface="Arial" pitchFamily="34"/>
              </a:rPr>
              <a:t>: LSD, </a:t>
            </a:r>
            <a:r>
              <a:rPr lang="cs-CZ" dirty="0" err="1">
                <a:latin typeface="Arial" pitchFamily="34"/>
                <a:cs typeface="Arial" pitchFamily="34"/>
              </a:rPr>
              <a:t>delirogeny</a:t>
            </a:r>
            <a:r>
              <a:rPr lang="cs-CZ" dirty="0">
                <a:latin typeface="Arial" pitchFamily="34"/>
                <a:cs typeface="Arial" pitchFamily="34"/>
              </a:rPr>
              <a:t> - PCP, </a:t>
            </a:r>
            <a:r>
              <a:rPr lang="cs-CZ" dirty="0" err="1">
                <a:latin typeface="Arial" pitchFamily="34"/>
                <a:cs typeface="Arial" pitchFamily="34"/>
              </a:rPr>
              <a:t>ketamin</a:t>
            </a:r>
            <a:r>
              <a:rPr lang="cs-CZ" dirty="0">
                <a:latin typeface="Arial" pitchFamily="34"/>
                <a:cs typeface="Arial" pitchFamily="34"/>
              </a:rPr>
              <a:t>)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taneční drogy </a:t>
            </a:r>
            <a:r>
              <a:rPr lang="cs-CZ" dirty="0">
                <a:latin typeface="Arial" pitchFamily="34"/>
                <a:cs typeface="Arial" pitchFamily="34"/>
              </a:rPr>
              <a:t>(MDMA, MDEA, MDA, PMA)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psychomotorická stimulancia </a:t>
            </a:r>
            <a:r>
              <a:rPr lang="cs-CZ" dirty="0">
                <a:latin typeface="Arial" pitchFamily="34"/>
                <a:cs typeface="Arial" pitchFamily="34"/>
              </a:rPr>
              <a:t>(metamfetamin, amfetamin, kokain, </a:t>
            </a:r>
            <a:r>
              <a:rPr lang="cs-CZ" dirty="0" err="1">
                <a:latin typeface="Arial" pitchFamily="34"/>
                <a:cs typeface="Arial" pitchFamily="34"/>
              </a:rPr>
              <a:t>crack</a:t>
            </a:r>
            <a:r>
              <a:rPr lang="cs-CZ" dirty="0">
                <a:latin typeface="Arial" pitchFamily="34"/>
                <a:cs typeface="Arial" pitchFamily="34"/>
              </a:rPr>
              <a:t>)</a:t>
            </a:r>
          </a:p>
          <a:p>
            <a:pPr lvl="0"/>
            <a:r>
              <a:rPr lang="cs-CZ" b="1" dirty="0" err="1">
                <a:latin typeface="Arial" pitchFamily="34"/>
                <a:cs typeface="Arial" pitchFamily="34"/>
              </a:rPr>
              <a:t>opioidy</a:t>
            </a:r>
            <a:r>
              <a:rPr lang="cs-CZ" dirty="0">
                <a:latin typeface="Arial" pitchFamily="34"/>
                <a:cs typeface="Arial" pitchFamily="34"/>
              </a:rPr>
              <a:t> (</a:t>
            </a:r>
            <a:r>
              <a:rPr lang="cs-CZ" i="1" dirty="0">
                <a:latin typeface="Arial" pitchFamily="34"/>
                <a:cs typeface="Arial" pitchFamily="34"/>
              </a:rPr>
              <a:t>přírodní</a:t>
            </a:r>
            <a:r>
              <a:rPr lang="cs-CZ" dirty="0">
                <a:latin typeface="Arial" pitchFamily="34"/>
                <a:cs typeface="Arial" pitchFamily="34"/>
              </a:rPr>
              <a:t>: morfin, kodein, </a:t>
            </a:r>
            <a:r>
              <a:rPr lang="cs-CZ" i="1" dirty="0">
                <a:latin typeface="Arial" pitchFamily="34"/>
                <a:cs typeface="Arial" pitchFamily="34"/>
              </a:rPr>
              <a:t>syntetické</a:t>
            </a:r>
            <a:r>
              <a:rPr lang="cs-CZ" dirty="0">
                <a:latin typeface="Arial" pitchFamily="34"/>
                <a:cs typeface="Arial" pitchFamily="34"/>
              </a:rPr>
              <a:t>: heroin, metadon, buprenorfin, braun, </a:t>
            </a:r>
            <a:r>
              <a:rPr lang="cs-CZ" dirty="0" err="1">
                <a:latin typeface="Arial" pitchFamily="34"/>
                <a:cs typeface="Arial" pitchFamily="34"/>
              </a:rPr>
              <a:t>opioidní</a:t>
            </a:r>
            <a:r>
              <a:rPr lang="cs-CZ" dirty="0">
                <a:latin typeface="Arial" pitchFamily="34"/>
                <a:cs typeface="Arial" pitchFamily="34"/>
              </a:rPr>
              <a:t> analgetika)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farmaka s psychotropním účinkem</a:t>
            </a:r>
            <a:r>
              <a:rPr lang="cs-CZ" dirty="0">
                <a:latin typeface="Arial" pitchFamily="34"/>
                <a:cs typeface="Arial" pitchFamily="34"/>
              </a:rPr>
              <a:t> (analgetika, sedativa, hypnotika, anxiolytika)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těkavé látky/organická rozpouštědla</a:t>
            </a:r>
            <a:r>
              <a:rPr lang="cs-CZ" dirty="0">
                <a:latin typeface="Arial" pitchFamily="34"/>
                <a:cs typeface="Arial" pitchFamily="34"/>
              </a:rPr>
              <a:t> (toluen, aceton, éter, rajský plyn, chloroform...)</a:t>
            </a: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323523" y="260649"/>
            <a:ext cx="8496943" cy="1152125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 pitchFamily="34"/>
                <a:cs typeface="Arial" pitchFamily="34"/>
              </a:rPr>
              <a:t>Přehled skupin psychoaktivních látek </a:t>
            </a:r>
            <a:r>
              <a:rPr lang="cs-CZ" sz="1800">
                <a:latin typeface="Arial" pitchFamily="34"/>
                <a:cs typeface="Arial" pitchFamily="34"/>
              </a:rPr>
              <a:t>(dle MKN10)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900" dirty="0" smtClean="0"/>
              <a:t>marihuana</a:t>
            </a:r>
            <a:endParaRPr lang="cs-CZ" sz="1900" dirty="0"/>
          </a:p>
        </p:txBody>
      </p:sp>
      <p:pic>
        <p:nvPicPr>
          <p:cNvPr id="3078" name="Picture 6" descr="https://upload.wikimedia.org/wikipedia/commons/thumb/9/94/Joint.jpg/1280px-Jo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1" y="4774303"/>
            <a:ext cx="3915937" cy="186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54" y="2407566"/>
            <a:ext cx="2898043" cy="217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96" y="4669204"/>
            <a:ext cx="2632464" cy="197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96" y="69569"/>
            <a:ext cx="1889647" cy="451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30" y="128981"/>
            <a:ext cx="3295815" cy="219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6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0/0d/Hashish.jpg/1280px-Hashish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r="1218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hašiš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81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lternativní popis obrázku chybí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Lysohlávky (</a:t>
            </a:r>
            <a:r>
              <a:rPr lang="cs-CZ" dirty="0" err="1" smtClean="0"/>
              <a:t>Psilocybe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900" dirty="0" err="1" smtClean="0"/>
              <a:t>psilocybin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10338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683568" y="1700811"/>
            <a:ext cx="8064898" cy="3888431"/>
          </a:xfrm>
        </p:spPr>
        <p:txBody>
          <a:bodyPr/>
          <a:lstStyle/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>
              <a:solidFill>
                <a:srgbClr val="000000"/>
              </a:solidFill>
              <a:latin typeface="Arial"/>
            </a:endParaRPr>
          </a:p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>
              <a:solidFill>
                <a:srgbClr val="000000"/>
              </a:solidFill>
              <a:latin typeface="Arial"/>
            </a:endParaRPr>
          </a:p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533396" y="2924946"/>
            <a:ext cx="8077196" cy="914400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TEORETICKÝ ÚVOD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upload.wikimedia.org/wikipedia/commons/thumb/4/41/Pink_Elephants_on_Parade_Blotter_LSD.JPG/1280px-Pink_Elephants_on_Parade_Blotter_LSD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338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LSD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87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Extáze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MDMa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24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r="13455"/>
          <a:stretch>
            <a:fillRect/>
          </a:stretch>
        </p:blipFill>
        <p:spPr bwMode="auto">
          <a:xfrm>
            <a:off x="3995936" y="3645024"/>
            <a:ext cx="2808312" cy="27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Pervitin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Metamfe-tamin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451250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Německé originální balení pervitinu z dob druhé světové války - Foto: CC0 Public domain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3719" y="3789040"/>
            <a:ext cx="3588010" cy="2475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2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r="1335"/>
          <a:stretch>
            <a:fillRect/>
          </a:stretch>
        </p:blipFill>
        <p:spPr bwMode="auto">
          <a:xfrm>
            <a:off x="777676" y="3573016"/>
            <a:ext cx="3109785" cy="30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kokain</a:t>
            </a:r>
            <a:endParaRPr lang="cs-CZ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7995"/>
            <a:ext cx="2376264" cy="316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41526"/>
            <a:ext cx="2808312" cy="49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4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Heroin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428" y="3056902"/>
            <a:ext cx="2335278" cy="34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4" y="4487850"/>
            <a:ext cx="3056980" cy="199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90" y="395415"/>
            <a:ext cx="3419954" cy="256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" y="395415"/>
            <a:ext cx="2276662" cy="209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59176"/>
            <a:ext cx="2260301" cy="192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1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95536" y="1916832"/>
            <a:ext cx="7776858" cy="3888437"/>
          </a:xfrm>
        </p:spPr>
        <p:txBody>
          <a:bodyPr/>
          <a:lstStyle/>
          <a:p>
            <a:pPr lvl="0"/>
            <a:r>
              <a:rPr lang="cs-CZ" b="1" dirty="0">
                <a:latin typeface="Arial" pitchFamily="34"/>
                <a:cs typeface="Arial" pitchFamily="34"/>
              </a:rPr>
              <a:t>orálně 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injekčně: </a:t>
            </a:r>
          </a:p>
          <a:p>
            <a:pPr lvl="1"/>
            <a:r>
              <a:rPr lang="cs-CZ" sz="2000" dirty="0">
                <a:latin typeface="Arial" pitchFamily="34"/>
                <a:cs typeface="Arial" pitchFamily="34"/>
              </a:rPr>
              <a:t>intravenózně </a:t>
            </a:r>
          </a:p>
          <a:p>
            <a:pPr lvl="1"/>
            <a:r>
              <a:rPr lang="cs-CZ" sz="2000" dirty="0">
                <a:latin typeface="Arial" pitchFamily="34"/>
                <a:cs typeface="Arial" pitchFamily="34"/>
              </a:rPr>
              <a:t>subkutánně</a:t>
            </a:r>
          </a:p>
          <a:p>
            <a:pPr lvl="1"/>
            <a:r>
              <a:rPr lang="cs-CZ" sz="2000" dirty="0">
                <a:latin typeface="Arial" pitchFamily="34"/>
                <a:cs typeface="Arial" pitchFamily="34"/>
              </a:rPr>
              <a:t>intramuskulárně</a:t>
            </a:r>
          </a:p>
          <a:p>
            <a:pPr marL="170755" lvl="1" indent="0">
              <a:buNone/>
            </a:pPr>
            <a:r>
              <a:rPr lang="cs-CZ" sz="2000" dirty="0" smtClean="0">
                <a:latin typeface="Arial" pitchFamily="34"/>
                <a:cs typeface="Arial" pitchFamily="34"/>
              </a:rPr>
              <a:t>pozn</a:t>
            </a:r>
            <a:r>
              <a:rPr lang="cs-CZ" sz="2000" dirty="0">
                <a:latin typeface="Arial" pitchFamily="34"/>
                <a:cs typeface="Arial" pitchFamily="34"/>
              </a:rPr>
              <a:t>.: závislost na jehle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inhalování 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povrchově </a:t>
            </a:r>
            <a:r>
              <a:rPr lang="cs-CZ" dirty="0">
                <a:latin typeface="Arial" pitchFamily="34"/>
                <a:cs typeface="Arial" pitchFamily="34"/>
              </a:rPr>
              <a:t>(náplasti) </a:t>
            </a: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323523" y="476667"/>
            <a:ext cx="8496943" cy="792089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800" b="1">
                <a:latin typeface="Arial" pitchFamily="34"/>
                <a:cs typeface="Arial" pitchFamily="34"/>
              </a:rPr>
              <a:t>Způsoby užívání </a:t>
            </a:r>
            <a:endParaRPr lang="cs-CZ" sz="1800" b="1"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467541" y="1988840"/>
            <a:ext cx="8280916" cy="4392488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cs-CZ" b="1" dirty="0">
                <a:latin typeface="Arial" pitchFamily="34"/>
                <a:cs typeface="Arial" pitchFamily="34"/>
              </a:rPr>
              <a:t>rizikové chování: </a:t>
            </a:r>
            <a:r>
              <a:rPr lang="cs-CZ" dirty="0">
                <a:latin typeface="Arial" pitchFamily="34"/>
                <a:cs typeface="Arial" pitchFamily="34"/>
              </a:rPr>
              <a:t>injekční užívání, sdílení jehel a stříkaček, sexuální rizikové chování </a:t>
            </a:r>
            <a:endParaRPr lang="cs-CZ" dirty="0" smtClean="0">
              <a:latin typeface="Arial" pitchFamily="34"/>
              <a:cs typeface="Arial" pitchFamily="34"/>
            </a:endParaRPr>
          </a:p>
          <a:p>
            <a:pPr marL="45720" lvl="0" indent="0">
              <a:lnSpc>
                <a:spcPct val="90000"/>
              </a:lnSpc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>
              <a:lnSpc>
                <a:spcPct val="90000"/>
              </a:lnSpc>
            </a:pPr>
            <a:r>
              <a:rPr lang="cs-CZ" b="1" dirty="0">
                <a:latin typeface="Arial" pitchFamily="34"/>
                <a:cs typeface="Arial" pitchFamily="34"/>
              </a:rPr>
              <a:t>infekční onemocnění: </a:t>
            </a:r>
            <a:r>
              <a:rPr lang="cs-CZ" dirty="0">
                <a:latin typeface="Arial" pitchFamily="34"/>
                <a:cs typeface="Arial" pitchFamily="34"/>
              </a:rPr>
              <a:t>HIV, VHC, VHB, pohlavní nemoci, </a:t>
            </a:r>
            <a:r>
              <a:rPr lang="cs-CZ" dirty="0" smtClean="0">
                <a:latin typeface="Arial" pitchFamily="34"/>
                <a:cs typeface="Arial" pitchFamily="34"/>
              </a:rPr>
              <a:t>TBC</a:t>
            </a:r>
          </a:p>
          <a:p>
            <a:pPr marL="45720" lvl="0" indent="0">
              <a:lnSpc>
                <a:spcPct val="90000"/>
              </a:lnSpc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>
              <a:lnSpc>
                <a:spcPct val="90000"/>
              </a:lnSpc>
            </a:pPr>
            <a:r>
              <a:rPr lang="cs-CZ" b="1" dirty="0">
                <a:latin typeface="Arial" pitchFamily="34"/>
                <a:cs typeface="Arial" pitchFamily="34"/>
              </a:rPr>
              <a:t>psychiatrická a somatická </a:t>
            </a:r>
            <a:r>
              <a:rPr lang="cs-CZ" b="1" dirty="0" smtClean="0">
                <a:latin typeface="Arial" pitchFamily="34"/>
                <a:cs typeface="Arial" pitchFamily="34"/>
              </a:rPr>
              <a:t>komorbidita</a:t>
            </a:r>
          </a:p>
          <a:p>
            <a:pPr marL="45720" lvl="0" indent="0">
              <a:lnSpc>
                <a:spcPct val="90000"/>
              </a:lnSpc>
              <a:buNone/>
            </a:pPr>
            <a:r>
              <a:rPr lang="cs-CZ" b="1" dirty="0" smtClean="0">
                <a:latin typeface="Arial" pitchFamily="34"/>
                <a:cs typeface="Arial" pitchFamily="34"/>
              </a:rPr>
              <a:t>  </a:t>
            </a:r>
            <a:endParaRPr lang="cs-CZ" b="1" dirty="0">
              <a:latin typeface="Arial" pitchFamily="34"/>
              <a:cs typeface="Arial" pitchFamily="34"/>
            </a:endParaRPr>
          </a:p>
          <a:p>
            <a:pPr lvl="0">
              <a:lnSpc>
                <a:spcPct val="90000"/>
              </a:lnSpc>
            </a:pPr>
            <a:r>
              <a:rPr lang="cs-CZ" b="1" dirty="0">
                <a:latin typeface="Arial" pitchFamily="34"/>
                <a:cs typeface="Arial" pitchFamily="34"/>
              </a:rPr>
              <a:t>úrazy, nehody, otravy, </a:t>
            </a:r>
            <a:r>
              <a:rPr lang="cs-CZ" b="1" dirty="0" smtClean="0">
                <a:latin typeface="Arial" pitchFamily="34"/>
                <a:cs typeface="Arial" pitchFamily="34"/>
              </a:rPr>
              <a:t>předávkování</a:t>
            </a:r>
          </a:p>
          <a:p>
            <a:pPr marL="45720" lvl="0" indent="0">
              <a:lnSpc>
                <a:spcPct val="90000"/>
              </a:lnSpc>
              <a:buNone/>
            </a:pPr>
            <a:r>
              <a:rPr lang="cs-CZ" b="1" dirty="0" smtClean="0">
                <a:latin typeface="Arial" pitchFamily="34"/>
                <a:cs typeface="Arial" pitchFamily="34"/>
              </a:rPr>
              <a:t> </a:t>
            </a:r>
            <a:r>
              <a:rPr lang="cs-CZ" dirty="0" smtClean="0">
                <a:latin typeface="Arial" pitchFamily="34"/>
                <a:cs typeface="Arial" pitchFamily="34"/>
              </a:rPr>
              <a:t> </a:t>
            </a:r>
            <a:endParaRPr lang="cs-CZ" dirty="0">
              <a:latin typeface="Arial" pitchFamily="34"/>
              <a:cs typeface="Arial" pitchFamily="34"/>
            </a:endParaRPr>
          </a:p>
          <a:p>
            <a:pPr lvl="0">
              <a:lnSpc>
                <a:spcPct val="90000"/>
              </a:lnSpc>
            </a:pPr>
            <a:r>
              <a:rPr lang="cs-CZ" b="1" dirty="0">
                <a:latin typeface="Arial" pitchFamily="34"/>
                <a:cs typeface="Arial" pitchFamily="34"/>
              </a:rPr>
              <a:t>sociální souvislosti: </a:t>
            </a:r>
            <a:r>
              <a:rPr lang="cs-CZ" dirty="0">
                <a:latin typeface="Arial" pitchFamily="34"/>
                <a:cs typeface="Arial" pitchFamily="34"/>
              </a:rPr>
              <a:t>nízké vzdělání, nezaměstnanost, problémy ve vztazích a rodině, nekvalitní a nestálé bydlení až bezdomovectví, zadluženost ad. → sociální </a:t>
            </a:r>
            <a:r>
              <a:rPr lang="cs-CZ" dirty="0" smtClean="0">
                <a:latin typeface="Arial" pitchFamily="34"/>
                <a:cs typeface="Arial" pitchFamily="34"/>
              </a:rPr>
              <a:t>vyloučení</a:t>
            </a:r>
            <a:endParaRPr lang="cs-CZ" dirty="0">
              <a:latin typeface="Arial" pitchFamily="34"/>
              <a:cs typeface="Arial" pitchFamily="34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611559" y="188640"/>
            <a:ext cx="7776862" cy="1224134"/>
          </a:xfrm>
        </p:spPr>
        <p:txBody>
          <a:bodyPr/>
          <a:lstStyle/>
          <a:p>
            <a:pPr lvl="0"/>
            <a:r>
              <a:rPr lang="cs-CZ" sz="2900" b="1" dirty="0">
                <a:latin typeface="Arial" pitchFamily="34"/>
                <a:cs typeface="Arial" pitchFamily="34"/>
              </a:rPr>
              <a:t/>
            </a:r>
            <a:br>
              <a:rPr lang="cs-CZ" sz="2900" b="1" dirty="0">
                <a:latin typeface="Arial" pitchFamily="34"/>
                <a:cs typeface="Arial" pitchFamily="34"/>
              </a:rPr>
            </a:br>
            <a:r>
              <a:rPr lang="cs-CZ" sz="2900" b="1" dirty="0">
                <a:latin typeface="Arial" pitchFamily="34"/>
                <a:cs typeface="Arial" pitchFamily="34"/>
              </a:rPr>
              <a:t>Souvislosti a důsledky užívání Psychoaktivních látek</a:t>
            </a:r>
            <a:br>
              <a:rPr lang="cs-CZ" sz="2900" b="1" dirty="0">
                <a:latin typeface="Arial" pitchFamily="34"/>
                <a:cs typeface="Arial" pitchFamily="34"/>
              </a:rPr>
            </a:br>
            <a:endParaRPr lang="cs-CZ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0999" y="1988839"/>
            <a:ext cx="8407893" cy="4137639"/>
          </a:xfrm>
        </p:spPr>
        <p:txBody>
          <a:bodyPr/>
          <a:lstStyle/>
          <a:p>
            <a:pPr lvl="0"/>
            <a:r>
              <a:rPr lang="cs-CZ" b="1" dirty="0">
                <a:latin typeface="Arial" pitchFamily="34"/>
                <a:cs typeface="Arial" pitchFamily="34"/>
              </a:rPr>
              <a:t>primární drogová kriminalita: </a:t>
            </a:r>
            <a:r>
              <a:rPr lang="cs-CZ" dirty="0">
                <a:latin typeface="Arial" pitchFamily="34"/>
                <a:cs typeface="Arial" pitchFamily="34"/>
              </a:rPr>
              <a:t>výroba, pašování, prodej, přechovávání drog pro vlastní potřebu, pěstování rostlin/hub pro vlastní </a:t>
            </a:r>
            <a:r>
              <a:rPr lang="cs-CZ" dirty="0" smtClean="0">
                <a:latin typeface="Arial" pitchFamily="34"/>
                <a:cs typeface="Arial" pitchFamily="34"/>
              </a:rPr>
              <a:t>potřebu</a:t>
            </a: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sekundární drogová kriminalita:</a:t>
            </a:r>
            <a:r>
              <a:rPr lang="cs-CZ" dirty="0">
                <a:latin typeface="Arial" pitchFamily="34"/>
                <a:cs typeface="Arial" pitchFamily="34"/>
              </a:rPr>
              <a:t> ohrožení pod vlivem návykových látek, nedbalostní dopravní nehody, úmyslné ublížení na zdraví, výtržnictví, krádeže, maření výkonu úředního rozhodnutí, porušování domovní svobody</a:t>
            </a:r>
          </a:p>
          <a:p>
            <a:pPr marL="4572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Arial" pitchFamily="34"/>
                <a:cs typeface="Arial" pitchFamily="34"/>
              </a:rPr>
              <a:t/>
            </a:r>
            <a:br>
              <a:rPr lang="cs-CZ" b="1" dirty="0" smtClean="0">
                <a:latin typeface="Arial" pitchFamily="34"/>
                <a:cs typeface="Arial" pitchFamily="34"/>
              </a:rPr>
            </a:br>
            <a:r>
              <a:rPr lang="cs-CZ" b="1" dirty="0" smtClean="0">
                <a:latin typeface="Arial" pitchFamily="34"/>
                <a:cs typeface="Arial" pitchFamily="34"/>
              </a:rPr>
              <a:t>Souvislosti </a:t>
            </a:r>
            <a:r>
              <a:rPr lang="cs-CZ" b="1" dirty="0">
                <a:latin typeface="Arial" pitchFamily="34"/>
                <a:cs typeface="Arial" pitchFamily="34"/>
              </a:rPr>
              <a:t>a důsledky užívání Psychoaktivních látek</a:t>
            </a:r>
            <a:br>
              <a:rPr lang="cs-CZ" b="1" dirty="0">
                <a:latin typeface="Arial" pitchFamily="34"/>
                <a:cs typeface="Arial" pitchFamily="34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067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 noGrp="1"/>
          </p:cNvSpPr>
          <p:nvPr>
            <p:ph idx="1"/>
          </p:nvPr>
        </p:nvSpPr>
        <p:spPr>
          <a:xfrm>
            <a:off x="381003" y="1719072"/>
            <a:ext cx="8407889" cy="4950287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>
                <a:latin typeface="Arial" pitchFamily="34"/>
                <a:cs typeface="Arial" pitchFamily="34"/>
              </a:rPr>
              <a:t>v lékařství: např. kodein (proti kašli, bolesti), efedrin (při léčbě astmatu, senné rýmy, </a:t>
            </a:r>
            <a:r>
              <a:rPr lang="cs-CZ" dirty="0" smtClean="0">
                <a:latin typeface="Arial" pitchFamily="34"/>
                <a:cs typeface="Arial" pitchFamily="34"/>
              </a:rPr>
              <a:t>alergie) </a:t>
            </a:r>
            <a:r>
              <a:rPr lang="cs-CZ" dirty="0">
                <a:latin typeface="Arial" pitchFamily="34"/>
                <a:cs typeface="Arial" pitchFamily="34"/>
              </a:rPr>
              <a:t>atp.</a:t>
            </a: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dirty="0">
                <a:latin typeface="Arial" pitchFamily="34"/>
                <a:cs typeface="Arial" pitchFamily="34"/>
              </a:rPr>
              <a:t>substituční léčba závislosti: metadon, buprenorfin (závislost na </a:t>
            </a:r>
            <a:r>
              <a:rPr lang="cs-CZ" dirty="0" err="1">
                <a:latin typeface="Arial" pitchFamily="34"/>
                <a:cs typeface="Arial" pitchFamily="34"/>
              </a:rPr>
              <a:t>opioidech</a:t>
            </a:r>
            <a:r>
              <a:rPr lang="cs-CZ" dirty="0">
                <a:latin typeface="Arial" pitchFamily="34"/>
                <a:cs typeface="Arial" pitchFamily="34"/>
              </a:rPr>
              <a:t>)</a:t>
            </a: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dirty="0">
                <a:latin typeface="Arial" pitchFamily="34"/>
                <a:cs typeface="Arial" pitchFamily="34"/>
              </a:rPr>
              <a:t>léčba psychických potíží: halucinogeny </a:t>
            </a:r>
          </a:p>
          <a:p>
            <a:pPr lvl="1"/>
            <a:r>
              <a:rPr lang="cs-CZ" sz="2000" b="1" dirty="0">
                <a:latin typeface="Arial" pitchFamily="34"/>
                <a:cs typeface="Arial" pitchFamily="34"/>
              </a:rPr>
              <a:t>LSD</a:t>
            </a: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 smtClean="0">
                <a:latin typeface="Arial"/>
                <a:cs typeface="Arial"/>
              </a:rPr>
              <a:t>→</a:t>
            </a:r>
            <a:r>
              <a:rPr lang="cs-CZ" sz="2000" dirty="0" smtClean="0">
                <a:latin typeface="Arial" pitchFamily="34"/>
                <a:cs typeface="Arial" pitchFamily="34"/>
              </a:rPr>
              <a:t> </a:t>
            </a:r>
            <a:r>
              <a:rPr lang="cs-CZ" sz="2000" dirty="0">
                <a:latin typeface="Arial" pitchFamily="34"/>
                <a:cs typeface="Arial" pitchFamily="34"/>
              </a:rPr>
              <a:t>u smrtelně nemocných lidí na úlevu úzkosti</a:t>
            </a:r>
          </a:p>
          <a:p>
            <a:pPr lvl="1"/>
            <a:r>
              <a:rPr lang="cs-CZ" sz="2000" b="1" dirty="0" err="1">
                <a:latin typeface="Arial" pitchFamily="34"/>
                <a:cs typeface="Arial" pitchFamily="34"/>
              </a:rPr>
              <a:t>psilocybin</a:t>
            </a: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 smtClean="0">
                <a:latin typeface="Arial" pitchFamily="34"/>
                <a:cs typeface="Arial" pitchFamily="34"/>
              </a:rPr>
              <a:t>léčba </a:t>
            </a:r>
            <a:r>
              <a:rPr lang="cs-CZ" sz="2000" dirty="0">
                <a:latin typeface="Arial" pitchFamily="34"/>
                <a:cs typeface="Arial" pitchFamily="34"/>
              </a:rPr>
              <a:t>depresí, závislostí a existenciálních úzkostí spojených s koncem života</a:t>
            </a:r>
          </a:p>
          <a:p>
            <a:pPr lvl="1"/>
            <a:r>
              <a:rPr lang="cs-CZ" sz="2000" b="1" dirty="0" err="1">
                <a:latin typeface="Arial" pitchFamily="34"/>
                <a:cs typeface="Arial" pitchFamily="34"/>
              </a:rPr>
              <a:t>ketamin</a:t>
            </a:r>
            <a:r>
              <a:rPr lang="cs-CZ" sz="2000" b="1" dirty="0">
                <a:latin typeface="Arial" pitchFamily="34"/>
                <a:cs typeface="Arial" pitchFamily="34"/>
              </a:rPr>
              <a:t>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 smtClean="0">
                <a:latin typeface="Arial" pitchFamily="34"/>
                <a:cs typeface="Arial" pitchFamily="34"/>
              </a:rPr>
              <a:t>léčba </a:t>
            </a:r>
            <a:r>
              <a:rPr lang="cs-CZ" sz="2000" dirty="0">
                <a:latin typeface="Arial" pitchFamily="34"/>
                <a:cs typeface="Arial" pitchFamily="34"/>
              </a:rPr>
              <a:t>(i velmi těžkých) depresí</a:t>
            </a:r>
          </a:p>
          <a:p>
            <a:pPr lvl="1"/>
            <a:r>
              <a:rPr lang="cs-CZ" sz="2000" b="1" dirty="0">
                <a:latin typeface="Arial" pitchFamily="34"/>
                <a:cs typeface="Arial" pitchFamily="34"/>
              </a:rPr>
              <a:t>MDMA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 smtClean="0">
                <a:latin typeface="Arial" pitchFamily="34"/>
                <a:cs typeface="Arial" pitchFamily="34"/>
              </a:rPr>
              <a:t>léčba </a:t>
            </a:r>
            <a:r>
              <a:rPr lang="cs-CZ" sz="2000" dirty="0">
                <a:latin typeface="Arial" pitchFamily="34"/>
                <a:cs typeface="Arial" pitchFamily="34"/>
              </a:rPr>
              <a:t>traumatu, partnerská terapie</a:t>
            </a:r>
          </a:p>
          <a:p>
            <a:pPr lvl="1"/>
            <a:r>
              <a:rPr lang="cs-CZ" sz="2000" b="1" dirty="0" err="1">
                <a:latin typeface="Arial" pitchFamily="34"/>
                <a:cs typeface="Arial" pitchFamily="34"/>
              </a:rPr>
              <a:t>ayahuasca</a:t>
            </a: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 smtClean="0">
                <a:latin typeface="Arial" pitchFamily="34"/>
                <a:cs typeface="Arial" pitchFamily="34"/>
              </a:rPr>
              <a:t>léčba </a:t>
            </a:r>
            <a:r>
              <a:rPr lang="cs-CZ" sz="2000" dirty="0">
                <a:latin typeface="Arial" pitchFamily="34"/>
                <a:cs typeface="Arial" pitchFamily="34"/>
              </a:rPr>
              <a:t>závislostí (heroin)</a:t>
            </a:r>
          </a:p>
          <a:p>
            <a:pPr lvl="1"/>
            <a:r>
              <a:rPr lang="cs-CZ" sz="2000" b="1" dirty="0" err="1">
                <a:latin typeface="Arial" pitchFamily="34"/>
                <a:cs typeface="Arial" pitchFamily="34"/>
              </a:rPr>
              <a:t>ibogain</a:t>
            </a: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 smtClean="0">
                <a:latin typeface="Arial" pitchFamily="34"/>
                <a:cs typeface="Arial" pitchFamily="34"/>
              </a:rPr>
              <a:t>léčba </a:t>
            </a:r>
            <a:r>
              <a:rPr lang="cs-CZ" sz="2000" dirty="0">
                <a:latin typeface="Arial" pitchFamily="34"/>
                <a:cs typeface="Arial" pitchFamily="34"/>
              </a:rPr>
              <a:t>závislosti na opiátech</a:t>
            </a:r>
            <a:r>
              <a:rPr lang="cs-CZ" sz="1700" dirty="0">
                <a:latin typeface="Arial" pitchFamily="34"/>
                <a:cs typeface="Arial" pitchFamily="34"/>
              </a:rPr>
              <a:t> </a:t>
            </a:r>
          </a:p>
          <a:p>
            <a:pPr marL="274320" lvl="1" indent="0">
              <a:lnSpc>
                <a:spcPct val="90000"/>
              </a:lnSpc>
              <a:buNone/>
            </a:pPr>
            <a:endParaRPr lang="cs-CZ" sz="1700" dirty="0">
              <a:latin typeface="Arial" pitchFamily="34"/>
              <a:cs typeface="Arial" pitchFamily="34"/>
            </a:endParaRPr>
          </a:p>
        </p:txBody>
      </p:sp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b="1">
                <a:latin typeface="Arial" pitchFamily="34"/>
                <a:cs typeface="Arial" pitchFamily="34"/>
              </a:rPr>
              <a:t>teraPEUTICKÉ VYUŽITÍ  některých Pl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2420892"/>
            <a:ext cx="8077196" cy="13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dirty="0" smtClean="0">
                <a:solidFill>
                  <a:srgbClr val="48231E"/>
                </a:solidFill>
                <a:latin typeface="Arial"/>
              </a:rPr>
              <a:t>AKTUÁLNÍ </a:t>
            </a:r>
            <a:r>
              <a:rPr lang="cs-CZ" sz="3600" b="1" i="0" u="none" strike="noStrike" kern="1200" cap="none" spc="0" baseline="0" dirty="0" smtClean="0">
                <a:solidFill>
                  <a:srgbClr val="48231E"/>
                </a:solidFill>
                <a:uFillTx/>
                <a:latin typeface="Arial"/>
              </a:rPr>
              <a:t>SITUACE </a:t>
            </a:r>
            <a:r>
              <a:rPr lang="cs-CZ" sz="36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V ČR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95532" y="1844824"/>
            <a:ext cx="8352925" cy="4464496"/>
          </a:xfrm>
        </p:spPr>
        <p:txBody>
          <a:bodyPr>
            <a:normAutofit/>
          </a:bodyPr>
          <a:lstStyle/>
          <a:p>
            <a:pPr marL="0" lvl="0" indent="0">
              <a:lnSpc>
                <a:spcPct val="60000"/>
              </a:lnSpc>
              <a:spcBef>
                <a:spcPts val="400"/>
              </a:spcBef>
              <a:buNone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endParaRPr lang="cs-CZ" sz="1600" dirty="0">
              <a:latin typeface="Arial"/>
            </a:endParaRPr>
          </a:p>
          <a:p>
            <a:pPr lvl="0">
              <a:buClr>
                <a:srgbClr val="4F261E"/>
              </a:buClr>
              <a:buFont typeface="Wingdings" pitchFamily="2"/>
              <a:buChar char="Ø"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lat.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addictus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= závislá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osoba,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otrok</a:t>
            </a:r>
          </a:p>
          <a:p>
            <a:pPr lvl="0">
              <a:buClr>
                <a:srgbClr val="4F261E"/>
              </a:buClr>
              <a:buFont typeface="Wingdings" pitchFamily="2"/>
              <a:buChar char="Ø"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adiktologie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(angl.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adictology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 = věda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 závislostech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endParaRPr lang="cs-CZ" dirty="0">
              <a:latin typeface="Arial"/>
            </a:endParaRPr>
          </a:p>
          <a:p>
            <a:pPr marL="0" lvl="0" indent="0">
              <a:buNone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/>
              </a:rPr>
              <a:t>= </a:t>
            </a:r>
            <a:r>
              <a:rPr lang="cs-CZ" dirty="0">
                <a:latin typeface="Arial" pitchFamily="34"/>
                <a:cs typeface="Arial" pitchFamily="34"/>
              </a:rPr>
              <a:t>multidisciplinární </a:t>
            </a:r>
            <a:r>
              <a:rPr lang="cs-CZ" dirty="0" smtClean="0">
                <a:latin typeface="Arial" pitchFamily="34"/>
                <a:cs typeface="Arial" pitchFamily="34"/>
              </a:rPr>
              <a:t>obor: </a:t>
            </a:r>
            <a:r>
              <a:rPr lang="cs-CZ" dirty="0">
                <a:latin typeface="Arial" pitchFamily="34"/>
                <a:cs typeface="Arial" pitchFamily="34"/>
              </a:rPr>
              <a:t>medicína, psychologie, sociologie, sociální práce </a:t>
            </a:r>
          </a:p>
          <a:p>
            <a:pPr marL="0" lvl="0" indent="0">
              <a:buNone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endParaRPr lang="cs-CZ" dirty="0">
              <a:latin typeface="Arial" pitchFamily="34"/>
              <a:cs typeface="Arial" pitchFamily="34"/>
            </a:endParaRPr>
          </a:p>
          <a:p>
            <a:pPr lvl="0">
              <a:buClr>
                <a:srgbClr val="4F261E"/>
              </a:buClr>
              <a:buFont typeface="Wingdings" pitchFamily="2"/>
              <a:buChar char="Ø"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b="1" dirty="0">
                <a:latin typeface="Arial" pitchFamily="34"/>
                <a:cs typeface="Arial" pitchFamily="34"/>
              </a:rPr>
              <a:t> prevence, léčba, výzkum užívání psychoaktivních látek, </a:t>
            </a:r>
            <a:r>
              <a:rPr lang="cs-CZ" b="1" dirty="0" smtClean="0">
                <a:latin typeface="Arial" pitchFamily="34"/>
                <a:cs typeface="Arial" pitchFamily="34"/>
              </a:rPr>
              <a:t>jeho dopadů </a:t>
            </a:r>
            <a:r>
              <a:rPr lang="cs-CZ" b="1" dirty="0">
                <a:latin typeface="Arial" pitchFamily="34"/>
                <a:cs typeface="Arial" pitchFamily="34"/>
              </a:rPr>
              <a:t>na jedince a společnost, </a:t>
            </a:r>
            <a:r>
              <a:rPr lang="cs-CZ" b="1" dirty="0" smtClean="0">
                <a:latin typeface="Arial" pitchFamily="34"/>
                <a:cs typeface="Arial" pitchFamily="34"/>
              </a:rPr>
              <a:t>sociální reintegrace</a:t>
            </a:r>
          </a:p>
          <a:p>
            <a:pPr lvl="0">
              <a:buClr>
                <a:srgbClr val="4F261E"/>
              </a:buClr>
              <a:buFont typeface="Wingdings" pitchFamily="2"/>
              <a:buChar char="Ø"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endParaRPr lang="cs-CZ" b="1" dirty="0">
              <a:latin typeface="Arial" pitchFamily="34"/>
              <a:cs typeface="Arial" pitchFamily="34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67544" y="548680"/>
            <a:ext cx="8077196" cy="726975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b="1" dirty="0" smtClean="0">
                <a:latin typeface="Arial"/>
              </a:rPr>
              <a:t>Obor </a:t>
            </a:r>
            <a:r>
              <a:rPr lang="cs-CZ" b="1" dirty="0" err="1" smtClean="0">
                <a:latin typeface="Arial"/>
              </a:rPr>
              <a:t>Adiktologie</a:t>
            </a:r>
            <a:endParaRPr lang="cs-CZ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611560" y="1700808"/>
            <a:ext cx="8064896" cy="4968552"/>
          </a:xfrm>
        </p:spPr>
        <p:txBody>
          <a:bodyPr/>
          <a:lstStyle/>
          <a:p>
            <a:pPr marL="342900" lvl="0" indent="-342900"/>
            <a:r>
              <a:rPr lang="cs-CZ" dirty="0" smtClean="0">
                <a:latin typeface="Arial" pitchFamily="34"/>
                <a:cs typeface="Arial" pitchFamily="34"/>
              </a:rPr>
              <a:t>jakákoliv NPL – 30,5% (mladí dospělí 15-34 let: 48,8%)</a:t>
            </a:r>
          </a:p>
          <a:p>
            <a:pPr marL="342900" lvl="0" indent="-342900"/>
            <a:r>
              <a:rPr lang="cs-CZ" b="1" dirty="0" smtClean="0">
                <a:latin typeface="Arial" pitchFamily="34"/>
                <a:cs typeface="Arial" pitchFamily="34"/>
              </a:rPr>
              <a:t>k</a:t>
            </a:r>
            <a:r>
              <a:rPr lang="nn-NO" b="1" dirty="0">
                <a:latin typeface="Arial" pitchFamily="34"/>
                <a:cs typeface="Arial" pitchFamily="34"/>
              </a:rPr>
              <a:t>onopné látky</a:t>
            </a:r>
            <a:r>
              <a:rPr lang="cs-CZ" b="1" dirty="0">
                <a:latin typeface="Arial" pitchFamily="34"/>
                <a:cs typeface="Arial" pitchFamily="34"/>
              </a:rPr>
              <a:t> </a:t>
            </a:r>
            <a:r>
              <a:rPr lang="cs-CZ" dirty="0" smtClean="0">
                <a:latin typeface="Arial" pitchFamily="34"/>
                <a:cs typeface="Arial" pitchFamily="34"/>
              </a:rPr>
              <a:t>–</a:t>
            </a:r>
            <a:r>
              <a:rPr lang="nn-NO" dirty="0" smtClean="0">
                <a:latin typeface="Arial" pitchFamily="34"/>
                <a:cs typeface="Arial" pitchFamily="34"/>
              </a:rPr>
              <a:t> </a:t>
            </a:r>
            <a:r>
              <a:rPr lang="cs-CZ" dirty="0" smtClean="0">
                <a:latin typeface="Arial" pitchFamily="34"/>
                <a:cs typeface="Arial" pitchFamily="34"/>
              </a:rPr>
              <a:t>26,6%  (43,8%)</a:t>
            </a:r>
            <a:endParaRPr lang="nn-NO" dirty="0">
              <a:latin typeface="Arial" pitchFamily="34"/>
              <a:cs typeface="Arial" pitchFamily="34"/>
            </a:endParaRPr>
          </a:p>
          <a:p>
            <a:pPr marL="342900" lvl="0" indent="-342900"/>
            <a:r>
              <a:rPr lang="cs-CZ" b="1" dirty="0" smtClean="0">
                <a:latin typeface="Arial" pitchFamily="34"/>
                <a:cs typeface="Arial" pitchFamily="34"/>
              </a:rPr>
              <a:t>extáze</a:t>
            </a:r>
            <a:r>
              <a:rPr lang="cs-CZ" dirty="0" smtClean="0">
                <a:latin typeface="Arial" pitchFamily="34"/>
                <a:cs typeface="Arial" pitchFamily="34"/>
              </a:rPr>
              <a:t>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7,1% (14,3%)</a:t>
            </a:r>
            <a:endParaRPr lang="cs-CZ" dirty="0">
              <a:latin typeface="Arial" pitchFamily="34"/>
              <a:cs typeface="Arial" pitchFamily="34"/>
            </a:endParaRPr>
          </a:p>
          <a:p>
            <a:pPr marL="342900" lvl="0" indent="-342900"/>
            <a:r>
              <a:rPr lang="cs-CZ" b="1" dirty="0">
                <a:latin typeface="Arial" pitchFamily="34"/>
                <a:cs typeface="Arial" pitchFamily="34"/>
              </a:rPr>
              <a:t>halucinogenní houby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5,4% (10,3%)</a:t>
            </a:r>
            <a:endParaRPr lang="cs-CZ" dirty="0">
              <a:latin typeface="Arial" pitchFamily="34"/>
              <a:cs typeface="Arial" pitchFamily="34"/>
            </a:endParaRPr>
          </a:p>
          <a:p>
            <a:pPr marL="342900" indent="-342900"/>
            <a:r>
              <a:rPr lang="cs-CZ" b="1" dirty="0">
                <a:latin typeface="Arial" pitchFamily="34"/>
                <a:cs typeface="Arial" pitchFamily="34"/>
              </a:rPr>
              <a:t>anabolické steroidy </a:t>
            </a:r>
            <a:r>
              <a:rPr lang="cs-CZ" dirty="0">
                <a:latin typeface="Arial" pitchFamily="34"/>
                <a:cs typeface="Arial" pitchFamily="34"/>
              </a:rPr>
              <a:t>– 4,0% (5,6%)</a:t>
            </a:r>
            <a:endParaRPr lang="cs-CZ" b="1" dirty="0">
              <a:latin typeface="Arial" pitchFamily="34"/>
              <a:cs typeface="Arial" pitchFamily="34"/>
            </a:endParaRPr>
          </a:p>
          <a:p>
            <a:pPr marL="342900" indent="-342900"/>
            <a:r>
              <a:rPr lang="cs-CZ" b="1" dirty="0">
                <a:latin typeface="Arial" pitchFamily="34"/>
                <a:cs typeface="Arial" pitchFamily="34"/>
              </a:rPr>
              <a:t>těkavé látky </a:t>
            </a:r>
            <a:r>
              <a:rPr lang="cs-CZ" dirty="0">
                <a:latin typeface="Arial" pitchFamily="34"/>
                <a:cs typeface="Arial" pitchFamily="34"/>
              </a:rPr>
              <a:t>– 3,9% (4,7%)</a:t>
            </a:r>
          </a:p>
          <a:p>
            <a:pPr marL="342900" lvl="0" indent="-342900"/>
            <a:r>
              <a:rPr lang="cs-CZ" b="1" dirty="0" smtClean="0">
                <a:latin typeface="Arial" pitchFamily="34"/>
                <a:cs typeface="Arial" pitchFamily="34"/>
              </a:rPr>
              <a:t>p</a:t>
            </a:r>
            <a:r>
              <a:rPr lang="fi-FI" b="1" dirty="0">
                <a:latin typeface="Arial" pitchFamily="34"/>
                <a:cs typeface="Arial" pitchFamily="34"/>
              </a:rPr>
              <a:t>ervitin</a:t>
            </a:r>
            <a:r>
              <a:rPr lang="cs-CZ" b="1" dirty="0">
                <a:latin typeface="Arial" pitchFamily="34"/>
                <a:cs typeface="Arial" pitchFamily="34"/>
              </a:rPr>
              <a:t>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3,0% (5,9%)</a:t>
            </a:r>
            <a:endParaRPr lang="cs-CZ" dirty="0">
              <a:latin typeface="Arial" pitchFamily="34"/>
              <a:cs typeface="Arial" pitchFamily="34"/>
            </a:endParaRPr>
          </a:p>
          <a:p>
            <a:pPr marL="342900" lvl="0" indent="-342900"/>
            <a:r>
              <a:rPr lang="cs-CZ" b="1" dirty="0" smtClean="0">
                <a:latin typeface="Arial" pitchFamily="34"/>
                <a:cs typeface="Arial" pitchFamily="34"/>
              </a:rPr>
              <a:t>LSD </a:t>
            </a:r>
            <a:r>
              <a:rPr lang="cs-CZ" dirty="0" smtClean="0">
                <a:latin typeface="Arial" pitchFamily="34"/>
                <a:cs typeface="Arial" pitchFamily="34"/>
              </a:rPr>
              <a:t>- 2,1% (3,6%)</a:t>
            </a:r>
          </a:p>
          <a:p>
            <a:pPr marL="342900" lvl="0" indent="-342900"/>
            <a:r>
              <a:rPr lang="cs-CZ" b="1" dirty="0" err="1" smtClean="0">
                <a:latin typeface="Arial" pitchFamily="34"/>
                <a:cs typeface="Arial" pitchFamily="34"/>
              </a:rPr>
              <a:t>Poppers</a:t>
            </a:r>
            <a:r>
              <a:rPr lang="cs-CZ" b="1" dirty="0" smtClean="0">
                <a:latin typeface="Arial" pitchFamily="34"/>
                <a:cs typeface="Arial" pitchFamily="34"/>
              </a:rPr>
              <a:t> </a:t>
            </a:r>
            <a:r>
              <a:rPr lang="cs-CZ" dirty="0" smtClean="0">
                <a:latin typeface="Arial" pitchFamily="34"/>
                <a:cs typeface="Arial" pitchFamily="34"/>
              </a:rPr>
              <a:t>– 1,8% (2,4%)</a:t>
            </a:r>
          </a:p>
          <a:p>
            <a:pPr marL="342900" indent="-342900"/>
            <a:r>
              <a:rPr lang="cs-CZ" b="1" dirty="0">
                <a:latin typeface="Arial" pitchFamily="34"/>
                <a:cs typeface="Arial" pitchFamily="34"/>
              </a:rPr>
              <a:t>kokain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1,4% </a:t>
            </a:r>
            <a:r>
              <a:rPr lang="cs-CZ" dirty="0">
                <a:latin typeface="Arial" pitchFamily="34"/>
                <a:cs typeface="Arial" pitchFamily="34"/>
              </a:rPr>
              <a:t>(</a:t>
            </a:r>
            <a:r>
              <a:rPr lang="cs-CZ" dirty="0" smtClean="0">
                <a:latin typeface="Arial" pitchFamily="34"/>
                <a:cs typeface="Arial" pitchFamily="34"/>
              </a:rPr>
              <a:t>2,4%) </a:t>
            </a:r>
            <a:endParaRPr lang="cs-CZ" b="1" dirty="0">
              <a:latin typeface="Arial" pitchFamily="34"/>
              <a:cs typeface="Arial" pitchFamily="34"/>
            </a:endParaRPr>
          </a:p>
          <a:p>
            <a:pPr marL="342900" lvl="0" indent="-342900"/>
            <a:r>
              <a:rPr lang="cs-CZ" b="1" dirty="0" smtClean="0">
                <a:latin typeface="Arial" pitchFamily="34"/>
                <a:cs typeface="Arial" pitchFamily="34"/>
              </a:rPr>
              <a:t>heroin </a:t>
            </a:r>
            <a:r>
              <a:rPr lang="cs-CZ" dirty="0" smtClean="0">
                <a:latin typeface="Arial" pitchFamily="34"/>
                <a:cs typeface="Arial" pitchFamily="34"/>
              </a:rPr>
              <a:t>– </a:t>
            </a:r>
            <a:r>
              <a:rPr lang="cs-CZ" dirty="0">
                <a:latin typeface="Arial" pitchFamily="34"/>
                <a:cs typeface="Arial" pitchFamily="34"/>
              </a:rPr>
              <a:t>0,7% (</a:t>
            </a:r>
            <a:r>
              <a:rPr lang="cs-CZ" dirty="0" smtClean="0">
                <a:latin typeface="Arial" pitchFamily="34"/>
                <a:cs typeface="Arial" pitchFamily="34"/>
              </a:rPr>
              <a:t>1,3%)</a:t>
            </a:r>
          </a:p>
          <a:p>
            <a:pPr marL="342900" lvl="0" indent="-342900"/>
            <a:r>
              <a:rPr lang="cs-CZ" b="1" dirty="0">
                <a:latin typeface="Arial" pitchFamily="34"/>
                <a:cs typeface="Arial" pitchFamily="34"/>
              </a:rPr>
              <a:t>n</a:t>
            </a:r>
            <a:r>
              <a:rPr lang="cs-CZ" b="1" dirty="0" smtClean="0">
                <a:latin typeface="Arial" pitchFamily="34"/>
                <a:cs typeface="Arial" pitchFamily="34"/>
              </a:rPr>
              <a:t>ové psychoaktivní látky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0,7% </a:t>
            </a:r>
            <a:r>
              <a:rPr lang="cs-CZ" dirty="0">
                <a:latin typeface="Arial" pitchFamily="34"/>
                <a:cs typeface="Arial" pitchFamily="34"/>
              </a:rPr>
              <a:t>(</a:t>
            </a:r>
            <a:r>
              <a:rPr lang="cs-CZ" dirty="0" smtClean="0">
                <a:latin typeface="Arial" pitchFamily="34"/>
                <a:cs typeface="Arial" pitchFamily="34"/>
              </a:rPr>
              <a:t>1,2%)</a:t>
            </a:r>
          </a:p>
          <a:p>
            <a:pPr marL="342900" lvl="0" indent="-342900"/>
            <a:r>
              <a:rPr lang="cs-CZ" b="1" dirty="0" err="1" smtClean="0">
                <a:latin typeface="Arial" pitchFamily="34"/>
                <a:cs typeface="Arial" pitchFamily="34"/>
              </a:rPr>
              <a:t>ketamin</a:t>
            </a:r>
            <a:r>
              <a:rPr lang="cs-CZ" b="1" dirty="0" smtClean="0">
                <a:latin typeface="Arial" pitchFamily="34"/>
                <a:cs typeface="Arial" pitchFamily="34"/>
              </a:rPr>
              <a:t>  </a:t>
            </a:r>
            <a:r>
              <a:rPr lang="cs-CZ" dirty="0">
                <a:latin typeface="Arial" pitchFamily="34"/>
                <a:cs typeface="Arial" pitchFamily="34"/>
              </a:rPr>
              <a:t>- </a:t>
            </a:r>
            <a:r>
              <a:rPr lang="cs-CZ" dirty="0" smtClean="0">
                <a:latin typeface="Arial" pitchFamily="34"/>
                <a:cs typeface="Arial" pitchFamily="34"/>
              </a:rPr>
              <a:t>0,2% </a:t>
            </a:r>
            <a:r>
              <a:rPr lang="cs-CZ" dirty="0">
                <a:latin typeface="Arial" pitchFamily="34"/>
                <a:cs typeface="Arial" pitchFamily="34"/>
              </a:rPr>
              <a:t>(</a:t>
            </a:r>
            <a:r>
              <a:rPr lang="cs-CZ" dirty="0" smtClean="0">
                <a:latin typeface="Arial" pitchFamily="34"/>
                <a:cs typeface="Arial" pitchFamily="34"/>
              </a:rPr>
              <a:t>0,1%)</a:t>
            </a:r>
            <a:endParaRPr lang="cs-CZ" dirty="0">
              <a:latin typeface="Arial" pitchFamily="34"/>
              <a:cs typeface="Arial" pitchFamily="34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251524" y="116631"/>
            <a:ext cx="8712970" cy="144016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100" b="1" dirty="0">
                <a:latin typeface="Arial" pitchFamily="34"/>
                <a:cs typeface="Arial" pitchFamily="34"/>
              </a:rPr>
              <a:t>Celoživotní prevalence užití </a:t>
            </a:r>
            <a:r>
              <a:rPr lang="cs-CZ" sz="3100" b="1" dirty="0" smtClean="0">
                <a:latin typeface="Arial" pitchFamily="34"/>
                <a:cs typeface="Arial" pitchFamily="34"/>
              </a:rPr>
              <a:t>NPL </a:t>
            </a:r>
            <a:r>
              <a:rPr lang="cs-CZ" sz="3100" b="1" dirty="0">
                <a:latin typeface="Arial" pitchFamily="34"/>
                <a:cs typeface="Arial" pitchFamily="34"/>
              </a:rPr>
              <a:t>v obecné populaci 15-64 </a:t>
            </a:r>
            <a:r>
              <a:rPr lang="cs-CZ" sz="3100" b="1" dirty="0" smtClean="0">
                <a:latin typeface="Arial" pitchFamily="34"/>
                <a:cs typeface="Arial" pitchFamily="34"/>
              </a:rPr>
              <a:t>let (2016)</a:t>
            </a:r>
            <a:endParaRPr lang="cs-CZ" sz="1600" b="1" dirty="0"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" b="113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Poppers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24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39552" y="1844823"/>
            <a:ext cx="8064896" cy="4281655"/>
          </a:xfrm>
        </p:spPr>
        <p:txBody>
          <a:bodyPr/>
          <a:lstStyle/>
          <a:p>
            <a:pPr lvl="0"/>
            <a:r>
              <a:rPr lang="cs-CZ" dirty="0">
                <a:latin typeface="Arial" pitchFamily="34"/>
                <a:cs typeface="Arial" pitchFamily="34"/>
              </a:rPr>
              <a:t>cigarety: denně kouří 26,6</a:t>
            </a:r>
            <a:r>
              <a:rPr lang="cs-CZ" dirty="0" smtClean="0">
                <a:latin typeface="Arial" pitchFamily="34"/>
                <a:cs typeface="Arial" pitchFamily="34"/>
              </a:rPr>
              <a:t>%</a:t>
            </a: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dirty="0">
                <a:latin typeface="Arial" pitchFamily="34"/>
                <a:cs typeface="Arial" pitchFamily="34"/>
              </a:rPr>
              <a:t>alkohol: 18,1% riziková </a:t>
            </a:r>
            <a:r>
              <a:rPr lang="cs-CZ" dirty="0" smtClean="0">
                <a:latin typeface="Arial" pitchFamily="34"/>
                <a:cs typeface="Arial" pitchFamily="34"/>
              </a:rPr>
              <a:t>konzumace</a:t>
            </a: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dirty="0">
                <a:latin typeface="Arial" pitchFamily="34"/>
                <a:cs typeface="Arial" pitchFamily="34"/>
              </a:rPr>
              <a:t>konopné látky: 4,4% rizikové užívání</a:t>
            </a:r>
          </a:p>
          <a:p>
            <a:pPr marL="4572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/>
              </a:rPr>
              <a:t>Intenzivní a Problémové užívání PL v ČR (2016)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15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539552" y="1916832"/>
            <a:ext cx="8064896" cy="4464497"/>
          </a:xfrm>
        </p:spPr>
        <p:txBody>
          <a:bodyPr>
            <a:normAutofit/>
          </a:bodyPr>
          <a:lstStyle/>
          <a:p>
            <a:pPr lvl="0"/>
            <a:r>
              <a:rPr lang="cs-CZ" b="1" dirty="0" smtClean="0">
                <a:latin typeface="Arial" pitchFamily="34"/>
                <a:cs typeface="Arial" pitchFamily="34"/>
              </a:rPr>
              <a:t>problémové </a:t>
            </a:r>
            <a:r>
              <a:rPr lang="cs-CZ" b="1" dirty="0">
                <a:latin typeface="Arial" pitchFamily="34"/>
                <a:cs typeface="Arial" pitchFamily="34"/>
              </a:rPr>
              <a:t>užívání drog </a:t>
            </a:r>
            <a:r>
              <a:rPr lang="cs-CZ" dirty="0">
                <a:latin typeface="Arial" pitchFamily="34"/>
                <a:cs typeface="Arial" pitchFamily="34"/>
              </a:rPr>
              <a:t>(dle EMCDDA) = intravenózní užívání nebo dlouhodobé/pravidelné užívání opiátů, kokainu anebo </a:t>
            </a:r>
            <a:r>
              <a:rPr lang="cs-CZ" dirty="0" smtClean="0">
                <a:latin typeface="Arial" pitchFamily="34"/>
                <a:cs typeface="Arial" pitchFamily="34"/>
              </a:rPr>
              <a:t>amfetaminů</a:t>
            </a: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b="1" dirty="0" smtClean="0">
                <a:latin typeface="Arial" pitchFamily="34"/>
                <a:cs typeface="Arial" pitchFamily="34"/>
              </a:rPr>
              <a:t>46,8 </a:t>
            </a:r>
            <a:r>
              <a:rPr lang="cs-CZ" b="1" dirty="0">
                <a:latin typeface="Arial" pitchFamily="34"/>
                <a:cs typeface="Arial" pitchFamily="34"/>
              </a:rPr>
              <a:t>tis. problémových </a:t>
            </a:r>
            <a:r>
              <a:rPr lang="cs-CZ" b="1" dirty="0" smtClean="0">
                <a:latin typeface="Arial" pitchFamily="34"/>
                <a:cs typeface="Arial" pitchFamily="34"/>
              </a:rPr>
              <a:t>uživatelů:</a:t>
            </a:r>
            <a:endParaRPr lang="cs-CZ" dirty="0">
              <a:latin typeface="Arial" pitchFamily="34"/>
              <a:cs typeface="Arial" pitchFamily="34"/>
            </a:endParaRPr>
          </a:p>
          <a:p>
            <a:pPr lvl="1">
              <a:buChar char="Ø"/>
            </a:pP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 smtClean="0">
                <a:latin typeface="Arial" pitchFamily="34"/>
                <a:cs typeface="Arial" pitchFamily="34"/>
              </a:rPr>
              <a:t>34,3 </a:t>
            </a:r>
            <a:r>
              <a:rPr lang="cs-CZ" sz="2000" dirty="0">
                <a:latin typeface="Arial" pitchFamily="34"/>
                <a:cs typeface="Arial" pitchFamily="34"/>
              </a:rPr>
              <a:t>tis. pervitin</a:t>
            </a:r>
          </a:p>
          <a:p>
            <a:pPr lvl="1">
              <a:buChar char="Ø"/>
            </a:pP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 smtClean="0">
                <a:latin typeface="Arial" pitchFamily="34"/>
                <a:cs typeface="Arial" pitchFamily="34"/>
              </a:rPr>
              <a:t>7,3 tis. buprenorfin</a:t>
            </a:r>
          </a:p>
          <a:p>
            <a:pPr lvl="1">
              <a:buChar char="Ø"/>
            </a:pPr>
            <a:r>
              <a:rPr lang="cs-CZ" sz="2000" dirty="0" smtClean="0">
                <a:latin typeface="Arial"/>
                <a:cs typeface="Arial"/>
              </a:rPr>
              <a:t> 3,4 tis. heroin</a:t>
            </a:r>
          </a:p>
          <a:p>
            <a:pPr lvl="1">
              <a:buChar char="Ø"/>
            </a:pPr>
            <a:r>
              <a:rPr lang="cs-CZ" sz="2000" dirty="0" smtClean="0">
                <a:latin typeface="Arial"/>
                <a:cs typeface="Arial"/>
              </a:rPr>
              <a:t> 1,7 tis. jiné </a:t>
            </a:r>
            <a:r>
              <a:rPr lang="cs-CZ" sz="2000" dirty="0" err="1" smtClean="0">
                <a:latin typeface="Arial"/>
                <a:cs typeface="Arial"/>
              </a:rPr>
              <a:t>opioidy</a:t>
            </a:r>
            <a:r>
              <a:rPr lang="cs-CZ" sz="2000" dirty="0" smtClean="0">
                <a:latin typeface="Arial"/>
                <a:cs typeface="Arial"/>
              </a:rPr>
              <a:t> (analgetika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fentanyl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morfin,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tramadol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ad.)</a:t>
            </a:r>
          </a:p>
          <a:p>
            <a:pPr lvl="1">
              <a:buChar char="Ø"/>
            </a:pPr>
            <a:r>
              <a:rPr lang="cs-CZ" sz="2000" b="1" dirty="0" smtClean="0">
                <a:latin typeface="Arial" pitchFamily="34"/>
                <a:cs typeface="Arial" pitchFamily="34"/>
              </a:rPr>
              <a:t> počet </a:t>
            </a:r>
            <a:r>
              <a:rPr lang="cs-CZ" sz="2000" b="1" dirty="0">
                <a:latin typeface="Arial" pitchFamily="34"/>
                <a:cs typeface="Arial" pitchFamily="34"/>
              </a:rPr>
              <a:t>injekčních uživatelů: </a:t>
            </a:r>
            <a:r>
              <a:rPr lang="cs-CZ" sz="2000" b="1" dirty="0" smtClean="0">
                <a:latin typeface="Arial" pitchFamily="34"/>
                <a:cs typeface="Arial" pitchFamily="34"/>
              </a:rPr>
              <a:t>42,8 tis</a:t>
            </a:r>
            <a:r>
              <a:rPr lang="cs-CZ" sz="2000" b="1" dirty="0">
                <a:latin typeface="Arial" pitchFamily="34"/>
                <a:cs typeface="Arial" pitchFamily="34"/>
              </a:rPr>
              <a:t>. 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None/>
            </a:pPr>
            <a:endParaRPr lang="cs-CZ" sz="2000" dirty="0">
              <a:latin typeface="Arial" pitchFamily="34"/>
              <a:cs typeface="Arial" pitchFamily="34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683568" y="404667"/>
            <a:ext cx="7632844" cy="93610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100" b="1" smtClean="0">
                <a:latin typeface="Arial"/>
              </a:rPr>
              <a:t>Intenzivní a Problémové </a:t>
            </a:r>
            <a:r>
              <a:rPr lang="cs-CZ" sz="3100" b="1" dirty="0">
                <a:latin typeface="Arial"/>
              </a:rPr>
              <a:t>užívání </a:t>
            </a:r>
            <a:r>
              <a:rPr lang="cs-CZ" sz="3100" b="1" dirty="0" smtClean="0">
                <a:latin typeface="Arial"/>
              </a:rPr>
              <a:t>PL v ČR (2016)</a:t>
            </a:r>
            <a:endParaRPr lang="cs-CZ" sz="1800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2780928"/>
            <a:ext cx="8077196" cy="20162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600" b="1" i="0" u="none" strike="noStrike" kern="1200" cap="none" spc="0" baseline="0">
              <a:solidFill>
                <a:srgbClr val="2E2224"/>
              </a:solidFill>
              <a:uFillTx/>
              <a:latin typeface="Arial"/>
            </a:endParaRPr>
          </a:p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>
                <a:solidFill>
                  <a:srgbClr val="48231E"/>
                </a:solidFill>
                <a:uFillTx/>
                <a:latin typeface="Arial"/>
              </a:rPr>
              <a:t>NÁVYKOVÉ A IMPULZIVNÍ PORUCHY</a:t>
            </a:r>
          </a:p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0" cap="none" spc="0" baseline="0">
                <a:solidFill>
                  <a:srgbClr val="48231E"/>
                </a:solidFill>
                <a:uFillTx/>
                <a:latin typeface="Arial"/>
              </a:rPr>
              <a:t>(procesuální závislosti)</a:t>
            </a:r>
            <a:endParaRPr lang="cs-CZ" sz="3600" b="1" i="0" u="none" strike="noStrike" kern="1200" cap="none" spc="0" baseline="0">
              <a:solidFill>
                <a:srgbClr val="48231E"/>
              </a:solidFill>
              <a:uFillTx/>
              <a:latin typeface="Arial"/>
            </a:endParaRPr>
          </a:p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600" b="1" i="0" u="none" strike="noStrike" kern="1200" cap="none" spc="0" baseline="0">
              <a:solidFill>
                <a:srgbClr val="2E2224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467541" y="1700811"/>
            <a:ext cx="8352605" cy="4968549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10000"/>
              </a:lnSpc>
              <a:spcBef>
                <a:spcPts val="550"/>
              </a:spcBef>
              <a:buNone/>
              <a:tabLst>
                <a:tab pos="1098551" algn="l"/>
                <a:tab pos="2012951" algn="l"/>
                <a:tab pos="2927351" algn="l"/>
                <a:tab pos="3841751" algn="l"/>
                <a:tab pos="4756151" algn="l"/>
                <a:tab pos="5670551" algn="l"/>
                <a:tab pos="6584951" algn="l"/>
                <a:tab pos="7499351" algn="l"/>
                <a:tab pos="8413751" algn="l"/>
                <a:tab pos="9328151" algn="l"/>
                <a:tab pos="10242551" algn="l"/>
              </a:tabLst>
            </a:pPr>
            <a:r>
              <a:rPr lang="cs-CZ" sz="2200" b="1" dirty="0" smtClean="0">
                <a:latin typeface="Arial"/>
              </a:rPr>
              <a:t>1</a:t>
            </a:r>
            <a:r>
              <a:rPr lang="cs-CZ" sz="2200" b="1" dirty="0">
                <a:latin typeface="Arial"/>
              </a:rPr>
              <a:t>) neschopnost odolat impulzu </a:t>
            </a:r>
            <a:r>
              <a:rPr lang="cs-CZ" sz="2200" dirty="0">
                <a:latin typeface="Arial"/>
              </a:rPr>
              <a:t>nebo pokušení udělat něco, co je považováno za nebezpečné pro aktéra nebo jeho okolí (uvědomuje si to, může/nemusí vědomě odporovat impulzu, čin může/nemusí být předem promyšlen)</a:t>
            </a:r>
          </a:p>
          <a:p>
            <a:pPr marL="0" lvl="0" indent="0">
              <a:lnSpc>
                <a:spcPct val="110000"/>
              </a:lnSpc>
              <a:spcBef>
                <a:spcPts val="550"/>
              </a:spcBef>
              <a:buNone/>
              <a:tabLst>
                <a:tab pos="1098551" algn="l"/>
                <a:tab pos="2012951" algn="l"/>
                <a:tab pos="2927351" algn="l"/>
                <a:tab pos="3841751" algn="l"/>
                <a:tab pos="4756151" algn="l"/>
                <a:tab pos="5670551" algn="l"/>
                <a:tab pos="6584951" algn="l"/>
                <a:tab pos="7499351" algn="l"/>
                <a:tab pos="8413751" algn="l"/>
                <a:tab pos="9328151" algn="l"/>
                <a:tab pos="10242551" algn="l"/>
              </a:tabLst>
            </a:pPr>
            <a:endParaRPr lang="cs-CZ" sz="2200" b="1" dirty="0" smtClean="0">
              <a:latin typeface="Arial"/>
            </a:endParaRPr>
          </a:p>
          <a:p>
            <a:pPr marL="0" lvl="0" indent="0">
              <a:lnSpc>
                <a:spcPct val="110000"/>
              </a:lnSpc>
              <a:spcBef>
                <a:spcPts val="550"/>
              </a:spcBef>
              <a:buNone/>
              <a:tabLst>
                <a:tab pos="1098551" algn="l"/>
                <a:tab pos="2012951" algn="l"/>
                <a:tab pos="2927351" algn="l"/>
                <a:tab pos="3841751" algn="l"/>
                <a:tab pos="4756151" algn="l"/>
                <a:tab pos="5670551" algn="l"/>
                <a:tab pos="6584951" algn="l"/>
                <a:tab pos="7499351" algn="l"/>
                <a:tab pos="8413751" algn="l"/>
                <a:tab pos="9328151" algn="l"/>
                <a:tab pos="10242551" algn="l"/>
              </a:tabLst>
            </a:pPr>
            <a:r>
              <a:rPr lang="cs-CZ" sz="2200" b="1" dirty="0" smtClean="0">
                <a:latin typeface="Arial"/>
              </a:rPr>
              <a:t>2</a:t>
            </a:r>
            <a:r>
              <a:rPr lang="cs-CZ" sz="2200" b="1" dirty="0">
                <a:latin typeface="Arial"/>
              </a:rPr>
              <a:t>) narůstající napětí před provedením činu </a:t>
            </a:r>
            <a:r>
              <a:rPr lang="cs-CZ" sz="2200" dirty="0">
                <a:latin typeface="Arial"/>
              </a:rPr>
              <a:t>(neklid, nepohoda, tlak, výbuch energie), napětí může být sníženo pouze provedením činu (dle pacientů)</a:t>
            </a:r>
            <a:endParaRPr lang="cs-CZ" sz="2200" b="1" dirty="0">
              <a:latin typeface="Arial"/>
            </a:endParaRPr>
          </a:p>
          <a:p>
            <a:pPr marL="0" lvl="0" indent="0">
              <a:lnSpc>
                <a:spcPct val="110000"/>
              </a:lnSpc>
              <a:spcBef>
                <a:spcPts val="550"/>
              </a:spcBef>
              <a:buNone/>
              <a:tabLst>
                <a:tab pos="1098551" algn="l"/>
                <a:tab pos="2012951" algn="l"/>
                <a:tab pos="2927351" algn="l"/>
                <a:tab pos="3841751" algn="l"/>
                <a:tab pos="4756151" algn="l"/>
                <a:tab pos="5670551" algn="l"/>
                <a:tab pos="6584951" algn="l"/>
                <a:tab pos="7499351" algn="l"/>
                <a:tab pos="8413751" algn="l"/>
                <a:tab pos="9328151" algn="l"/>
                <a:tab pos="10242551" algn="l"/>
              </a:tabLst>
            </a:pPr>
            <a:endParaRPr lang="cs-CZ" sz="2200" b="1" dirty="0" smtClean="0">
              <a:latin typeface="Arial"/>
            </a:endParaRPr>
          </a:p>
          <a:p>
            <a:pPr marL="0" lvl="0" indent="0">
              <a:lnSpc>
                <a:spcPct val="110000"/>
              </a:lnSpc>
              <a:spcBef>
                <a:spcPts val="550"/>
              </a:spcBef>
              <a:buNone/>
              <a:tabLst>
                <a:tab pos="1098551" algn="l"/>
                <a:tab pos="2012951" algn="l"/>
                <a:tab pos="2927351" algn="l"/>
                <a:tab pos="3841751" algn="l"/>
                <a:tab pos="4756151" algn="l"/>
                <a:tab pos="5670551" algn="l"/>
                <a:tab pos="6584951" algn="l"/>
                <a:tab pos="7499351" algn="l"/>
                <a:tab pos="8413751" algn="l"/>
                <a:tab pos="9328151" algn="l"/>
                <a:tab pos="10242551" algn="l"/>
              </a:tabLst>
            </a:pPr>
            <a:r>
              <a:rPr lang="cs-CZ" sz="2200" b="1" dirty="0" smtClean="0">
                <a:latin typeface="Arial"/>
              </a:rPr>
              <a:t>3</a:t>
            </a:r>
            <a:r>
              <a:rPr lang="cs-CZ" sz="2200" b="1" dirty="0">
                <a:latin typeface="Arial"/>
              </a:rPr>
              <a:t>) vzrušení či uspokojení při provádění činu </a:t>
            </a:r>
            <a:r>
              <a:rPr lang="cs-CZ" sz="2200" dirty="0">
                <a:latin typeface="Arial"/>
              </a:rPr>
              <a:t>(uvolnění napětí je bezprostředně po činu vnímáno </a:t>
            </a:r>
            <a:r>
              <a:rPr lang="cs-CZ" sz="2200" dirty="0" smtClean="0">
                <a:latin typeface="Arial"/>
              </a:rPr>
              <a:t>příjemně, </a:t>
            </a:r>
            <a:r>
              <a:rPr lang="cs-CZ" sz="2200" dirty="0">
                <a:latin typeface="Arial"/>
              </a:rPr>
              <a:t>mohou následovat výčitky svědomí, </a:t>
            </a:r>
            <a:r>
              <a:rPr lang="cs-CZ" sz="2200" dirty="0" smtClean="0">
                <a:latin typeface="Arial"/>
              </a:rPr>
              <a:t>lítost; </a:t>
            </a:r>
            <a:r>
              <a:rPr lang="cs-CZ" sz="2200" dirty="0">
                <a:latin typeface="Arial"/>
              </a:rPr>
              <a:t>čin je ego-</a:t>
            </a:r>
            <a:r>
              <a:rPr lang="cs-CZ" sz="2200" dirty="0" err="1">
                <a:latin typeface="Arial"/>
              </a:rPr>
              <a:t>syntonní</a:t>
            </a:r>
            <a:r>
              <a:rPr lang="cs-CZ" sz="2200" dirty="0">
                <a:latin typeface="Arial"/>
              </a:rPr>
              <a:t>, tj. odpovídá vědomému přání v daném okamžiku x ego </a:t>
            </a:r>
            <a:r>
              <a:rPr lang="cs-CZ" sz="2200" dirty="0" err="1">
                <a:latin typeface="Arial"/>
              </a:rPr>
              <a:t>dystonní</a:t>
            </a:r>
            <a:r>
              <a:rPr lang="cs-CZ" sz="2200" dirty="0">
                <a:latin typeface="Arial"/>
              </a:rPr>
              <a:t> u OCD)</a:t>
            </a:r>
            <a:endParaRPr lang="cs-CZ" sz="2200" b="1" dirty="0">
              <a:latin typeface="Arial"/>
            </a:endParaRPr>
          </a:p>
          <a:p>
            <a:pPr marL="528642" lvl="0" indent="-528642">
              <a:lnSpc>
                <a:spcPct val="70000"/>
              </a:lnSpc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539550" y="188641"/>
            <a:ext cx="8280922" cy="1296144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smtClean="0">
                <a:latin typeface="Arial"/>
              </a:rPr>
              <a:t>Charakteristiky Návykových a impulzivních poruch </a:t>
            </a:r>
            <a:r>
              <a:rPr lang="cs-CZ" sz="3400" b="1" dirty="0">
                <a:latin typeface="Arial"/>
              </a:rPr>
              <a:t>(</a:t>
            </a:r>
            <a:r>
              <a:rPr lang="cs-CZ" sz="3400" b="1" dirty="0" smtClean="0">
                <a:latin typeface="Arial"/>
              </a:rPr>
              <a:t>F63)</a:t>
            </a:r>
            <a:endParaRPr lang="cs-CZ" sz="3400" b="1" cap="none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179512" y="1628801"/>
            <a:ext cx="8784976" cy="5040558"/>
          </a:xfrm>
        </p:spPr>
        <p:txBody>
          <a:bodyPr>
            <a:normAutofit lnSpcReduction="10000"/>
          </a:bodyPr>
          <a:lstStyle/>
          <a:p>
            <a:pPr marL="528642" lvl="0" indent="-528642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= časté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opakované epizody hráčství, které dominují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  <a:p>
            <a:pPr marL="528642" lvl="0" indent="-528642" algn="just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životě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jedince a vedou k poškození sociálních,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pracovních,</a:t>
            </a:r>
          </a:p>
          <a:p>
            <a:pPr marL="528642" lvl="0" indent="-528642" algn="just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materiálních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 rodinných hodnot a k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zadlužení</a:t>
            </a:r>
          </a:p>
          <a:p>
            <a:pPr marL="528642" lvl="0" indent="-528642" algn="just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550"/>
              </a:spcBef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MKN-10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01683" lvl="1" indent="-528642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1) v období min. 1 roku 2 či více epizod hráčství</a:t>
            </a:r>
          </a:p>
          <a:p>
            <a:pPr marL="533400" lvl="1" indent="-354013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pokračování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 hraní navzdory osobní nepohodě a narušení běžného fungování, nemá zisk</a:t>
            </a:r>
          </a:p>
          <a:p>
            <a:pPr marL="701683" lvl="1" indent="-528642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obtížně kontrolovatelné intenzivní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puzení k hraní</a:t>
            </a:r>
          </a:p>
          <a:p>
            <a:pPr marL="701683" lvl="1" indent="-528642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zaujetí myšlenkami na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hru</a:t>
            </a:r>
          </a:p>
          <a:p>
            <a:pPr marL="0" lvl="1" indent="0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spcBef>
                <a:spcPts val="550"/>
              </a:spcBef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hráčů: užívání PL, úzkostně depresivní poruchy, psychosomatické potíže, sebevražedné myšlenky/pokusy,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zadluženost,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narušení běžného života a vztahů, trestná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činnost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539550" y="404667"/>
            <a:ext cx="8080379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Patologické hráčství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 noGrp="1"/>
          </p:cNvSpPr>
          <p:nvPr>
            <p:ph idx="1"/>
          </p:nvPr>
        </p:nvSpPr>
        <p:spPr>
          <a:xfrm>
            <a:off x="381003" y="1719072"/>
            <a:ext cx="8407889" cy="4878278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celoživotní prevalence hraní hazardních her v obecné populaci (2016):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loterie 40-50 %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kurzové sázky v kancelářích 20-26%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technické nebo živé hry v kasinu 16-17%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on-line hry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10-16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4572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roblémové hráčství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(Národní výzkum 2016 - výsledky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screeningové škály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PGSI):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5,7% dospělé populace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(509 tis.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sob), 10% mužů, 1,6% žen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 nich 2,1% střední riziko a 1,4% vysoké riziko</a:t>
            </a:r>
          </a:p>
        </p:txBody>
      </p:sp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b="1">
                <a:latin typeface="Arial"/>
              </a:rPr>
              <a:t>Patologické hráčství</a:t>
            </a:r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179512" y="1700217"/>
            <a:ext cx="8784976" cy="4969143"/>
          </a:xfrm>
        </p:spPr>
        <p:txBody>
          <a:bodyPr>
            <a:normAutofit fontScale="92500"/>
          </a:bodyPr>
          <a:lstStyle/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pyrománie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(F63.1)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kleptománie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(F63.2)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trichotilománie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(F63.3)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oniománie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shopaholismus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dromománie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abúzus látek nevyvolávajících závislost (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F55)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závislost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na internetu (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netolismus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nadměrné sexuální nutkání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F52.7)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iné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nutkavé a impulzivní poruchy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(F63.4, např. workoholismus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některé PPP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(F50.2 mentální bulimie; F50.4 přejídání spojené s jinými psychickými poruchami – reakce na stres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ávislá porucha osobnosti (F60.7)</a:t>
            </a:r>
          </a:p>
          <a:p>
            <a:pPr marL="0" indent="0">
              <a:buClr>
                <a:srgbClr val="4F261E"/>
              </a:buClr>
              <a:buNone/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endParaRPr lang="cs-CZ" dirty="0">
              <a:latin typeface="Arial"/>
            </a:endParaRP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57200" y="548676"/>
            <a:ext cx="8080379" cy="720080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Další poruchy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2924946"/>
            <a:ext cx="8077196" cy="10801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ZHODNOCENÍ A DIAGNOSTIKA </a:t>
            </a:r>
            <a:r>
              <a:rPr lang="cs-CZ" sz="3600" b="1" i="0" u="none" strike="noStrike" kern="1200" cap="none" spc="0" baseline="0" dirty="0" smtClean="0">
                <a:solidFill>
                  <a:srgbClr val="48231E"/>
                </a:solidFill>
                <a:uFillTx/>
                <a:latin typeface="Arial"/>
              </a:rPr>
              <a:t>ZÁVISLOSTI</a:t>
            </a:r>
            <a:endParaRPr lang="cs-CZ" sz="2000" b="0" i="0" u="none" strike="noStrike" kern="1200" cap="none" spc="0" baseline="0" dirty="0">
              <a:solidFill>
                <a:srgbClr val="48231E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59" cy="4896544"/>
          </a:xfrm>
        </p:spPr>
        <p:txBody>
          <a:bodyPr>
            <a:noAutofit/>
          </a:bodyPr>
          <a:lstStyle/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pol. 19. stol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.: svépomocné aktivity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l. 20.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stol.: léčebné programy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1948: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KLUS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inspir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AA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 (J. Skála)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50.- 60. l. 20. stol.: výzkum halucinogenních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látek</a:t>
            </a:r>
          </a:p>
          <a:p>
            <a:pPr marL="342900" lvl="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1951: 1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záchytná stanice na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světě (J. Skála)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1965: časopis Protialkoholický obzor </a:t>
            </a:r>
            <a:r>
              <a:rPr lang="cs-CZ" dirty="0" smtClean="0">
                <a:latin typeface="Arial"/>
                <a:cs typeface="Arial"/>
              </a:rPr>
              <a:t>→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Alkoholismus a drogové závislosti (1995)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l. 20. stol.: SUR 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4F261E"/>
              </a:buClr>
              <a:buNone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Jaroslav Skála: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averzivní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disulframem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antabus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), protialkoholní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odd. u Apolináře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komplexní léčebný program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závislostí </a:t>
            </a:r>
          </a:p>
          <a:p>
            <a:pPr lvl="0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Adiktologie</a:t>
            </a:r>
            <a:r>
              <a:rPr lang="cs-CZ" dirty="0" smtClean="0"/>
              <a:t> u nás před revolucí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30" y="4149080"/>
            <a:ext cx="2409056" cy="231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1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611559" y="1700811"/>
            <a:ext cx="7992889" cy="4896547"/>
          </a:xfrm>
        </p:spPr>
        <p:txBody>
          <a:bodyPr/>
          <a:lstStyle/>
          <a:p>
            <a:pPr marL="0" lvl="0" indent="0">
              <a:buNone/>
            </a:pPr>
            <a:r>
              <a:rPr lang="cs-CZ" b="1" dirty="0" smtClean="0">
                <a:latin typeface="Arial" pitchFamily="34"/>
                <a:cs typeface="Arial" pitchFamily="34"/>
              </a:rPr>
              <a:t>I. ROZHOVOR </a:t>
            </a:r>
          </a:p>
          <a:p>
            <a:pPr marL="342900" indent="-342900"/>
            <a:r>
              <a:rPr lang="cs-CZ" dirty="0" smtClean="0">
                <a:latin typeface="Arial" pitchFamily="34"/>
                <a:cs typeface="Arial" pitchFamily="34"/>
              </a:rPr>
              <a:t>diagnostický </a:t>
            </a:r>
            <a:r>
              <a:rPr lang="cs-CZ" dirty="0">
                <a:latin typeface="Arial" pitchFamily="34"/>
                <a:cs typeface="Arial" pitchFamily="34"/>
              </a:rPr>
              <a:t>rozhovor s klientem </a:t>
            </a:r>
          </a:p>
          <a:p>
            <a:pPr marL="342900" indent="-342900"/>
            <a:r>
              <a:rPr lang="cs-CZ" dirty="0" smtClean="0">
                <a:latin typeface="Arial" pitchFamily="34"/>
                <a:cs typeface="Arial" pitchFamily="34"/>
              </a:rPr>
              <a:t>rozhovor </a:t>
            </a:r>
            <a:r>
              <a:rPr lang="cs-CZ" dirty="0">
                <a:latin typeface="Arial" pitchFamily="34"/>
                <a:cs typeface="Arial" pitchFamily="34"/>
              </a:rPr>
              <a:t>se signifikantními osobami (rodiče, partner, děti, spolupracovníci…)</a:t>
            </a:r>
          </a:p>
          <a:p>
            <a:pPr marL="0" lvl="0" indent="0">
              <a:buNone/>
            </a:pPr>
            <a:endParaRPr lang="cs-CZ" b="1" dirty="0"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cs-CZ" b="1" dirty="0">
                <a:latin typeface="Arial" pitchFamily="34"/>
                <a:cs typeface="Arial" pitchFamily="34"/>
              </a:rPr>
              <a:t>II. </a:t>
            </a:r>
            <a:r>
              <a:rPr lang="cs-CZ" b="1" dirty="0" smtClean="0">
                <a:latin typeface="Arial" pitchFamily="34"/>
                <a:cs typeface="Arial" pitchFamily="34"/>
              </a:rPr>
              <a:t>BEHAVIORÁLNÍ POZOROVÁNÍ </a:t>
            </a:r>
          </a:p>
          <a:p>
            <a:pPr marL="0" lvl="0" indent="0">
              <a:buNone/>
            </a:pPr>
            <a:endParaRPr lang="cs-CZ" b="1" dirty="0" smtClean="0"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cs-CZ" b="1" dirty="0" smtClean="0">
                <a:latin typeface="Arial" pitchFamily="34"/>
                <a:cs typeface="Arial" pitchFamily="34"/>
              </a:rPr>
              <a:t>III</a:t>
            </a:r>
            <a:r>
              <a:rPr lang="cs-CZ" b="1" dirty="0">
                <a:latin typeface="Arial" pitchFamily="34"/>
                <a:cs typeface="Arial" pitchFamily="34"/>
              </a:rPr>
              <a:t>. </a:t>
            </a:r>
            <a:r>
              <a:rPr lang="cs-CZ" b="1" dirty="0" smtClean="0">
                <a:latin typeface="Arial" pitchFamily="34"/>
                <a:cs typeface="Arial" pitchFamily="34"/>
              </a:rPr>
              <a:t>FYZIOLOGICKÉ NÁSTROJE: </a:t>
            </a:r>
          </a:p>
          <a:p>
            <a:pPr marL="342900" indent="-342900"/>
            <a:r>
              <a:rPr lang="cs-CZ" dirty="0" smtClean="0">
                <a:latin typeface="Arial" pitchFamily="34"/>
                <a:cs typeface="Arial" pitchFamily="34"/>
              </a:rPr>
              <a:t>lékařská </a:t>
            </a:r>
            <a:r>
              <a:rPr lang="cs-CZ" dirty="0">
                <a:latin typeface="Arial" pitchFamily="34"/>
                <a:cs typeface="Arial" pitchFamily="34"/>
              </a:rPr>
              <a:t>vyšetření → dopad PL na organismus </a:t>
            </a:r>
          </a:p>
          <a:p>
            <a:pPr marL="342900" indent="-342900"/>
            <a:r>
              <a:rPr lang="cs-CZ" dirty="0" smtClean="0">
                <a:latin typeface="Arial" pitchFamily="34"/>
                <a:cs typeface="Arial" pitchFamily="34"/>
              </a:rPr>
              <a:t>testování </a:t>
            </a:r>
            <a:r>
              <a:rPr lang="cs-CZ" dirty="0">
                <a:latin typeface="Arial" pitchFamily="34"/>
                <a:cs typeface="Arial" pitchFamily="34"/>
              </a:rPr>
              <a:t>na přítomnost PL v těle </a:t>
            </a:r>
          </a:p>
          <a:p>
            <a:pPr marL="0" lvl="0" indent="0">
              <a:buNone/>
            </a:pPr>
            <a:endParaRPr lang="cs-CZ" b="1" dirty="0"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cs-CZ" b="1" dirty="0">
                <a:latin typeface="Arial" pitchFamily="34"/>
                <a:cs typeface="Arial" pitchFamily="34"/>
              </a:rPr>
              <a:t>IV. </a:t>
            </a:r>
            <a:r>
              <a:rPr lang="cs-CZ" b="1" dirty="0" smtClean="0">
                <a:latin typeface="Arial" pitchFamily="34"/>
                <a:cs typeface="Arial" pitchFamily="34"/>
              </a:rPr>
              <a:t>PSYCHOMETRICKÉ NÁSTROJE</a:t>
            </a:r>
            <a:endParaRPr lang="cs-CZ" dirty="0" smtClean="0"/>
          </a:p>
          <a:p>
            <a:pPr lvl="0"/>
            <a:endParaRPr lang="cs-CZ" dirty="0"/>
          </a:p>
          <a:p>
            <a:pPr lvl="0"/>
            <a:endParaRPr lang="cs-CZ" dirty="0"/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1043604" y="260649"/>
            <a:ext cx="7056781" cy="93610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Přehled metod</a:t>
            </a:r>
            <a:br>
              <a:rPr lang="cs-CZ" sz="3400" b="1">
                <a:latin typeface="Arial"/>
              </a:rPr>
            </a:br>
            <a:r>
              <a:rPr lang="cs-CZ" sz="2000" b="1" cap="none">
                <a:latin typeface="Arial"/>
              </a:rPr>
              <a:t>(podrobněji viz seminář) </a:t>
            </a:r>
            <a:endParaRPr lang="cs-CZ" sz="2000" b="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539550" y="1916832"/>
            <a:ext cx="8253612" cy="4659459"/>
          </a:xfrm>
        </p:spPr>
        <p:txBody>
          <a:bodyPr/>
          <a:lstStyle/>
          <a:p>
            <a:pPr marL="0" lvl="0" indent="0">
              <a:buNone/>
            </a:pPr>
            <a:r>
              <a:rPr lang="cs-CZ" b="1" dirty="0" smtClean="0">
                <a:latin typeface="Arial" pitchFamily="34"/>
                <a:cs typeface="Arial" pitchFamily="34"/>
              </a:rPr>
              <a:t>TESTY Z LÉKÁRNY</a:t>
            </a:r>
          </a:p>
          <a:p>
            <a:pPr marL="342900" lvl="0" indent="-342900"/>
            <a:r>
              <a:rPr lang="cs-CZ" dirty="0" smtClean="0">
                <a:latin typeface="Arial" pitchFamily="34"/>
                <a:cs typeface="Arial" pitchFamily="34"/>
              </a:rPr>
              <a:t>z</a:t>
            </a:r>
            <a:r>
              <a:rPr lang="cs-CZ" dirty="0">
                <a:latin typeface="Arial" pitchFamily="34"/>
                <a:cs typeface="Arial" pitchFamily="34"/>
              </a:rPr>
              <a:t> moči, slin, potu, </a:t>
            </a:r>
            <a:r>
              <a:rPr lang="cs-CZ" dirty="0" err="1">
                <a:latin typeface="Arial" pitchFamily="34"/>
                <a:cs typeface="Arial" pitchFamily="34"/>
              </a:rPr>
              <a:t>stěrové</a:t>
            </a:r>
            <a:r>
              <a:rPr lang="cs-CZ" dirty="0">
                <a:latin typeface="Arial" pitchFamily="34"/>
                <a:cs typeface="Arial" pitchFamily="34"/>
              </a:rPr>
              <a:t> </a:t>
            </a: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na jednu drogu/skupinu drog </a:t>
            </a:r>
            <a:r>
              <a:rPr lang="cs-CZ" dirty="0" smtClean="0">
                <a:latin typeface="Arial" pitchFamily="34"/>
                <a:cs typeface="Arial" pitchFamily="34"/>
              </a:rPr>
              <a:t>či </a:t>
            </a:r>
            <a:r>
              <a:rPr lang="cs-CZ" dirty="0" err="1">
                <a:latin typeface="Arial" pitchFamily="34"/>
                <a:cs typeface="Arial" pitchFamily="34"/>
              </a:rPr>
              <a:t>multidrogové</a:t>
            </a:r>
            <a:endParaRPr lang="cs-CZ" dirty="0">
              <a:latin typeface="Arial" pitchFamily="34"/>
              <a:cs typeface="Arial" pitchFamily="34"/>
            </a:endParaRP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výhody: dostupnost, nízká cena, rychlost</a:t>
            </a: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nevýhody: 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orientační (95% spolehlivost)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neodhalí občasné </a:t>
            </a:r>
            <a:r>
              <a:rPr lang="cs-CZ" sz="2000" dirty="0" smtClean="0">
                <a:latin typeface="Arial" pitchFamily="34"/>
                <a:cs typeface="Arial" pitchFamily="34"/>
              </a:rPr>
              <a:t>užívání/užití </a:t>
            </a:r>
            <a:r>
              <a:rPr lang="cs-CZ" sz="2000" dirty="0">
                <a:latin typeface="Arial" pitchFamily="34"/>
                <a:cs typeface="Arial" pitchFamily="34"/>
              </a:rPr>
              <a:t>před několika hodinami/dny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u některých látek pozitivní výsledek i po několika dnech/týdnech abstinence (marihuana</a:t>
            </a:r>
            <a:r>
              <a:rPr lang="cs-CZ" sz="2000" dirty="0" smtClean="0">
                <a:latin typeface="Arial" pitchFamily="34"/>
                <a:cs typeface="Arial" pitchFamily="34"/>
              </a:rPr>
              <a:t>)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endParaRPr lang="cs-CZ" sz="2000" dirty="0">
              <a:latin typeface="Arial" pitchFamily="34"/>
              <a:cs typeface="Arial" pitchFamily="34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57200" y="404667"/>
            <a:ext cx="8080379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>
                <a:latin typeface="Arial"/>
              </a:rPr>
              <a:t>Testy na přítomnost drog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523" y="1700811"/>
            <a:ext cx="3168350" cy="3168350"/>
          </a:xfrm>
        </p:spPr>
      </p:pic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57200" y="404667"/>
            <a:ext cx="8080379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>
                <a:latin typeface="Arial"/>
              </a:rPr>
              <a:t>Testy z lékárny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652116" y="1124739"/>
            <a:ext cx="3312368" cy="5262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600" b="1" i="0" u="none" strike="noStrike" kern="1200" cap="none" spc="0" baseline="0" dirty="0">
              <a:solidFill>
                <a:srgbClr val="48231E"/>
              </a:solidFill>
              <a:uFillTx/>
              <a:latin typeface="Arial"/>
            </a:endParaRP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600" b="1" i="0" u="none" strike="noStrike" kern="0" cap="none" spc="0" baseline="0" dirty="0">
              <a:solidFill>
                <a:srgbClr val="48231E"/>
              </a:solidFill>
              <a:uFillTx/>
              <a:latin typeface="Arial"/>
            </a:endParaRP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600" b="1" i="0" u="none" strike="noStrike" kern="1200" cap="none" spc="0" baseline="0" dirty="0">
              <a:solidFill>
                <a:srgbClr val="48231E"/>
              </a:solidFill>
              <a:uFillTx/>
              <a:latin typeface="Arial"/>
            </a:endParaRP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6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Oficiální text prodejce testů na internetu:</a:t>
            </a: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600" b="0" i="0" u="none" strike="noStrike" kern="1200" cap="none" spc="0" baseline="0" dirty="0">
              <a:solidFill>
                <a:srgbClr val="48231E"/>
              </a:solidFill>
              <a:uFillTx/>
              <a:latin typeface="Arial"/>
            </a:endParaRP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600" b="1" i="1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Drogový test THC z moči (marihuana, hašiš)</a:t>
            </a: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600" b="0" i="1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Kvalitní a velmi citlivý test ve formě proužku, který detekuje THC a další </a:t>
            </a:r>
            <a:r>
              <a:rPr lang="cs-CZ" sz="1600" b="0" i="1" u="none" strike="noStrike" kern="1200" cap="none" spc="0" baseline="0" dirty="0" err="1">
                <a:solidFill>
                  <a:srgbClr val="48231E"/>
                </a:solidFill>
                <a:uFillTx/>
                <a:latin typeface="Arial"/>
              </a:rPr>
              <a:t>kanabinoidy</a:t>
            </a:r>
            <a:r>
              <a:rPr lang="cs-CZ" sz="1600" b="0" i="1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 v lidském těle po požití marihuany a hašiše. Test se provádí z moči a výsledek testování je znám již po 5 minutách. Doba záchytu THC v moči je cca 2 až 3 dny při jednorázovém užití a cca 1 až 3 měsíce při pravidelném užívání. Test ve formě proužku/kazety je cenově nejvýhodnější variantou pro pravidelné testování.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2706" y="3284982"/>
            <a:ext cx="3312368" cy="331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1003" y="1916832"/>
            <a:ext cx="8407889" cy="4209647"/>
          </a:xfrm>
        </p:spPr>
        <p:txBody>
          <a:bodyPr/>
          <a:lstStyle/>
          <a:p>
            <a:pPr marL="0" lvl="0" indent="0">
              <a:buNone/>
            </a:pPr>
            <a:r>
              <a:rPr lang="cs-CZ" b="1" dirty="0">
                <a:latin typeface="Arial" pitchFamily="34"/>
                <a:cs typeface="Arial" pitchFamily="34"/>
              </a:rPr>
              <a:t>TESTY Z ÚSTŘEDNÍ TOXIKOLOGICKÉ LABORATOŘE</a:t>
            </a: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z moči, krve, slin, ochlupení, vlasů</a:t>
            </a: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výhody: spolehlivější, lze vyřídit poštou</a:t>
            </a: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nevýhody: 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je třeba dodržet pravidla (odběr, uchování, doprava vzorku)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žádanka od lékaře (→výsledky)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výsledky do týdne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vyšší cena (</a:t>
            </a:r>
            <a:r>
              <a:rPr lang="cs-CZ" sz="2000" dirty="0" smtClean="0">
                <a:latin typeface="Arial" pitchFamily="34"/>
                <a:cs typeface="Arial" pitchFamily="34"/>
              </a:rPr>
              <a:t>samoplátci </a:t>
            </a:r>
            <a:r>
              <a:rPr lang="cs-CZ" dirty="0">
                <a:latin typeface="Arial" pitchFamily="34"/>
                <a:cs typeface="Arial" pitchFamily="34"/>
              </a:rPr>
              <a:t>cca 500,- Kč/1 látka)</a:t>
            </a:r>
          </a:p>
          <a:p>
            <a:pPr marL="274320" lvl="1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/>
              </a:rPr>
              <a:t>Testy na přítomnost drog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81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496944" cy="1367943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err="1">
                <a:latin typeface="Arial"/>
              </a:rPr>
              <a:t>Detekovatelnost</a:t>
            </a:r>
            <a:r>
              <a:rPr lang="cs-CZ" sz="3400" b="1" dirty="0">
                <a:latin typeface="Arial"/>
              </a:rPr>
              <a:t> psychoaktivních </a:t>
            </a:r>
            <a:r>
              <a:rPr lang="cs-CZ" sz="3400" b="1" dirty="0" smtClean="0">
                <a:latin typeface="Arial"/>
              </a:rPr>
              <a:t>látek </a:t>
            </a:r>
            <a:r>
              <a:rPr lang="cs-CZ" sz="1800" cap="none" dirty="0" smtClean="0">
                <a:latin typeface="Arial"/>
              </a:rPr>
              <a:t>(</a:t>
            </a:r>
            <a:r>
              <a:rPr lang="cs-CZ" sz="1800" cap="none" dirty="0" smtClean="0">
                <a:latin typeface="Arial"/>
                <a:hlinkClick r:id="rId3"/>
              </a:rPr>
              <a:t>www.drogovaporadna.cz</a:t>
            </a:r>
            <a:r>
              <a:rPr lang="cs-CZ" sz="1800" cap="none" dirty="0" smtClean="0">
                <a:latin typeface="Arial"/>
              </a:rPr>
              <a:t>) </a:t>
            </a:r>
            <a:endParaRPr lang="cs-CZ" sz="1800" cap="none" dirty="0">
              <a:latin typeface="Arial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6" y="1556583"/>
            <a:ext cx="8856988" cy="5184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2924946"/>
            <a:ext cx="8077196" cy="20162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 smtClean="0">
                <a:solidFill>
                  <a:srgbClr val="48231E"/>
                </a:solidFill>
                <a:uFillTx/>
                <a:latin typeface="Arial"/>
              </a:rPr>
              <a:t>PREVENCE</a:t>
            </a:r>
          </a:p>
          <a:p>
            <a:pPr algn="ctr" defTabSz="449263">
              <a:spcBef>
                <a:spcPts val="9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482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soubor intervencí, jejichž cílem je zamezit či snížit výskyt a šíření rizikového chování</a:t>
            </a:r>
          </a:p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600" b="1" i="0" u="none" strike="noStrike" kern="1200" cap="none" spc="0" baseline="0" dirty="0" smtClean="0">
              <a:solidFill>
                <a:srgbClr val="48231E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23523" y="1700811"/>
            <a:ext cx="8469639" cy="4896538"/>
          </a:xfrm>
        </p:spPr>
        <p:txBody>
          <a:bodyPr>
            <a:normAutofit/>
          </a:bodyPr>
          <a:lstStyle/>
          <a:p>
            <a:pPr marL="1581" indent="0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spc="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pc="0" dirty="0">
                <a:latin typeface="Arial" panose="020B0604020202020204" pitchFamily="34" charset="0"/>
                <a:cs typeface="Arial" panose="020B0604020202020204" pitchFamily="34" charset="0"/>
              </a:rPr>
              <a:t>odradit od prvního užití PL nebo ho co nejdéle </a:t>
            </a:r>
            <a:r>
              <a:rPr lang="cs-CZ" spc="0" dirty="0" smtClean="0">
                <a:latin typeface="Arial" panose="020B0604020202020204" pitchFamily="34" charset="0"/>
                <a:cs typeface="Arial" panose="020B0604020202020204" pitchFamily="34" charset="0"/>
              </a:rPr>
              <a:t>odložit</a:t>
            </a:r>
          </a:p>
          <a:p>
            <a:pPr marL="1581" indent="0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endParaRPr lang="cs-CZ" spc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91" lvl="0" indent="-342900">
              <a:spcBef>
                <a:spcPts val="0"/>
              </a:spcBef>
              <a:buClr>
                <a:srgbClr val="284C6A"/>
              </a:buClr>
              <a:buFont typeface="Wingdings" pitchFamily="2"/>
              <a:buChar char="Ø"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r>
              <a:rPr lang="cs-CZ" spc="0" dirty="0">
                <a:latin typeface="Arial" panose="020B0604020202020204" pitchFamily="34" charset="0"/>
                <a:cs typeface="Arial" panose="020B0604020202020204" pitchFamily="34" charset="0"/>
              </a:rPr>
              <a:t>preventivní programy pro školy, nízkoprahová zařízení pro děti a mládež </a:t>
            </a:r>
          </a:p>
          <a:p>
            <a:pPr marL="606420" lvl="0" indent="-604839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57200" y="404667"/>
            <a:ext cx="8080379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smtClean="0">
                <a:latin typeface="Arial"/>
              </a:rPr>
              <a:t>PRIMÁRNÍ PREVENCE</a:t>
            </a:r>
            <a:endParaRPr lang="cs-CZ" sz="3400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1003" y="1719072"/>
            <a:ext cx="8407889" cy="4806272"/>
          </a:xfrm>
        </p:spPr>
        <p:txBody>
          <a:bodyPr>
            <a:noAutofit/>
          </a:bodyPr>
          <a:lstStyle/>
          <a:p>
            <a:pPr marL="357188" lvl="0" indent="-357188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předcházení vzniku, rozvoji a přetrvávání závislosti u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osob, které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již PL užívají nebo se na ní staly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závislými</a:t>
            </a:r>
          </a:p>
          <a:p>
            <a:pPr marL="606420" lvl="0" indent="-604839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1" indent="-342900">
              <a:spcBef>
                <a:spcPts val="0"/>
              </a:spcBef>
              <a:buClr>
                <a:srgbClr val="284C6A"/>
              </a:buClr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včasná intervence, poradenství, léčba: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k abstinenci, kontrolovanému užívání nebo s udržovací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substitucí</a:t>
            </a:r>
          </a:p>
          <a:p>
            <a:pPr marL="617220" lvl="1" indent="-342900">
              <a:spcBef>
                <a:spcPts val="400"/>
              </a:spcBef>
              <a:buClr>
                <a:srgbClr val="4F261E"/>
              </a:buClr>
              <a:buFont typeface="Wingdings" pitchFamily="2"/>
              <a:buChar char="Ø"/>
              <a:tabLst>
                <a:tab pos="908054" algn="l"/>
                <a:tab pos="1822454" algn="l"/>
                <a:tab pos="2736854" algn="l"/>
                <a:tab pos="3651254" algn="l"/>
                <a:tab pos="4565654" algn="l"/>
                <a:tab pos="5480054" algn="l"/>
                <a:tab pos="6394454" algn="l"/>
                <a:tab pos="7308854" algn="l"/>
                <a:tab pos="8223254" algn="l"/>
                <a:tab pos="9137654" algn="l"/>
                <a:tab pos="10052054" algn="l"/>
              </a:tabLst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detoxifikace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detoxifikační centra/jednotky v rámci PN</a:t>
            </a:r>
          </a:p>
          <a:p>
            <a:pPr marL="617220" lvl="1" indent="-342900">
              <a:spcBef>
                <a:spcPts val="400"/>
              </a:spcBef>
              <a:buClr>
                <a:srgbClr val="4F261E"/>
              </a:buClr>
              <a:buFont typeface="Wingdings" pitchFamily="2"/>
              <a:buChar char="Ø"/>
              <a:tabLst>
                <a:tab pos="908054" algn="l"/>
                <a:tab pos="1822454" algn="l"/>
                <a:tab pos="2736854" algn="l"/>
                <a:tab pos="3651254" algn="l"/>
                <a:tab pos="4565654" algn="l"/>
                <a:tab pos="5480054" algn="l"/>
                <a:tab pos="6394454" algn="l"/>
                <a:tab pos="7308854" algn="l"/>
                <a:tab pos="8223254" algn="l"/>
                <a:tab pos="9137654" algn="l"/>
                <a:tab pos="10052054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ambulantní léčba: farmakoterapeutická (psychiatrické ambulance, substituční centra), psychoterapeutická (poradenská centra, denní stacionáře)</a:t>
            </a:r>
          </a:p>
          <a:p>
            <a:pPr marL="617220" lvl="1" indent="-342900">
              <a:spcBef>
                <a:spcPts val="400"/>
              </a:spcBef>
              <a:buClr>
                <a:srgbClr val="4F261E"/>
              </a:buClr>
              <a:buFont typeface="Wingdings" pitchFamily="2"/>
              <a:buChar char="Ø"/>
              <a:tabLst>
                <a:tab pos="908054" algn="l"/>
                <a:tab pos="1822454" algn="l"/>
                <a:tab pos="2736854" algn="l"/>
                <a:tab pos="3651254" algn="l"/>
                <a:tab pos="4565654" algn="l"/>
                <a:tab pos="5480054" algn="l"/>
                <a:tab pos="6394454" algn="l"/>
                <a:tab pos="7308854" algn="l"/>
                <a:tab pos="8223254" algn="l"/>
                <a:tab pos="9137654" algn="l"/>
                <a:tab pos="10052054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pobytová (rezidenční) léčba: krátkodobá a střednědobá (PN), dlouhodobá 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TK)</a:t>
            </a:r>
          </a:p>
          <a:p>
            <a:pPr marL="45720" indent="0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8620" lvl="1" indent="-342900">
              <a:buClr>
                <a:schemeClr val="accent1"/>
              </a:buClr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svépomoc: internet, příručky, skupiny AA, AN, AG</a:t>
            </a:r>
          </a:p>
          <a:p>
            <a:pPr marL="45720" indent="0">
              <a:lnSpc>
                <a:spcPct val="110000"/>
              </a:lnSpc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SEKUNDÁRNÍ prevence</a:t>
            </a:r>
            <a:endParaRPr lang="cs-CZ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467541" y="1844820"/>
            <a:ext cx="8253612" cy="4608511"/>
          </a:xfrm>
        </p:spPr>
        <p:txBody>
          <a:bodyPr>
            <a:normAutofit/>
          </a:bodyPr>
          <a:lstStyle/>
          <a:p>
            <a:pPr marL="357188" lvl="0" indent="-357188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dirty="0" smtClean="0">
                <a:latin typeface="Arial"/>
              </a:rPr>
              <a:t>→ </a:t>
            </a:r>
            <a:r>
              <a:rPr lang="cs-CZ" dirty="0">
                <a:latin typeface="Arial"/>
              </a:rPr>
              <a:t>předcházení vážnému či trvalému zdravotnímu a sociálnímu poškození z užívání </a:t>
            </a:r>
            <a:r>
              <a:rPr lang="cs-CZ" dirty="0" smtClean="0">
                <a:latin typeface="Arial"/>
              </a:rPr>
              <a:t>PL</a:t>
            </a:r>
          </a:p>
          <a:p>
            <a:pPr marL="606420" lvl="0" indent="-604839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endParaRPr lang="cs-CZ" dirty="0">
              <a:latin typeface="Arial"/>
            </a:endParaRPr>
          </a:p>
          <a:p>
            <a:pPr marL="344481" indent="-342900">
              <a:spcBef>
                <a:spcPts val="0"/>
              </a:spcBef>
              <a:buClr>
                <a:srgbClr val="284C6A"/>
              </a:buClr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b="1" dirty="0" smtClean="0">
                <a:latin typeface="Arial"/>
              </a:rPr>
              <a:t>resocializace</a:t>
            </a:r>
            <a:r>
              <a:rPr lang="cs-CZ" b="1" dirty="0">
                <a:latin typeface="Arial"/>
              </a:rPr>
              <a:t>, sociální rehabilitace</a:t>
            </a:r>
            <a:r>
              <a:rPr lang="cs-CZ" dirty="0">
                <a:latin typeface="Arial"/>
              </a:rPr>
              <a:t> u klientů, kteří prošli léčbou nebo se zapojili do substituční léčby a abstinují od </a:t>
            </a:r>
            <a:r>
              <a:rPr lang="cs-CZ" dirty="0" smtClean="0">
                <a:latin typeface="Arial"/>
              </a:rPr>
              <a:t>nelegálních drog</a:t>
            </a:r>
          </a:p>
          <a:p>
            <a:pPr marL="618811" lvl="1" indent="-342900">
              <a:spcBef>
                <a:spcPts val="0"/>
              </a:spcBef>
              <a:buClr>
                <a:srgbClr val="284C6A"/>
              </a:buClr>
              <a:buChar char="Ø"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r>
              <a:rPr lang="cs-CZ" sz="2000" dirty="0" smtClean="0">
                <a:latin typeface="Arial"/>
              </a:rPr>
              <a:t>doléčování (následná péče), chráněné bydlení, chráněné dílny</a:t>
            </a:r>
          </a:p>
          <a:p>
            <a:pPr marL="275911" lvl="1" indent="0">
              <a:spcBef>
                <a:spcPts val="0"/>
              </a:spcBef>
              <a:buClr>
                <a:srgbClr val="284C6A"/>
              </a:buClr>
              <a:buNone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endParaRPr lang="cs-CZ" sz="2000" dirty="0" smtClean="0">
              <a:latin typeface="Arial"/>
            </a:endParaRPr>
          </a:p>
          <a:p>
            <a:pPr marL="344481" indent="-342900">
              <a:spcBef>
                <a:spcPts val="0"/>
              </a:spcBef>
              <a:buClr>
                <a:srgbClr val="284C6A"/>
              </a:buClr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dirty="0" smtClean="0">
                <a:latin typeface="Arial"/>
              </a:rPr>
              <a:t>intervence </a:t>
            </a:r>
            <a:r>
              <a:rPr lang="cs-CZ" dirty="0">
                <a:latin typeface="Arial"/>
              </a:rPr>
              <a:t>u klientů, kteří aktuálně drogy užívají = </a:t>
            </a:r>
            <a:r>
              <a:rPr lang="cs-CZ" b="1" dirty="0" err="1">
                <a:latin typeface="Arial"/>
              </a:rPr>
              <a:t>harm</a:t>
            </a:r>
            <a:r>
              <a:rPr lang="cs-CZ" b="1" dirty="0">
                <a:latin typeface="Arial"/>
              </a:rPr>
              <a:t> </a:t>
            </a:r>
            <a:r>
              <a:rPr lang="cs-CZ" b="1" dirty="0" err="1">
                <a:latin typeface="Arial"/>
              </a:rPr>
              <a:t>reduction</a:t>
            </a:r>
            <a:r>
              <a:rPr lang="cs-CZ" b="1" dirty="0">
                <a:latin typeface="Arial"/>
              </a:rPr>
              <a:t> </a:t>
            </a:r>
            <a:r>
              <a:rPr lang="cs-CZ" dirty="0">
                <a:latin typeface="Arial"/>
              </a:rPr>
              <a:t>(snížení zdravotních rizik)</a:t>
            </a:r>
          </a:p>
          <a:p>
            <a:pPr marL="618811" lvl="1" indent="-342900">
              <a:spcBef>
                <a:spcPts val="0"/>
              </a:spcBef>
              <a:buClr>
                <a:srgbClr val="284C6A"/>
              </a:buClr>
              <a:buChar char="Ø"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r>
              <a:rPr lang="cs-CZ" sz="2000" dirty="0" smtClean="0">
                <a:latin typeface="Arial"/>
              </a:rPr>
              <a:t>terénní </a:t>
            </a:r>
            <a:r>
              <a:rPr lang="cs-CZ" sz="2000" dirty="0">
                <a:latin typeface="Arial"/>
              </a:rPr>
              <a:t>programy, </a:t>
            </a:r>
            <a:r>
              <a:rPr lang="cs-CZ" sz="2000" dirty="0" smtClean="0">
                <a:latin typeface="Arial"/>
              </a:rPr>
              <a:t>nízkoprahová kontaktní centra</a:t>
            </a:r>
          </a:p>
          <a:p>
            <a:pPr marL="275911" lvl="1" indent="0">
              <a:spcBef>
                <a:spcPts val="0"/>
              </a:spcBef>
              <a:buClr>
                <a:srgbClr val="284C6A"/>
              </a:buClr>
              <a:buNone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endParaRPr lang="cs-CZ" sz="2000" dirty="0" smtClean="0">
              <a:latin typeface="Arial"/>
            </a:endParaRPr>
          </a:p>
          <a:p>
            <a:pPr marL="275911" lvl="1" indent="0">
              <a:spcBef>
                <a:spcPts val="0"/>
              </a:spcBef>
              <a:buClr>
                <a:srgbClr val="284C6A"/>
              </a:buClr>
              <a:buNone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endParaRPr lang="cs-CZ" sz="2000" dirty="0">
              <a:latin typeface="Arial"/>
            </a:endParaRPr>
          </a:p>
          <a:p>
            <a:pPr marL="1581" lvl="0" indent="0">
              <a:lnSpc>
                <a:spcPct val="70000"/>
              </a:lnSpc>
              <a:spcBef>
                <a:spcPts val="0"/>
              </a:spcBef>
              <a:buClr>
                <a:srgbClr val="284C6A"/>
              </a:buClr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endParaRPr lang="cs-CZ" dirty="0">
              <a:latin typeface="Arial"/>
            </a:endParaRPr>
          </a:p>
          <a:p>
            <a:pPr marL="1591" lvl="0" indent="0">
              <a:lnSpc>
                <a:spcPct val="70000"/>
              </a:lnSpc>
              <a:spcBef>
                <a:spcPts val="0"/>
              </a:spcBef>
              <a:buNone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57200" y="548676"/>
            <a:ext cx="8080379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smtClean="0">
                <a:latin typeface="Arial"/>
              </a:rPr>
              <a:t>TERCIÁRNÍ Prevence</a:t>
            </a:r>
            <a:endParaRPr lang="cs-CZ" sz="3400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81003" y="1719072"/>
            <a:ext cx="8407889" cy="4950287"/>
          </a:xfrm>
        </p:spPr>
        <p:txBody>
          <a:bodyPr>
            <a:normAutofit lnSpcReduction="10000"/>
          </a:bodyPr>
          <a:lstStyle/>
          <a:p>
            <a:pPr lvl="0"/>
            <a:r>
              <a:rPr lang="cs-CZ" b="1" dirty="0">
                <a:latin typeface="Arial" pitchFamily="34"/>
                <a:cs typeface="Arial" pitchFamily="34"/>
              </a:rPr>
              <a:t>abstinence</a:t>
            </a:r>
            <a:r>
              <a:rPr lang="cs-CZ" dirty="0">
                <a:latin typeface="Arial" pitchFamily="34"/>
                <a:cs typeface="Arial" pitchFamily="34"/>
              </a:rPr>
              <a:t> = upuštění od užívání PL</a:t>
            </a:r>
          </a:p>
          <a:p>
            <a:pPr lvl="0"/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laps</a:t>
            </a:r>
            <a:r>
              <a:rPr lang="cs-CZ" dirty="0">
                <a:latin typeface="Arial" pitchFamily="34"/>
                <a:cs typeface="Arial" pitchFamily="34"/>
              </a:rPr>
              <a:t> = „úlet“, jednorázové užití PL, nevede k rozvoji symptomu</a:t>
            </a:r>
          </a:p>
          <a:p>
            <a:pPr lvl="0"/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relaps</a:t>
            </a:r>
            <a:r>
              <a:rPr lang="cs-CZ" dirty="0">
                <a:latin typeface="Arial" pitchFamily="34"/>
                <a:cs typeface="Arial" pitchFamily="34"/>
              </a:rPr>
              <a:t> = návrat k užívání látky po období abstinence, často doprovázený návratem příznaků závislosti, vede k rozvoji 1-2 symptomů; doprovázen „</a:t>
            </a:r>
            <a:r>
              <a:rPr lang="cs-CZ" b="1" dirty="0">
                <a:latin typeface="Arial" pitchFamily="34"/>
                <a:cs typeface="Arial" pitchFamily="34"/>
              </a:rPr>
              <a:t>syndromem porušení abstinence</a:t>
            </a:r>
            <a:r>
              <a:rPr lang="cs-CZ" dirty="0">
                <a:latin typeface="Arial" pitchFamily="34"/>
                <a:cs typeface="Arial" pitchFamily="34"/>
              </a:rPr>
              <a:t>“ (deprese, rezignace, pocity viny, hněv)</a:t>
            </a:r>
          </a:p>
          <a:p>
            <a:pPr marL="45720" lvl="0" indent="0">
              <a:buNone/>
            </a:pPr>
            <a:r>
              <a:rPr lang="cs-CZ" b="1" dirty="0">
                <a:latin typeface="Arial" pitchFamily="34"/>
                <a:cs typeface="Arial" pitchFamily="34"/>
              </a:rPr>
              <a:t>	</a:t>
            </a:r>
            <a:r>
              <a:rPr lang="cs-CZ" b="1" dirty="0" smtClean="0">
                <a:latin typeface="Arial" pitchFamily="34"/>
                <a:cs typeface="Arial" pitchFamily="34"/>
              </a:rPr>
              <a:t>→ </a:t>
            </a:r>
            <a:r>
              <a:rPr lang="cs-CZ" b="1" dirty="0">
                <a:latin typeface="Arial" pitchFamily="34"/>
                <a:cs typeface="Arial" pitchFamily="34"/>
              </a:rPr>
              <a:t>prevence relapsu </a:t>
            </a:r>
            <a:r>
              <a:rPr lang="cs-CZ" dirty="0">
                <a:latin typeface="Arial" pitchFamily="34"/>
                <a:cs typeface="Arial" pitchFamily="34"/>
              </a:rPr>
              <a:t>= přístup zaměřený na zlepšení 	sebekontroly, anticipování rizikových situací a zlepšení 	dovedností jejich zvládání</a:t>
            </a:r>
          </a:p>
          <a:p>
            <a:pPr marL="45720" lvl="0" indent="0">
              <a:buNone/>
            </a:pPr>
            <a:endParaRPr lang="cs-CZ" b="1" dirty="0">
              <a:latin typeface="Arial" pitchFamily="34"/>
              <a:cs typeface="Arial" pitchFamily="34"/>
            </a:endParaRP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recidiva</a:t>
            </a:r>
            <a:r>
              <a:rPr lang="cs-CZ" dirty="0">
                <a:latin typeface="Arial" pitchFamily="34"/>
                <a:cs typeface="Arial" pitchFamily="34"/>
              </a:rPr>
              <a:t> = opětovná dg. syndromu závislosti, obnovení nemoci</a:t>
            </a:r>
          </a:p>
          <a:p>
            <a:pPr lvl="0"/>
            <a:endParaRPr lang="cs-CZ" dirty="0"/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b="1" dirty="0">
                <a:latin typeface="Arial" pitchFamily="34"/>
                <a:cs typeface="Arial" pitchFamily="34"/>
              </a:rPr>
              <a:t>Důležité pojmy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90. l. 20. stol.: otevřená drogová scéna, vznik sítě služeb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1993: Společnost pro návykové nemoci ČLS JEP (J. Skála)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2001: časopis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Adiktologie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2002: substituční léčba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2005: studium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adiktologie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(Centrum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adiktologie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Psychiatrická klinika 1. LF UK)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Adiktologie</a:t>
            </a:r>
            <a:r>
              <a:rPr lang="cs-CZ" dirty="0" smtClean="0"/>
              <a:t> u nás po revoluci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37768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467544" y="1772816"/>
            <a:ext cx="8280920" cy="4752528"/>
          </a:xfrm>
        </p:spPr>
        <p:txBody>
          <a:bodyPr>
            <a:normAutofit fontScale="25000" lnSpcReduction="20000"/>
          </a:bodyPr>
          <a:lstStyle/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Kalina, K. a kol. (2008). Základy klinické </a:t>
            </a:r>
            <a:r>
              <a:rPr lang="cs-CZ" sz="7200" dirty="0" err="1">
                <a:latin typeface="Arial" panose="020B0604020202020204" pitchFamily="34" charset="0"/>
                <a:cs typeface="Arial" panose="020B0604020202020204" pitchFamily="34" charset="0"/>
              </a:rPr>
              <a:t>adiktologie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. Praha: </a:t>
            </a:r>
            <a:r>
              <a:rPr lang="cs-CZ" sz="7200" dirty="0" err="1">
                <a:latin typeface="Arial" panose="020B0604020202020204" pitchFamily="34" charset="0"/>
                <a:cs typeface="Arial" panose="020B0604020202020204" pitchFamily="34" charset="0"/>
              </a:rPr>
              <a:t>Grada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Millerová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, G. (2011). </a:t>
            </a:r>
            <a:r>
              <a:rPr lang="cs-CZ" sz="7200" dirty="0" err="1">
                <a:latin typeface="Arial" panose="020B0604020202020204" pitchFamily="34" charset="0"/>
                <a:cs typeface="Arial" panose="020B0604020202020204" pitchFamily="34" charset="0"/>
              </a:rPr>
              <a:t>Adiktologické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 poradenství. Praha: </a:t>
            </a:r>
            <a:r>
              <a:rPr lang="cs-CZ" sz="7200" dirty="0" err="1">
                <a:latin typeface="Arial" panose="020B0604020202020204" pitchFamily="34" charset="0"/>
                <a:cs typeface="Arial" panose="020B0604020202020204" pitchFamily="34" charset="0"/>
              </a:rPr>
              <a:t>Galén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Mravčík</a:t>
            </a: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, V. a kol. (2017). 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Výroční zpráva o stavu ve věcech drog v České republice v roce </a:t>
            </a: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2016. Praha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: Úřad vlády České republiky.</a:t>
            </a:r>
            <a:endParaRPr lang="cs-CZ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Smolík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, P. (2002). Duševní a behaviorální poruchy. Praha: MAXDORF.</a:t>
            </a: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Třešňák, P. (2015). Drogy, které léčí. </a:t>
            </a: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Respekt.</a:t>
            </a: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www.adiktologie.cz</a:t>
            </a:r>
            <a:r>
              <a:rPr 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www.drogy-info.cz</a:t>
            </a:r>
            <a:r>
              <a:rPr 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www.drogovaporadna.cz</a:t>
            </a:r>
            <a:endParaRPr lang="cs-CZ" sz="7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endParaRPr lang="cs-CZ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Další </a:t>
            </a: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doporučená literatura: </a:t>
            </a:r>
            <a:endParaRPr lang="cs-CZ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20000"/>
              </a:lnSpc>
              <a:buNone/>
            </a:pP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Kalina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, K. (2013). Psychoterapeutické systémy a jejich uplatnění v </a:t>
            </a:r>
            <a:r>
              <a:rPr lang="cs-CZ" sz="4800" dirty="0" err="1">
                <a:latin typeface="Arial" panose="020B0604020202020204" pitchFamily="34" charset="0"/>
                <a:cs typeface="Arial" panose="020B0604020202020204" pitchFamily="34" charset="0"/>
              </a:rPr>
              <a:t>adiktologii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. Praha: </a:t>
            </a:r>
            <a:r>
              <a:rPr lang="cs-CZ" sz="4800" dirty="0" err="1">
                <a:latin typeface="Arial" panose="020B0604020202020204" pitchFamily="34" charset="0"/>
                <a:cs typeface="Arial" panose="020B0604020202020204" pitchFamily="34" charset="0"/>
              </a:rPr>
              <a:t>Grada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Miller, W. R., </a:t>
            </a:r>
            <a:r>
              <a:rPr lang="cs-CZ" sz="4800" dirty="0" err="1">
                <a:latin typeface="Arial" panose="020B0604020202020204" pitchFamily="34" charset="0"/>
                <a:cs typeface="Arial" panose="020B0604020202020204" pitchFamily="34" charset="0"/>
              </a:rPr>
              <a:t>Rollnick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, S. (2003). Motivační rozhovory. Příprava lidí ke změně závislého chování. Tišnov: SCAN.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Nešpor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, K. (2007). Návykové chování a závislost. Praha: Portál.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cs-CZ" sz="4800" dirty="0" err="1">
                <a:latin typeface="Arial" panose="020B0604020202020204" pitchFamily="34" charset="0"/>
                <a:cs typeface="Arial" panose="020B0604020202020204" pitchFamily="34" charset="0"/>
              </a:rPr>
              <a:t>Rohr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, H. </a:t>
            </a:r>
            <a:r>
              <a:rPr lang="cs-C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(2015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). Závislost. Jak jí porozumět a jak ji překonat. Praha: Portál.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cs-CZ" sz="4800" dirty="0" err="1">
                <a:latin typeface="Arial" panose="020B0604020202020204" pitchFamily="34" charset="0"/>
                <a:cs typeface="Arial" panose="020B0604020202020204" pitchFamily="34" charset="0"/>
              </a:rPr>
              <a:t>Rotgers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, F. (2000). Léčba drogových závislostí. Praha: </a:t>
            </a:r>
            <a:r>
              <a:rPr lang="cs-CZ" sz="4800" dirty="0" err="1">
                <a:latin typeface="Arial" panose="020B0604020202020204" pitchFamily="34" charset="0"/>
                <a:cs typeface="Arial" panose="020B0604020202020204" pitchFamily="34" charset="0"/>
              </a:rPr>
              <a:t>Grada</a:t>
            </a: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indent="-338135">
              <a:lnSpc>
                <a:spcPct val="8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endParaRPr lang="cs-CZ" dirty="0">
              <a:latin typeface="Arial" pitchFamily="34"/>
              <a:cs typeface="Arial" pitchFamily="34"/>
            </a:endParaRPr>
          </a:p>
          <a:p>
            <a:pPr lvl="0" indent="-338135">
              <a:lnSpc>
                <a:spcPct val="8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endParaRPr lang="cs-CZ" dirty="0">
              <a:latin typeface="Arial" pitchFamily="34"/>
              <a:cs typeface="Arial" pitchFamily="34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539550" y="548676"/>
            <a:ext cx="8080379" cy="72865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smtClean="0">
                <a:latin typeface="Arial"/>
              </a:rPr>
              <a:t>Použité zdroje</a:t>
            </a:r>
            <a:endParaRPr lang="cs-CZ" sz="3400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Grp="1"/>
          </p:cNvSpPr>
          <p:nvPr>
            <p:ph type="title"/>
          </p:nvPr>
        </p:nvSpPr>
        <p:spPr>
          <a:xfrm>
            <a:off x="827586" y="2708919"/>
            <a:ext cx="7859213" cy="2664296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b="1" dirty="0">
                <a:latin typeface="Arial" pitchFamily="34"/>
                <a:cs typeface="Arial" pitchFamily="34"/>
              </a:rPr>
              <a:t>Děkuji vám za </a:t>
            </a:r>
            <a:r>
              <a:rPr lang="cs-CZ" b="1" dirty="0" smtClean="0">
                <a:latin typeface="Arial" pitchFamily="34"/>
                <a:cs typeface="Arial" pitchFamily="34"/>
              </a:rPr>
              <a:t>pozornost</a:t>
            </a:r>
            <a:r>
              <a:rPr lang="cs-CZ" b="1" dirty="0">
                <a:latin typeface="Arial" pitchFamily="34"/>
                <a:cs typeface="Arial" pitchFamily="34"/>
              </a:rPr>
              <a:t/>
            </a:r>
            <a:br>
              <a:rPr lang="cs-CZ" b="1" dirty="0">
                <a:latin typeface="Arial" pitchFamily="34"/>
                <a:cs typeface="Arial" pitchFamily="34"/>
              </a:rPr>
            </a:br>
            <a:r>
              <a:rPr lang="cs-CZ" b="1" dirty="0">
                <a:latin typeface="Arial" pitchFamily="34"/>
                <a:cs typeface="Arial" pitchFamily="34"/>
              </a:rPr>
              <a:t/>
            </a:r>
            <a:br>
              <a:rPr lang="cs-CZ" b="1" dirty="0">
                <a:latin typeface="Arial" pitchFamily="34"/>
                <a:cs typeface="Arial" pitchFamily="34"/>
              </a:rPr>
            </a:br>
            <a:r>
              <a:rPr lang="cs-CZ" b="1" dirty="0">
                <a:latin typeface="Arial" pitchFamily="34"/>
                <a:cs typeface="Arial" pitchFamily="34"/>
              </a:rPr>
              <a:t/>
            </a:r>
            <a:br>
              <a:rPr lang="cs-CZ" b="1" dirty="0">
                <a:latin typeface="Arial" pitchFamily="34"/>
                <a:cs typeface="Arial" pitchFamily="34"/>
              </a:rPr>
            </a:br>
            <a:r>
              <a:rPr lang="cs-CZ" sz="2800" dirty="0">
                <a:latin typeface="Arial" pitchFamily="34"/>
                <a:cs typeface="Arial" pitchFamily="34"/>
              </a:rPr>
              <a:t>Kontakt: </a:t>
            </a:r>
            <a:r>
              <a:rPr lang="cs-CZ" sz="2800" dirty="0" smtClean="0">
                <a:latin typeface="Arial" pitchFamily="34"/>
                <a:cs typeface="Arial" pitchFamily="34"/>
              </a:rPr>
              <a:t/>
            </a:r>
            <a:br>
              <a:rPr lang="cs-CZ" sz="2800" dirty="0" smtClean="0">
                <a:latin typeface="Arial" pitchFamily="34"/>
                <a:cs typeface="Arial" pitchFamily="34"/>
              </a:rPr>
            </a:br>
            <a:r>
              <a:rPr lang="cs-CZ" sz="2800" cap="none" dirty="0" smtClean="0">
                <a:latin typeface="Arial" pitchFamily="34"/>
                <a:cs typeface="Arial" pitchFamily="34"/>
              </a:rPr>
              <a:t>anna.nohynkova@gmail.com</a:t>
            </a:r>
            <a:r>
              <a:rPr lang="cs-CZ" sz="2800" dirty="0" smtClean="0">
                <a:latin typeface="Arial" pitchFamily="34"/>
                <a:cs typeface="Arial" pitchFamily="34"/>
              </a:rPr>
              <a:t> </a:t>
            </a:r>
            <a:endParaRPr lang="cs-CZ" sz="2800" dirty="0"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683568" y="1700811"/>
            <a:ext cx="8064898" cy="3888431"/>
          </a:xfrm>
        </p:spPr>
        <p:txBody>
          <a:bodyPr/>
          <a:lstStyle/>
          <a:p>
            <a:pPr lvl="0"/>
            <a:endParaRPr lang="cs-CZ"/>
          </a:p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>
              <a:solidFill>
                <a:srgbClr val="000000"/>
              </a:solidFill>
              <a:latin typeface="Arial"/>
            </a:endParaRPr>
          </a:p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>
              <a:solidFill>
                <a:srgbClr val="000000"/>
              </a:solidFill>
              <a:latin typeface="Arial"/>
            </a:endParaRPr>
          </a:p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323523" y="260649"/>
            <a:ext cx="8424934" cy="1339550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100" b="1" dirty="0">
                <a:latin typeface="Arial"/>
              </a:rPr>
              <a:t>Teoretické modely</a:t>
            </a:r>
            <a:br>
              <a:rPr lang="cs-CZ" sz="3100" b="1" dirty="0">
                <a:latin typeface="Arial"/>
              </a:rPr>
            </a:br>
            <a:r>
              <a:rPr lang="cs-CZ" sz="3100" b="1" dirty="0">
                <a:latin typeface="Arial"/>
              </a:rPr>
              <a:t>závislosti </a:t>
            </a:r>
            <a:r>
              <a:rPr lang="cs-CZ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(Millerová, </a:t>
            </a:r>
            <a:r>
              <a:rPr lang="cs-CZ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2011, s. 36)</a:t>
            </a:r>
            <a:endParaRPr lang="cs-CZ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129283"/>
              </p:ext>
            </p:extLst>
          </p:nvPr>
        </p:nvGraphicFramePr>
        <p:xfrm>
          <a:off x="179512" y="1628801"/>
          <a:ext cx="8784976" cy="5040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/>
                <a:gridCol w="2088232"/>
                <a:gridCol w="2448273"/>
                <a:gridCol w="2376263"/>
              </a:tblGrid>
              <a:tr h="6202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pohled na uživatele/závislého</a:t>
                      </a:r>
                      <a:endParaRPr lang="cs-CZ" sz="158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příčina závislosti</a:t>
                      </a:r>
                      <a:endParaRPr lang="cs-CZ" sz="158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léčba</a:t>
                      </a:r>
                      <a:endParaRPr lang="cs-CZ" sz="158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803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morální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zvrhlík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morální slabost</a:t>
                      </a:r>
                      <a:endParaRPr lang="cs-CZ" sz="158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trest (neúčinné)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634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psychologický</a:t>
                      </a: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psychodynamický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osobní patologie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nevědomé konflikty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konflikty se nemění (neúčinné)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634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psychologický</a:t>
                      </a: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osobnostní </a:t>
                      </a: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rysy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problémy v osobnostních rysech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osobnostní rysy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osobnostní rysy se příliš nemění (neúčinné)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634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psychologický</a:t>
                      </a: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behaviorální </a:t>
                      </a: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učení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problém v učení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droga 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cs-CZ" sz="158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enviromentální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posilující prvky užívání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změna posilujících faktorů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634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sociokulturní</a:t>
                      </a:r>
                      <a:endParaRPr lang="cs-CZ" sz="158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situační problém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sociální síly a kontext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změna </a:t>
                      </a:r>
                      <a:r>
                        <a:rPr lang="cs-CZ" sz="158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enviromentálního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kontextu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634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medicínský</a:t>
                      </a: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nemoc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pacient/klient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fyziologická dysfunkce</a:t>
                      </a: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ztráta 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kontroly, progresivní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žádná specifická léčba</a:t>
                      </a: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léčit 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tělo, mysl, ducha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869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bio-psycho-sociální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klient </a:t>
                      </a: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cs-CZ" sz="1580" dirty="0" err="1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enviromentální</a:t>
                      </a: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faktory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biologické/psychologické/ sociální 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faktory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léčba interagujících faktorů (</a:t>
                      </a:r>
                      <a:r>
                        <a:rPr lang="cs-CZ" sz="158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individualizovaně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23528" y="1844824"/>
            <a:ext cx="8496944" cy="4608512"/>
          </a:xfrm>
        </p:spPr>
        <p:txBody>
          <a:bodyPr/>
          <a:lstStyle/>
          <a:p>
            <a:pPr marL="0" indent="0"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b="1" dirty="0" smtClean="0">
                <a:latin typeface="Arial"/>
              </a:rPr>
              <a:t>I. BIOLOGICKÉ FAKTORY</a:t>
            </a:r>
          </a:p>
          <a:p>
            <a:pPr marL="617220" lvl="1" indent="-342900"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b="1" dirty="0" smtClean="0">
                <a:latin typeface="Arial"/>
              </a:rPr>
              <a:t>prenatální </a:t>
            </a:r>
            <a:r>
              <a:rPr lang="cs-CZ" sz="2000" b="1" dirty="0">
                <a:latin typeface="Arial"/>
              </a:rPr>
              <a:t>vlivy </a:t>
            </a:r>
            <a:r>
              <a:rPr lang="cs-CZ" sz="2000" dirty="0">
                <a:latin typeface="Arial"/>
              </a:rPr>
              <a:t>(</a:t>
            </a:r>
            <a:r>
              <a:rPr lang="cs-CZ" sz="2000" dirty="0" smtClean="0">
                <a:latin typeface="Arial"/>
              </a:rPr>
              <a:t>alkoholismus/toxikomanie </a:t>
            </a:r>
            <a:r>
              <a:rPr lang="cs-CZ" sz="2000" dirty="0">
                <a:latin typeface="Arial"/>
              </a:rPr>
              <a:t>matky v </a:t>
            </a:r>
            <a:r>
              <a:rPr lang="cs-CZ" sz="2000" dirty="0" smtClean="0">
                <a:latin typeface="Arial"/>
              </a:rPr>
              <a:t>graviditě)</a:t>
            </a:r>
          </a:p>
          <a:p>
            <a:pPr marL="617220" lvl="1" indent="-342900"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b="1" dirty="0" smtClean="0">
                <a:latin typeface="Arial"/>
              </a:rPr>
              <a:t>perinatální </a:t>
            </a:r>
            <a:r>
              <a:rPr lang="cs-CZ" sz="2000" b="1" dirty="0">
                <a:latin typeface="Arial"/>
              </a:rPr>
              <a:t>vlivy </a:t>
            </a:r>
            <a:r>
              <a:rPr lang="cs-CZ" sz="2000" dirty="0">
                <a:latin typeface="Arial"/>
              </a:rPr>
              <a:t>(použití tlumivých látek v době porodního </a:t>
            </a:r>
            <a:r>
              <a:rPr lang="cs-CZ" sz="2000" dirty="0" smtClean="0">
                <a:latin typeface="Arial"/>
              </a:rPr>
              <a:t>stresu)</a:t>
            </a:r>
          </a:p>
          <a:p>
            <a:pPr marL="617220" lvl="1" indent="-342900"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b="1" dirty="0" smtClean="0">
                <a:latin typeface="Arial"/>
              </a:rPr>
              <a:t>postnatální </a:t>
            </a:r>
            <a:r>
              <a:rPr lang="cs-CZ" sz="2000" b="1" dirty="0">
                <a:latin typeface="Arial"/>
              </a:rPr>
              <a:t>vlivy </a:t>
            </a:r>
            <a:r>
              <a:rPr lang="cs-CZ" sz="2000" dirty="0">
                <a:latin typeface="Arial"/>
              </a:rPr>
              <a:t>(psychomotorický vývoj, traumata, </a:t>
            </a:r>
            <a:r>
              <a:rPr lang="cs-CZ" sz="2000" dirty="0" smtClean="0">
                <a:latin typeface="Arial"/>
              </a:rPr>
              <a:t>nemoci)</a:t>
            </a:r>
          </a:p>
          <a:p>
            <a:pPr marL="617220" lvl="1" indent="-342900"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b="1" dirty="0" smtClean="0">
                <a:latin typeface="Arial"/>
              </a:rPr>
              <a:t>genetické </a:t>
            </a:r>
            <a:r>
              <a:rPr lang="cs-CZ" sz="2000" b="1" dirty="0">
                <a:latin typeface="Arial"/>
              </a:rPr>
              <a:t>vlivy </a:t>
            </a:r>
            <a:r>
              <a:rPr lang="cs-CZ" sz="2000" dirty="0">
                <a:latin typeface="Arial"/>
              </a:rPr>
              <a:t>(vrozená vyšší tolerance vůči alkoholu u potomků rodičů alkoholiků</a:t>
            </a:r>
            <a:r>
              <a:rPr lang="cs-CZ" sz="2000" dirty="0" smtClean="0">
                <a:latin typeface="Arial"/>
              </a:rPr>
              <a:t>)</a:t>
            </a:r>
          </a:p>
          <a:p>
            <a:pPr marL="274320" lvl="1" indent="0"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endParaRPr lang="cs-CZ" sz="2000" dirty="0">
              <a:latin typeface="Arial"/>
            </a:endParaRPr>
          </a:p>
          <a:p>
            <a:pPr marL="0" indent="0"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b="1" dirty="0">
                <a:latin typeface="Arial"/>
              </a:rPr>
              <a:t>II. PSYCHOLOGICKÉ FAKTORY </a:t>
            </a:r>
          </a:p>
          <a:p>
            <a:pPr marL="558800" lvl="1" indent="-285750">
              <a:buClr>
                <a:srgbClr val="284C6A"/>
              </a:buClr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dirty="0">
                <a:latin typeface="Arial"/>
              </a:rPr>
              <a:t>působí již v </a:t>
            </a:r>
            <a:r>
              <a:rPr lang="cs-CZ" sz="2000" dirty="0" err="1">
                <a:latin typeface="Arial"/>
              </a:rPr>
              <a:t>pre</a:t>
            </a:r>
            <a:r>
              <a:rPr lang="cs-CZ" sz="2000" dirty="0">
                <a:latin typeface="Arial"/>
              </a:rPr>
              <a:t> a perinatálním období (přenos prožitků matky na dítě), postnatální péče (přiměřené uspokojování potřeb dítěte), podpora v období </a:t>
            </a:r>
            <a:r>
              <a:rPr lang="cs-CZ" sz="2000" dirty="0" smtClean="0">
                <a:latin typeface="Arial"/>
              </a:rPr>
              <a:t>dospívání</a:t>
            </a:r>
          </a:p>
          <a:p>
            <a:pPr marL="0" indent="0">
              <a:buClr>
                <a:srgbClr val="284C6A"/>
              </a:buClr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251524" y="260649"/>
            <a:ext cx="8179289" cy="1224134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>
                <a:latin typeface="Arial"/>
              </a:rPr>
              <a:t>Bio-psycho-</a:t>
            </a:r>
            <a:r>
              <a:rPr lang="cs-CZ" b="1" dirty="0" err="1">
                <a:latin typeface="Arial"/>
              </a:rPr>
              <a:t>socio</a:t>
            </a:r>
            <a:r>
              <a:rPr lang="cs-CZ" b="1" dirty="0">
                <a:latin typeface="Arial"/>
              </a:rPr>
              <a:t>-spirituální model </a:t>
            </a:r>
            <a:r>
              <a:rPr lang="cs-CZ" b="1" dirty="0" smtClean="0">
                <a:latin typeface="Arial"/>
              </a:rPr>
              <a:t>závislosti</a:t>
            </a:r>
            <a:r>
              <a:rPr lang="cs-CZ" sz="3000" b="1" dirty="0" smtClean="0"/>
              <a:t/>
            </a:r>
            <a:br>
              <a:rPr lang="cs-CZ" sz="3000" b="1" dirty="0" smtClean="0"/>
            </a:br>
            <a:r>
              <a:rPr lang="cs-CZ" b="1" dirty="0"/>
              <a:t/>
            </a:r>
            <a:br>
              <a:rPr lang="cs-CZ" b="1" dirty="0"/>
            </a:br>
            <a:endParaRPr lang="cs-CZ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23528" y="1772816"/>
            <a:ext cx="8496944" cy="4752528"/>
          </a:xfrm>
        </p:spPr>
        <p:txBody>
          <a:bodyPr>
            <a:noAutofit/>
          </a:bodyPr>
          <a:lstStyle/>
          <a:p>
            <a:pPr marL="700088" lvl="1" indent="-342900">
              <a:lnSpc>
                <a:spcPct val="110000"/>
              </a:lnSpc>
              <a:buClr>
                <a:srgbClr val="284C6A"/>
              </a:buClr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dirty="0">
                <a:latin typeface="Arial"/>
              </a:rPr>
              <a:t>duševní poruchy (deprese, úzkost, psychóza) → </a:t>
            </a:r>
            <a:r>
              <a:rPr lang="cs-CZ" sz="2000" dirty="0" err="1" smtClean="0">
                <a:latin typeface="Arial"/>
              </a:rPr>
              <a:t>sebemedikace</a:t>
            </a:r>
            <a:endParaRPr lang="cs-CZ" sz="2000" dirty="0">
              <a:latin typeface="Arial"/>
            </a:endParaRPr>
          </a:p>
          <a:p>
            <a:pPr marL="630238" lvl="1" indent="-273050">
              <a:lnSpc>
                <a:spcPct val="110000"/>
              </a:lnSpc>
              <a:buClr>
                <a:srgbClr val="284C6A"/>
              </a:buClr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dirty="0" smtClean="0">
                <a:latin typeface="Arial"/>
              </a:rPr>
              <a:t>důsledky </a:t>
            </a:r>
            <a:r>
              <a:rPr lang="cs-CZ" sz="2000" dirty="0">
                <a:latin typeface="Arial"/>
              </a:rPr>
              <a:t>abúzu: alkohol → úzkosti, deprese; stimulancia → paranoidní stavy; halucinogeny → poruchy identity </a:t>
            </a:r>
          </a:p>
          <a:p>
            <a:pPr marL="341308" lvl="0" indent="-339727">
              <a:lnSpc>
                <a:spcPct val="11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 b="1" dirty="0">
              <a:latin typeface="Arial"/>
            </a:endParaRPr>
          </a:p>
          <a:p>
            <a:pPr marL="341308" lvl="0" indent="-339727">
              <a:lnSpc>
                <a:spcPct val="11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r>
              <a:rPr lang="cs-CZ" b="1" dirty="0">
                <a:latin typeface="Arial"/>
              </a:rPr>
              <a:t>III. </a:t>
            </a:r>
            <a:r>
              <a:rPr lang="cs-CZ" b="1" dirty="0" smtClean="0">
                <a:latin typeface="Arial"/>
              </a:rPr>
              <a:t>SOCIÁLNÍ FAKTORY </a:t>
            </a:r>
          </a:p>
          <a:p>
            <a:pPr marL="700088" indent="-342900">
              <a:lnSpc>
                <a:spcPct val="110000"/>
              </a:lnSpc>
              <a:buClr>
                <a:srgbClr val="284C6A"/>
              </a:buClr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r>
              <a:rPr lang="cs-CZ" dirty="0" smtClean="0">
                <a:latin typeface="Arial"/>
              </a:rPr>
              <a:t>kontext</a:t>
            </a:r>
            <a:r>
              <a:rPr lang="cs-CZ" dirty="0">
                <a:latin typeface="Arial"/>
              </a:rPr>
              <a:t>, vztahy s okolím (rodinné vztahy), význam identifikačních vzorů, abúzus v rodině, vrstevníci (parta)</a:t>
            </a:r>
          </a:p>
          <a:p>
            <a:pPr marL="341308" lvl="0" indent="-339727">
              <a:lnSpc>
                <a:spcPct val="11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 b="1" dirty="0">
              <a:latin typeface="Arial"/>
            </a:endParaRPr>
          </a:p>
          <a:p>
            <a:pPr marL="341308" lvl="0" indent="-339727">
              <a:lnSpc>
                <a:spcPct val="11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r>
              <a:rPr lang="cs-CZ" b="1" dirty="0">
                <a:latin typeface="Arial"/>
              </a:rPr>
              <a:t>IV. </a:t>
            </a:r>
            <a:r>
              <a:rPr lang="cs-CZ" b="1" dirty="0" smtClean="0">
                <a:latin typeface="Arial"/>
              </a:rPr>
              <a:t>SPIRITUÁLNÍ FAKTORY </a:t>
            </a:r>
          </a:p>
          <a:p>
            <a:pPr marL="700088" indent="-342900">
              <a:lnSpc>
                <a:spcPct val="110000"/>
              </a:lnSpc>
              <a:buClr>
                <a:srgbClr val="284C6A"/>
              </a:buClr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r>
              <a:rPr lang="cs-CZ" dirty="0" smtClean="0">
                <a:latin typeface="Arial"/>
              </a:rPr>
              <a:t>existenciální </a:t>
            </a:r>
            <a:r>
              <a:rPr lang="cs-CZ" dirty="0">
                <a:latin typeface="Arial"/>
              </a:rPr>
              <a:t>prázdno, deprese, ztráta smyslu bytí atp., závislost jako duchovní krize, žízeň po celistvosti</a:t>
            </a: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179515" y="188640"/>
            <a:ext cx="8784979" cy="1296143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b="1"/>
              <a:t/>
            </a:r>
            <a:br>
              <a:rPr lang="cs-CZ" b="1"/>
            </a:br>
            <a:r>
              <a:rPr lang="cs-CZ" sz="3100" b="1">
                <a:latin typeface="Arial"/>
              </a:rPr>
              <a:t>Bio-psycho-socio-spirituální model závislosti</a:t>
            </a:r>
            <a:r>
              <a:rPr lang="cs-CZ" b="1">
                <a:latin typeface="Arial"/>
              </a:rPr>
              <a:t/>
            </a:r>
            <a:br>
              <a:rPr lang="cs-CZ" b="1">
                <a:latin typeface="Arial"/>
              </a:rPr>
            </a:br>
            <a:endParaRPr lang="cs-CZ" b="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471492"/>
            <a:ext cx="8077196" cy="5884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>
                <a:solidFill>
                  <a:srgbClr val="48231E"/>
                </a:solidFill>
                <a:uFillTx/>
                <a:latin typeface="Arial"/>
              </a:rPr>
              <a:t>KLINICKÉ STAVY SPOJENÉ S UŽÍVÁNÍM PL</a:t>
            </a:r>
          </a:p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>
                <a:solidFill>
                  <a:srgbClr val="48231E"/>
                </a:solidFill>
                <a:uFillTx/>
                <a:latin typeface="Arial"/>
              </a:rPr>
              <a:t>MKN 10: F10-F19 Duševní poruchy a poruchy chování vyvolané užíváním psychoaktivních látek </a:t>
            </a:r>
            <a:endParaRPr lang="cs-CZ" sz="2000" b="0" i="0" u="none" strike="noStrike" kern="1200" cap="none" spc="0" baseline="0">
              <a:solidFill>
                <a:srgbClr val="48231E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řížka">
  <a:themeElements>
    <a:clrScheme name="Mřížka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Mřížka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Mříž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8464</TotalTime>
  <Words>2054</Words>
  <Application>Microsoft Office PowerPoint</Application>
  <PresentationFormat>Předvádění na obrazovce (4:3)</PresentationFormat>
  <Paragraphs>367</Paragraphs>
  <Slides>51</Slides>
  <Notes>34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Mřížka</vt:lpstr>
      <vt:lpstr>Prezentace aplikace PowerPoint</vt:lpstr>
      <vt:lpstr>TEORETICKÝ ÚVOD</vt:lpstr>
      <vt:lpstr>Obor Adiktologie</vt:lpstr>
      <vt:lpstr>Adiktologie u nás před revolucí</vt:lpstr>
      <vt:lpstr>Adiktologie u nás po revoluci</vt:lpstr>
      <vt:lpstr>Teoretické modely závislosti (Millerová, 2011, s. 36)</vt:lpstr>
      <vt:lpstr>  Bio-psycho-socio-spirituální model závislosti  </vt:lpstr>
      <vt:lpstr> Bio-psycho-socio-spirituální model závislosti </vt:lpstr>
      <vt:lpstr>Prezentace aplikace PowerPoint</vt:lpstr>
      <vt:lpstr>Akutní intoxikace</vt:lpstr>
      <vt:lpstr>Škodlivé užívání</vt:lpstr>
      <vt:lpstr>Syndrom závislosti</vt:lpstr>
      <vt:lpstr>Odvykací stav</vt:lpstr>
      <vt:lpstr>Prezentace aplikace PowerPoint</vt:lpstr>
      <vt:lpstr>   Psychoaktivní látka (psychotropní látka, omamná látka,  nepřesně droga či návyková látka)  </vt:lpstr>
      <vt:lpstr>Přehled skupin psychoaktivních látek (dle MKN10)</vt:lpstr>
      <vt:lpstr>marihuana</vt:lpstr>
      <vt:lpstr>hašiš</vt:lpstr>
      <vt:lpstr>psilocybin</vt:lpstr>
      <vt:lpstr>LSD</vt:lpstr>
      <vt:lpstr>MDMa</vt:lpstr>
      <vt:lpstr>Metamfe-tamin</vt:lpstr>
      <vt:lpstr>kokain</vt:lpstr>
      <vt:lpstr>Heroin</vt:lpstr>
      <vt:lpstr>Způsoby užívání </vt:lpstr>
      <vt:lpstr> Souvislosti a důsledky užívání Psychoaktivních látek </vt:lpstr>
      <vt:lpstr> Souvislosti a důsledky užívání Psychoaktivních látek </vt:lpstr>
      <vt:lpstr>teraPEUTICKÉ VYUŽITÍ  některých Pl</vt:lpstr>
      <vt:lpstr>Prezentace aplikace PowerPoint</vt:lpstr>
      <vt:lpstr>Celoživotní prevalence užití NPL v obecné populaci 15-64 let (2016)</vt:lpstr>
      <vt:lpstr>Poppers</vt:lpstr>
      <vt:lpstr>Intenzivní a Problémové užívání PL v ČR (2016)</vt:lpstr>
      <vt:lpstr>Intenzivní a Problémové užívání PL v ČR (2016)</vt:lpstr>
      <vt:lpstr>Prezentace aplikace PowerPoint</vt:lpstr>
      <vt:lpstr>Charakteristiky Návykových a impulzivních poruch (F63)</vt:lpstr>
      <vt:lpstr>Patologické hráčství</vt:lpstr>
      <vt:lpstr>Patologické hráčství</vt:lpstr>
      <vt:lpstr>Další poruchy</vt:lpstr>
      <vt:lpstr>Prezentace aplikace PowerPoint</vt:lpstr>
      <vt:lpstr>Přehled metod (podrobněji viz seminář) </vt:lpstr>
      <vt:lpstr>Testy na přítomnost drog</vt:lpstr>
      <vt:lpstr>Testy z lékárny</vt:lpstr>
      <vt:lpstr>Testy na přítomnost drog</vt:lpstr>
      <vt:lpstr>Detekovatelnost psychoaktivních látek (www.drogovaporadna.cz) </vt:lpstr>
      <vt:lpstr>Prezentace aplikace PowerPoint</vt:lpstr>
      <vt:lpstr>PRIMÁRNÍ PREVENCE</vt:lpstr>
      <vt:lpstr>SEKUNDÁRNÍ prevence</vt:lpstr>
      <vt:lpstr>TERCIÁRNÍ Prevence</vt:lpstr>
      <vt:lpstr>Důležité pojmy</vt:lpstr>
      <vt:lpstr>Použité zdroje</vt:lpstr>
      <vt:lpstr>Děkuji vám za pozornost   Kontakt:  anna.nohynkova@gmail.com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PROBLEMATIKA ZÁVISLOSTÍ</dc:title>
  <dc:creator>SPR</dc:creator>
  <cp:lastModifiedBy>Pepa a Anička</cp:lastModifiedBy>
  <cp:revision>275</cp:revision>
  <cp:lastPrinted>1601-01-01T00:00:00Z</cp:lastPrinted>
  <dcterms:created xsi:type="dcterms:W3CDTF">2012-11-07T07:56:19Z</dcterms:created>
  <dcterms:modified xsi:type="dcterms:W3CDTF">2018-04-09T20:10:13Z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TC100690489990</vt:lpwstr>
  </property>
</Properties>
</file>