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71" r:id="rId9"/>
    <p:sldId id="263" r:id="rId10"/>
    <p:sldId id="272" r:id="rId11"/>
    <p:sldId id="273" r:id="rId12"/>
    <p:sldId id="264" r:id="rId13"/>
    <p:sldId id="274" r:id="rId14"/>
    <p:sldId id="265" r:id="rId15"/>
    <p:sldId id="275" r:id="rId16"/>
    <p:sldId id="276" r:id="rId17"/>
    <p:sldId id="280" r:id="rId18"/>
    <p:sldId id="266" r:id="rId19"/>
    <p:sldId id="267" r:id="rId20"/>
    <p:sldId id="277" r:id="rId21"/>
    <p:sldId id="268" r:id="rId22"/>
    <p:sldId id="278" r:id="rId23"/>
    <p:sldId id="269" r:id="rId24"/>
    <p:sldId id="270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BE70C980-DA95-4809-B0A7-82304BCC075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71"/>
            <p14:sldId id="263"/>
            <p14:sldId id="272"/>
            <p14:sldId id="273"/>
            <p14:sldId id="264"/>
            <p14:sldId id="274"/>
            <p14:sldId id="265"/>
            <p14:sldId id="275"/>
            <p14:sldId id="276"/>
            <p14:sldId id="280"/>
            <p14:sldId id="266"/>
            <p14:sldId id="267"/>
            <p14:sldId id="277"/>
            <p14:sldId id="268"/>
            <p14:sldId id="278"/>
            <p14:sldId id="269"/>
            <p14:sldId id="270"/>
            <p14:sldId id="279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20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List1!$B$2:$B$11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1.5</c:v>
                </c:pt>
                <c:pt idx="3">
                  <c:v>2.5</c:v>
                </c:pt>
                <c:pt idx="4">
                  <c:v>2</c:v>
                </c:pt>
                <c:pt idx="5">
                  <c:v>3</c:v>
                </c:pt>
                <c:pt idx="6">
                  <c:v>2.5</c:v>
                </c:pt>
                <c:pt idx="7">
                  <c:v>3.5</c:v>
                </c:pt>
                <c:pt idx="8">
                  <c:v>3</c:v>
                </c:pt>
                <c:pt idx="9">
                  <c:v>4</c:v>
                </c:pt>
              </c:numCache>
            </c:numRef>
          </c:yVal>
        </c:ser>
        <c:axId val="149938560"/>
        <c:axId val="149940480"/>
      </c:scatterChart>
      <c:valAx>
        <c:axId val="14993856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940480"/>
        <c:crosses val="autoZero"/>
        <c:crossBetween val="midCat"/>
      </c:valAx>
      <c:valAx>
        <c:axId val="1499404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9385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3810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</c:trendline>
          <c:xVal>
            <c:numRef>
              <c:f>List1!$A$2:$A$11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List1!$B$2:$B$11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1.5</c:v>
                </c:pt>
                <c:pt idx="3">
                  <c:v>2.5</c:v>
                </c:pt>
                <c:pt idx="4">
                  <c:v>2</c:v>
                </c:pt>
                <c:pt idx="5">
                  <c:v>3</c:v>
                </c:pt>
                <c:pt idx="6">
                  <c:v>2.5</c:v>
                </c:pt>
                <c:pt idx="7">
                  <c:v>3.5</c:v>
                </c:pt>
                <c:pt idx="8">
                  <c:v>3</c:v>
                </c:pt>
                <c:pt idx="9">
                  <c:v>4</c:v>
                </c:pt>
              </c:numCache>
            </c:numRef>
          </c:yVal>
        </c:ser>
        <c:axId val="121186560"/>
        <c:axId val="121196544"/>
      </c:scatterChart>
      <c:valAx>
        <c:axId val="12118656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1196544"/>
        <c:crosses val="autoZero"/>
        <c:crossBetween val="midCat"/>
      </c:valAx>
      <c:valAx>
        <c:axId val="1211965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11865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3849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308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97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6887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6094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988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2614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59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2224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5582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974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724CC-816B-4021-A3D1-BD9A4BF3038D}" type="datetimeFigureOut">
              <a:rPr lang="cs-CZ" smtClean="0"/>
              <a:pPr/>
              <a:t>20.2.2018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539F1-7DC2-462A-B62E-41133287D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5795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tomas@mail.muni.cz" TargetMode="External"/><Relationship Id="rId2" Type="http://schemas.openxmlformats.org/officeDocument/2006/relationships/hyperlink" Target="mailto:katrnak@fss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62769"/>
            <a:ext cx="7772400" cy="2387600"/>
          </a:xfrm>
        </p:spPr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br>
              <a:rPr lang="cs-CZ" dirty="0" smtClean="0"/>
            </a:br>
            <a:r>
              <a:rPr lang="cs-CZ" dirty="0" smtClean="0"/>
              <a:t>STATA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86150" y="4578725"/>
            <a:ext cx="2171700" cy="21717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219095" y="3533714"/>
            <a:ext cx="6511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Week 1 – Revision of basic statistical concepts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165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variable</a:t>
            </a:r>
            <a:r>
              <a:rPr lang="cs-CZ" dirty="0" smtClean="0"/>
              <a:t> ?</a:t>
            </a:r>
          </a:p>
          <a:p>
            <a:r>
              <a:rPr lang="cs-CZ" dirty="0" err="1" smtClean="0"/>
              <a:t>Variable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endParaRPr lang="cs-CZ" dirty="0" smtClean="0"/>
          </a:p>
          <a:p>
            <a:pPr lvl="1"/>
            <a:r>
              <a:rPr lang="cs-CZ" dirty="0" err="1" smtClean="0"/>
              <a:t>nominal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3359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variable ?</a:t>
            </a:r>
          </a:p>
          <a:p>
            <a:r>
              <a:rPr lang="en-US" dirty="0" smtClean="0"/>
              <a:t>Variable types</a:t>
            </a:r>
          </a:p>
          <a:p>
            <a:pPr lvl="1"/>
            <a:r>
              <a:rPr lang="en-US" dirty="0" smtClean="0"/>
              <a:t>nominal</a:t>
            </a:r>
          </a:p>
          <a:p>
            <a:pPr marL="457200" lvl="1" indent="0">
              <a:buNone/>
            </a:pPr>
            <a:r>
              <a:rPr lang="en-US" dirty="0" smtClean="0"/>
              <a:t>name	color		gender		occupation</a:t>
            </a:r>
          </a:p>
          <a:p>
            <a:pPr marL="457200" lvl="1" indent="0">
              <a:buNone/>
            </a:pPr>
            <a:r>
              <a:rPr lang="en-US" dirty="0" smtClean="0"/>
              <a:t>„nominate different attributes without </a:t>
            </a:r>
            <a:r>
              <a:rPr lang="cs-CZ" dirty="0" err="1" smtClean="0"/>
              <a:t>t</a:t>
            </a:r>
            <a:r>
              <a:rPr lang="cs-CZ" dirty="0" err="1" smtClean="0"/>
              <a:t>he</a:t>
            </a:r>
            <a:r>
              <a:rPr lang="en-US" dirty="0" smtClean="0"/>
              <a:t> </a:t>
            </a:r>
            <a:r>
              <a:rPr lang="en-US" dirty="0" smtClean="0"/>
              <a:t>possibility to order them “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76080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variable</a:t>
            </a:r>
            <a:r>
              <a:rPr lang="cs-CZ" dirty="0" smtClean="0"/>
              <a:t> ?</a:t>
            </a:r>
          </a:p>
          <a:p>
            <a:r>
              <a:rPr lang="cs-CZ" dirty="0" err="1" smtClean="0"/>
              <a:t>Variable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endParaRPr lang="cs-CZ" dirty="0" smtClean="0"/>
          </a:p>
          <a:p>
            <a:pPr lvl="1"/>
            <a:r>
              <a:rPr lang="cs-CZ" dirty="0" err="1" smtClean="0"/>
              <a:t>Nominal</a:t>
            </a:r>
            <a:endParaRPr lang="cs-CZ" dirty="0" smtClean="0"/>
          </a:p>
          <a:p>
            <a:pPr lvl="1"/>
            <a:r>
              <a:rPr lang="cs-CZ" dirty="0" err="1" smtClean="0"/>
              <a:t>Ordinal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72409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variable ?</a:t>
            </a:r>
          </a:p>
          <a:p>
            <a:r>
              <a:rPr lang="en-US" dirty="0" smtClean="0"/>
              <a:t>Variable types</a:t>
            </a:r>
          </a:p>
          <a:p>
            <a:pPr lvl="1"/>
            <a:r>
              <a:rPr lang="en-US" dirty="0" smtClean="0"/>
              <a:t>Nominal</a:t>
            </a:r>
          </a:p>
          <a:p>
            <a:pPr lvl="1"/>
            <a:r>
              <a:rPr lang="en-US" dirty="0" smtClean="0"/>
              <a:t>Ordinal</a:t>
            </a:r>
          </a:p>
          <a:p>
            <a:pPr marL="457200" lvl="1" indent="0">
              <a:buNone/>
            </a:pPr>
            <a:r>
              <a:rPr lang="en-US" dirty="0" smtClean="0"/>
              <a:t>Education level		rank in a queue</a:t>
            </a:r>
          </a:p>
          <a:p>
            <a:pPr marL="457200" lvl="1" indent="0">
              <a:buNone/>
            </a:pPr>
            <a:r>
              <a:rPr lang="en-US" dirty="0" smtClean="0"/>
              <a:t>„we can order the values but are unable to decide their distance“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3955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variable ?</a:t>
            </a:r>
          </a:p>
          <a:p>
            <a:r>
              <a:rPr lang="en-US" dirty="0" smtClean="0"/>
              <a:t>Variable types</a:t>
            </a:r>
          </a:p>
          <a:p>
            <a:pPr lvl="1"/>
            <a:r>
              <a:rPr lang="en-US" dirty="0" smtClean="0"/>
              <a:t>Nominal</a:t>
            </a:r>
          </a:p>
          <a:p>
            <a:pPr lvl="1"/>
            <a:r>
              <a:rPr lang="en-US" dirty="0" smtClean="0"/>
              <a:t>Ordinal</a:t>
            </a:r>
          </a:p>
          <a:p>
            <a:pPr lvl="1"/>
            <a:r>
              <a:rPr lang="en-US" dirty="0" smtClean="0"/>
              <a:t>Interval / Continuous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54679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variable ?</a:t>
            </a:r>
          </a:p>
          <a:p>
            <a:r>
              <a:rPr lang="en-US" dirty="0" smtClean="0"/>
              <a:t>Variable types</a:t>
            </a:r>
          </a:p>
          <a:p>
            <a:pPr lvl="1"/>
            <a:r>
              <a:rPr lang="en-US" dirty="0" smtClean="0"/>
              <a:t>Nominal</a:t>
            </a:r>
          </a:p>
          <a:p>
            <a:pPr lvl="1"/>
            <a:r>
              <a:rPr lang="en-US" dirty="0" smtClean="0"/>
              <a:t>Ordinal</a:t>
            </a:r>
          </a:p>
          <a:p>
            <a:pPr lvl="1"/>
            <a:r>
              <a:rPr lang="en-US" dirty="0" smtClean="0"/>
              <a:t>Interval / Continuous</a:t>
            </a:r>
          </a:p>
          <a:p>
            <a:pPr marL="457200" lvl="1" indent="0">
              <a:buNone/>
            </a:pPr>
            <a:r>
              <a:rPr lang="en-US" dirty="0" smtClean="0"/>
              <a:t>Height	Income	Years spent in education	</a:t>
            </a:r>
          </a:p>
          <a:p>
            <a:pPr marL="457200" lvl="1" indent="0">
              <a:buNone/>
            </a:pPr>
            <a:r>
              <a:rPr lang="en-US" dirty="0" smtClean="0"/>
              <a:t>„we can </a:t>
            </a:r>
            <a:r>
              <a:rPr lang="en-US" dirty="0" smtClean="0"/>
              <a:t>b</a:t>
            </a:r>
            <a:r>
              <a:rPr lang="cs-CZ" dirty="0" smtClean="0"/>
              <a:t>o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order the values and decide about their distance “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4682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matrix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296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matrix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95322959"/>
              </p:ext>
            </p:extLst>
          </p:nvPr>
        </p:nvGraphicFramePr>
        <p:xfrm>
          <a:off x="628650" y="1825625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Education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Tertiary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Female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Secondary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Primary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Tertiary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83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dat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95322959"/>
              </p:ext>
            </p:extLst>
          </p:nvPr>
        </p:nvGraphicFramePr>
        <p:xfrm>
          <a:off x="628650" y="1825625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Education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Tertiary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Female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Secondary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Primary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Tertiary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54153646"/>
              </p:ext>
            </p:extLst>
          </p:nvPr>
        </p:nvGraphicFramePr>
        <p:xfrm>
          <a:off x="628650" y="4105834"/>
          <a:ext cx="78867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13877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Education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0664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Correlation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60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Teachers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Tomáš Katrňák</a:t>
            </a:r>
          </a:p>
          <a:p>
            <a:pPr lvl="1"/>
            <a:r>
              <a:rPr lang="en-US" dirty="0" smtClean="0">
                <a:hlinkClick r:id="rId2"/>
              </a:rPr>
              <a:t>katrnak@fss.muni.cz</a:t>
            </a:r>
            <a:endParaRPr lang="en-US" dirty="0" smtClean="0"/>
          </a:p>
          <a:p>
            <a:pPr lvl="1"/>
            <a:r>
              <a:rPr lang="en-US" dirty="0" smtClean="0"/>
              <a:t>Office hours: Wednesday 11.15-12.30</a:t>
            </a:r>
          </a:p>
          <a:p>
            <a:r>
              <a:rPr lang="en-US" dirty="0" smtClean="0"/>
              <a:t>Tomáš Doseděl</a:t>
            </a:r>
          </a:p>
          <a:p>
            <a:pPr lvl="1"/>
            <a:r>
              <a:rPr lang="en-US" dirty="0" smtClean="0">
                <a:hlinkClick r:id="rId3"/>
              </a:rPr>
              <a:t>dotomas@mail.muni.cz</a:t>
            </a:r>
            <a:endParaRPr lang="en-US" dirty="0" smtClean="0"/>
          </a:p>
          <a:p>
            <a:pPr lvl="1"/>
            <a:r>
              <a:rPr lang="en-US" dirty="0" smtClean="0"/>
              <a:t>Office hours: upon e-mail request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76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Correlation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strength of a relation between two variables</a:t>
            </a:r>
          </a:p>
          <a:p>
            <a:r>
              <a:rPr lang="en-US" dirty="0" smtClean="0"/>
              <a:t>Both variables are in a relation (co-relate), if one changes, change the other</a:t>
            </a:r>
          </a:p>
          <a:p>
            <a:r>
              <a:rPr lang="en-US" dirty="0" smtClean="0"/>
              <a:t>Doesn’t </a:t>
            </a:r>
            <a:r>
              <a:rPr lang="en-US" dirty="0" smtClean="0"/>
              <a:t>necessary </a:t>
            </a:r>
            <a:r>
              <a:rPr lang="en-US" dirty="0" smtClean="0"/>
              <a:t>mean causality!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596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(OLS)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330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(OLS)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0270771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44988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(OLS)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1066138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234433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(OLS)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y = a + </a:t>
            </a:r>
            <a:r>
              <a:rPr lang="cs-CZ" dirty="0" err="1" smtClean="0"/>
              <a:t>bx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 –</a:t>
            </a:r>
            <a:r>
              <a:rPr lang="en-US" dirty="0" smtClean="0"/>
              <a:t> </a:t>
            </a:r>
            <a:r>
              <a:rPr lang="cs-CZ" dirty="0" err="1" smtClean="0"/>
              <a:t>intercept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 –</a:t>
            </a:r>
            <a:r>
              <a:rPr lang="en-US" dirty="0" smtClean="0"/>
              <a:t> </a:t>
            </a:r>
            <a:r>
              <a:rPr lang="cs-CZ" dirty="0" err="1" smtClean="0"/>
              <a:t>slope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7641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(OLS)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6085" y="1414937"/>
            <a:ext cx="7886700" cy="1814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</a:t>
            </a:r>
            <a:r>
              <a:rPr lang="cs-CZ" dirty="0" err="1" smtClean="0"/>
              <a:t>rdinary</a:t>
            </a:r>
            <a:r>
              <a:rPr lang="cs-CZ" dirty="0" smtClean="0"/>
              <a:t> </a:t>
            </a:r>
            <a:r>
              <a:rPr lang="cs-CZ" dirty="0" err="1" smtClean="0"/>
              <a:t>least</a:t>
            </a:r>
            <a:r>
              <a:rPr lang="cs-CZ" dirty="0" smtClean="0"/>
              <a:t> square</a:t>
            </a:r>
            <a:r>
              <a:rPr lang="en-US" dirty="0" smtClean="0"/>
              <a:t> </a:t>
            </a:r>
            <a:r>
              <a:rPr lang="cs-CZ" dirty="0" smtClean="0"/>
              <a:t>– </a:t>
            </a:r>
            <a:r>
              <a:rPr lang="en-US" dirty="0" smtClean="0"/>
              <a:t>tries to find a solution for which the sum of the squares is minimal. Squares are defined by the distance of respective point from the line.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6409" y="3350849"/>
            <a:ext cx="7186052" cy="33236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7600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outline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deal with STATA</a:t>
            </a:r>
          </a:p>
          <a:p>
            <a:r>
              <a:rPr lang="en-US" dirty="0" smtClean="0"/>
              <a:t>Variable transformation</a:t>
            </a:r>
          </a:p>
          <a:p>
            <a:r>
              <a:rPr lang="en-US" dirty="0" smtClean="0"/>
              <a:t>Descriptive data analysis</a:t>
            </a:r>
          </a:p>
          <a:p>
            <a:r>
              <a:rPr lang="en-US" dirty="0" smtClean="0"/>
              <a:t>Multivariate data analysis</a:t>
            </a:r>
          </a:p>
        </p:txBody>
      </p:sp>
    </p:spTree>
    <p:extLst>
      <p:ext uri="{BB962C8B-B14F-4D97-AF65-F5344CB8AC3E}">
        <p14:creationId xmlns="" xmlns:p14="http://schemas.microsoft.com/office/powerpoint/2010/main" val="75632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succeed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a short paper: till the end of semester</a:t>
            </a:r>
          </a:p>
          <a:p>
            <a:pPr lvl="1"/>
            <a:r>
              <a:rPr lang="en-US" dirty="0" smtClean="0"/>
              <a:t>Project proposal, hypotheses: till the end of 3rd week</a:t>
            </a:r>
          </a:p>
          <a:p>
            <a:pPr lvl="1"/>
            <a:r>
              <a:rPr lang="en-US" dirty="0" smtClean="0"/>
              <a:t>Descriptive analysis: till the end of 7th week</a:t>
            </a:r>
          </a:p>
          <a:p>
            <a:pPr lvl="1"/>
            <a:r>
              <a:rPr lang="en-US" dirty="0" err="1" smtClean="0"/>
              <a:t>Multivariation</a:t>
            </a:r>
            <a:r>
              <a:rPr lang="en-US" dirty="0" smtClean="0"/>
              <a:t> analysis: till the end of </a:t>
            </a:r>
            <a:r>
              <a:rPr lang="en-US" dirty="0" smtClean="0"/>
              <a:t>1</a:t>
            </a:r>
            <a:r>
              <a:rPr lang="cs-CZ" dirty="0" smtClean="0"/>
              <a:t>0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week</a:t>
            </a:r>
          </a:p>
          <a:p>
            <a:r>
              <a:rPr lang="en-US" dirty="0" smtClean="0"/>
              <a:t>Final paper presentation</a:t>
            </a:r>
          </a:p>
          <a:p>
            <a:r>
              <a:rPr lang="en-US" dirty="0" smtClean="0"/>
              <a:t>Active participation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94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Submit a short paper: up to 23 points</a:t>
            </a:r>
          </a:p>
          <a:p>
            <a:pPr lvl="1"/>
            <a:r>
              <a:rPr lang="en-US" dirty="0" smtClean="0"/>
              <a:t>Project proposal, hypotheses: up to 10 point</a:t>
            </a:r>
          </a:p>
          <a:p>
            <a:pPr lvl="1"/>
            <a:r>
              <a:rPr lang="en-US" dirty="0" smtClean="0"/>
              <a:t>Descriptive analysis: up to 10 points</a:t>
            </a:r>
          </a:p>
          <a:p>
            <a:pPr lvl="1"/>
            <a:r>
              <a:rPr lang="en-US" dirty="0" err="1" smtClean="0"/>
              <a:t>Multivariation</a:t>
            </a:r>
            <a:r>
              <a:rPr lang="en-US" dirty="0" smtClean="0"/>
              <a:t> analysis: up to 10 points</a:t>
            </a:r>
          </a:p>
          <a:p>
            <a:r>
              <a:rPr lang="en-US" dirty="0" smtClean="0"/>
              <a:t>Final paper presentation: up to 23 points</a:t>
            </a:r>
          </a:p>
          <a:p>
            <a:r>
              <a:rPr lang="en-US" dirty="0" smtClean="0"/>
              <a:t>Active participation: up to 24 points (2 pts/week)</a:t>
            </a:r>
          </a:p>
          <a:p>
            <a:endParaRPr lang="en-US" dirty="0" smtClean="0"/>
          </a:p>
          <a:p>
            <a:pPr marL="0" lvl="0" indent="0" algn="ctr">
              <a:buNone/>
            </a:pPr>
            <a:r>
              <a:rPr lang="en-US" dirty="0" smtClean="0"/>
              <a:t>90-100 points: A | 80-89 points: B | 70-79 points: C</a:t>
            </a:r>
          </a:p>
          <a:p>
            <a:pPr marL="0" lvl="0" indent="0" algn="ctr">
              <a:buNone/>
            </a:pPr>
            <a:r>
              <a:rPr lang="en-US" dirty="0" smtClean="0"/>
              <a:t>60-69 points: D | 50-59 points: E | 0-49 points: F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112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552511"/>
            <a:ext cx="7886700" cy="1705721"/>
          </a:xfrm>
        </p:spPr>
        <p:txBody>
          <a:bodyPr/>
          <a:lstStyle/>
          <a:p>
            <a:pPr algn="ctr"/>
            <a:r>
              <a:rPr lang="cs-CZ" dirty="0" err="1" smtClean="0"/>
              <a:t>Revision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basic </a:t>
            </a:r>
            <a:r>
              <a:rPr lang="cs-CZ" dirty="0" err="1" smtClean="0"/>
              <a:t>statistical</a:t>
            </a:r>
            <a:r>
              <a:rPr lang="cs-CZ" dirty="0" smtClean="0"/>
              <a:t> </a:t>
            </a:r>
            <a:r>
              <a:rPr lang="cs-CZ" dirty="0" err="1" smtClean="0"/>
              <a:t>concepts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529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variable</a:t>
            </a:r>
            <a:r>
              <a:rPr lang="cs-CZ" dirty="0" smtClean="0"/>
              <a:t>?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99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variable?</a:t>
            </a:r>
          </a:p>
          <a:p>
            <a:pPr marL="457200" lvl="1" indent="0">
              <a:buNone/>
            </a:pPr>
            <a:r>
              <a:rPr lang="en-US" dirty="0" smtClean="0"/>
              <a:t>Age	Gender	Height		Income</a:t>
            </a:r>
          </a:p>
          <a:p>
            <a:pPr marL="457200" lvl="1" indent="0">
              <a:buNone/>
            </a:pPr>
            <a:r>
              <a:rPr lang="en-US" dirty="0" smtClean="0"/>
              <a:t>„an abstraction of any possible object of the given class“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60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variable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Variable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11639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1109</TotalTime>
  <Words>435</Words>
  <Application>Microsoft Office PowerPoint</Application>
  <PresentationFormat>Předvádění na obrazovce (4:3)</PresentationFormat>
  <Paragraphs>159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Office</vt:lpstr>
      <vt:lpstr>Introduction to  STATA</vt:lpstr>
      <vt:lpstr>Teachers</vt:lpstr>
      <vt:lpstr>Course outline</vt:lpstr>
      <vt:lpstr>How to succeed</vt:lpstr>
      <vt:lpstr>Assessment</vt:lpstr>
      <vt:lpstr>Revision of basic statistical concepts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Variables</vt:lpstr>
      <vt:lpstr>Data matrix</vt:lpstr>
      <vt:lpstr>Data matrix</vt:lpstr>
      <vt:lpstr>Matice dat</vt:lpstr>
      <vt:lpstr>Correlation</vt:lpstr>
      <vt:lpstr>Correlation</vt:lpstr>
      <vt:lpstr>Linear regression (OLS)</vt:lpstr>
      <vt:lpstr>Linear regression (OLS)</vt:lpstr>
      <vt:lpstr>Linear regression (OLS)</vt:lpstr>
      <vt:lpstr>Linear regression (OLS)</vt:lpstr>
      <vt:lpstr>Linear regression (OLS)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Ing. Tomáš Doseděl</dc:creator>
  <cp:lastModifiedBy>tomas</cp:lastModifiedBy>
  <cp:revision>80</cp:revision>
  <dcterms:created xsi:type="dcterms:W3CDTF">2015-10-04T17:41:51Z</dcterms:created>
  <dcterms:modified xsi:type="dcterms:W3CDTF">2018-02-20T22:40:56Z</dcterms:modified>
</cp:coreProperties>
</file>