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1"/>
  </p:sldMasterIdLst>
  <p:sldIdLst>
    <p:sldId id="285" r:id="rId2"/>
    <p:sldId id="331" r:id="rId3"/>
    <p:sldId id="332" r:id="rId4"/>
    <p:sldId id="335" r:id="rId5"/>
    <p:sldId id="324" r:id="rId6"/>
    <p:sldId id="288" r:id="rId7"/>
    <p:sldId id="311" r:id="rId8"/>
    <p:sldId id="312" r:id="rId9"/>
    <p:sldId id="326" r:id="rId10"/>
    <p:sldId id="327" r:id="rId11"/>
    <p:sldId id="329" r:id="rId12"/>
    <p:sldId id="330" r:id="rId13"/>
    <p:sldId id="286" r:id="rId14"/>
    <p:sldId id="300" r:id="rId15"/>
    <p:sldId id="301" r:id="rId16"/>
    <p:sldId id="302" r:id="rId17"/>
    <p:sldId id="319" r:id="rId18"/>
    <p:sldId id="334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4D872D-D05C-431F-9AE8-01BD7504E94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946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0F86CB-908E-4853-A368-B327E50A885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114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C5DD91-159A-4A28-BFA8-44761EA424D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839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01EF62-9E3F-4984-A5EB-ADAB31B8413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067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114761-41C7-4AA0-B0DD-5FF74946516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467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1F1283-EF66-4E14-A1BD-0B44C86AE4F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684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61F9EE-4155-4A15-8D4E-AB93A6C2784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96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FCAB47-0A8E-48E8-A71D-6883245BD50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262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A13806-EB88-4622-A9C5-A4A230F03DD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693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53BD102-15D8-4ED4-A688-5976A77190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136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14B0DF-7AC9-4C05-827C-638B3877253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620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601EF62-9E3F-4984-A5EB-ADAB31B8413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1080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Supervize</a:t>
            </a:r>
            <a:endParaRPr lang="en-US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Případová:</a:t>
            </a: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smtClean="0"/>
          </a:p>
          <a:p>
            <a:pPr lvl="1"/>
            <a:r>
              <a:rPr lang="cs-CZ" smtClean="0"/>
              <a:t>rozbor případu, hledání možných a efektivních variant dalších intervencí </a:t>
            </a:r>
          </a:p>
          <a:p>
            <a:pPr lvl="1"/>
            <a:endParaRPr lang="cs-CZ" smtClean="0"/>
          </a:p>
          <a:p>
            <a:pPr lvl="1"/>
            <a:r>
              <a:rPr lang="cs-CZ" smtClean="0"/>
              <a:t>příprava na první setkání s klientem </a:t>
            </a:r>
          </a:p>
          <a:p>
            <a:pPr lvl="1"/>
            <a:endParaRPr lang="cs-CZ" smtClean="0"/>
          </a:p>
          <a:p>
            <a:pPr lvl="1"/>
            <a:r>
              <a:rPr lang="cs-CZ" smtClean="0"/>
              <a:t>zaměření na pracovníka, který případ řeší 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smtClean="0"/>
              <a:t/>
            </a:r>
            <a:br>
              <a:rPr lang="cs-CZ" sz="4000" smtClean="0"/>
            </a:br>
            <a:r>
              <a:rPr lang="cs-CZ" smtClean="0"/>
              <a:t>Programová:</a:t>
            </a:r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000" smtClean="0"/>
              <a:t>zaměřená na zaměstnance – udržení motivace pracovníků a naplnění jejich potřeb ve vztahu k práci; kolegiální vztahy, organizaci práce, schopnost týmu pojmout tlak, stres atd. </a:t>
            </a:r>
          </a:p>
          <a:p>
            <a:pPr>
              <a:lnSpc>
                <a:spcPct val="90000"/>
              </a:lnSpc>
            </a:pPr>
            <a:endParaRPr lang="cs-CZ" sz="2000" smtClean="0"/>
          </a:p>
          <a:p>
            <a:pPr>
              <a:lnSpc>
                <a:spcPct val="90000"/>
              </a:lnSpc>
            </a:pPr>
            <a:r>
              <a:rPr lang="cs-CZ" sz="2000" smtClean="0"/>
              <a:t>zaměřená na organizaci (řízení) – účelem je určit meze, strukturu a fungování organizace a vyladit pravidla řízení, ujasnit role </a:t>
            </a:r>
          </a:p>
          <a:p>
            <a:pPr>
              <a:lnSpc>
                <a:spcPct val="90000"/>
              </a:lnSpc>
            </a:pPr>
            <a:endParaRPr lang="cs-CZ" sz="2000" smtClean="0"/>
          </a:p>
          <a:p>
            <a:pPr lvl="1">
              <a:lnSpc>
                <a:spcPct val="90000"/>
              </a:lnSpc>
            </a:pPr>
            <a:r>
              <a:rPr lang="cs-CZ" sz="1800" smtClean="0"/>
              <a:t>kultura organizace, atmosféra a celkové klima vztahů a podpory mezi pracovníky a managementem, zaměření na ujasnění si nakolik je organizace tzv. učící se organizací 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zavádění změn do organizace – standardy kvality, jak zavést supervizi, co dělat, když si s interním supervizorem nesednem...</a:t>
            </a:r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Supervize sítí: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vztahy mezi profesemi a mezi organizacemi </a:t>
            </a:r>
          </a:p>
          <a:p>
            <a:endParaRPr lang="cs-CZ" smtClean="0"/>
          </a:p>
          <a:p>
            <a:pPr lvl="1"/>
            <a:r>
              <a:rPr lang="cs-CZ" smtClean="0"/>
              <a:t>to, co organizace nepojme, co nezpracuje a čemu neporozumí, se může přelít přes okraje celé organizace a ovlivnit vztahy mezi profesemi a dalšími organizacemi 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Funkce (jak?):</a:t>
            </a:r>
            <a:endParaRPr lang="en-US" b="1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Formativní (vzdělávací)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Restorativní (podpůrná)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Normativní (řídící, administrativní)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Vzdělávací:</a:t>
            </a: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2000" smtClean="0"/>
              <a:t>účelem je zlepšit odbornou kompetenci pracovníka při práci s klientem (rozvoj dovedností, schopností, porozumění)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2000" smtClean="0"/>
              <a:t>prostřednictvím reflektování a rozebírání práce supervidovaných s klienty 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2000" smtClean="0"/>
              <a:t>pomáhá pracovníkovi se rozvíjet, přizpůsobovat se novým věcem, rozvíjí jeho osobnost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2000" smtClean="0"/>
              <a:t>Jde o následující: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lépe klientovi rozumět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více si uvědomovat vlastní reakce a odezvy na klienta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chápat dynamiku průběhu interakcí s klientem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sledovat, jak pracovník intervenuje a jaké jsou dopady těchto intervencí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zkoumat další způsoby práce s touto situací a podobnými situacemi klientů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Podpůrná:</a:t>
            </a:r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1800" smtClean="0"/>
              <a:t>povzbuzení k překonání překážek, budování dobrého vztahu, posílení a zmocnění pracovníka. 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1800" smtClean="0"/>
              <a:t>zvládání stresu a předcházení vyhoření - pracovníci jsou přeplněni emocemi a pokud tomu nevěnují pozornost, snižuje se výkonnost (přílišná identifikace s klienty nebo obrana)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1800" smtClean="0"/>
              <a:t>citlivé provázení prožitků supervidovaného a projevení porozumění tomu, jak on vnímá svou situaci. 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1800" smtClean="0"/>
              <a:t>ocenění hodnoty práce supervidovaného, reálné a pravdivé vidění a posouzení toho cenného a smysluplného, zařazení nabídnutých témat do širšího kontextu souvislostí, dodávání naděje a sebedůvěry 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1800" smtClean="0"/>
              <a:t>uvolnění blokujících pocitů,vyladění supervidovaného, aby mohl být otevřený a mohl konstruktivně řešit vzniklé problémy 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1800" smtClean="0"/>
              <a:t>zvýšení pocitu bezpečí pracovníků pro účinnou reflexi a sebereflexi..</a:t>
            </a:r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Řídící: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2000" smtClean="0"/>
              <a:t>účelem je usměrnění pracovníka, aby si správně počínal v rámci stanovených pravidel a dobré profesionální praxe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endParaRPr lang="cs-CZ" sz="2000" smtClean="0"/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2000" smtClean="0"/>
              <a:t>potřeba supervidovaných mít někoho, kdo s nimi projede jejich práci (dáno nejistotou kvůli nedostatečnému výcviku, zkušenostem apod., ale i nevyhnutelnými lidskými selháními, citlivými oblastmi v důsledku vlastních zranění, předsudky, hluchými místy) 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endParaRPr lang="cs-CZ" sz="2000" smtClean="0"/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2000" smtClean="0"/>
              <a:t>administrativní – dodržování cílů a postupů, stanovení priorit a přidělování práce (organizace práce), zvládání objemu práce, stanovení cílů činnosti a hodnocení efektivity činnosti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Reflexe:</a:t>
            </a:r>
            <a:endParaRPr 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62000" lvl="1" indent="-304800" eaLnBrk="1" hangingPunct="1"/>
            <a:r>
              <a:rPr lang="cs-CZ" smtClean="0"/>
              <a:t>z lat. reflexio = obracení zpět, obracení k sobě </a:t>
            </a:r>
          </a:p>
          <a:p>
            <a:pPr marL="762000" lvl="1" indent="-304800" eaLnBrk="1" hangingPunct="1"/>
            <a:endParaRPr lang="cs-CZ" smtClean="0"/>
          </a:p>
          <a:p>
            <a:pPr marL="762000" lvl="1" indent="-304800" eaLnBrk="1" hangingPunct="1"/>
            <a:r>
              <a:rPr lang="cs-CZ" smtClean="0"/>
              <a:t>předpokládá zastavení se a obrácení pozornosti na určitý úsek zkušenosti. Pokud je toto zastavení spojeno s tvůrčí otevřeností, vytvořením prostoru v mysli pro něco nového, může dojít k reflexi, kdy je zkušenost nazírána nově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Literatura: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smtClean="0"/>
              <a:t>Baštecká, B., Čermáková, V., Kinkor, M. 2016. Týmová supervize: teorie a praxe. Praha: Portál.</a:t>
            </a:r>
          </a:p>
          <a:p>
            <a:pPr eaLnBrk="1" hangingPunct="1"/>
            <a:r>
              <a:rPr lang="cs-CZ" sz="1800" smtClean="0"/>
              <a:t>Havrdová, Z.1999. </a:t>
            </a:r>
            <a:r>
              <a:rPr lang="cs-CZ" sz="1800" i="1" smtClean="0"/>
              <a:t>Kompetence v praxi sociální práce</a:t>
            </a:r>
            <a:r>
              <a:rPr lang="cs-CZ" sz="1800" smtClean="0"/>
              <a:t>. Praha: Osmium.</a:t>
            </a:r>
          </a:p>
          <a:p>
            <a:pPr eaLnBrk="1" hangingPunct="1"/>
            <a:r>
              <a:rPr lang="cs-CZ" sz="1800" smtClean="0"/>
              <a:t>Havrdová, Z., Hajný, M. et al. 2008. </a:t>
            </a:r>
            <a:r>
              <a:rPr lang="cs-CZ" sz="1800" i="1" smtClean="0"/>
              <a:t>Praktická supervize</a:t>
            </a:r>
            <a:r>
              <a:rPr lang="cs-CZ" sz="1800" smtClean="0"/>
              <a:t>. Praha: Galén.</a:t>
            </a:r>
          </a:p>
          <a:p>
            <a:pPr eaLnBrk="1" hangingPunct="1"/>
            <a:r>
              <a:rPr lang="cs-CZ" sz="1800" smtClean="0"/>
              <a:t>Hawkins, P., Shohet, R. 2004. Supervize v pomáhajících profesích. Praha: Portál. </a:t>
            </a:r>
          </a:p>
          <a:p>
            <a:pPr eaLnBrk="1" hangingPunct="1"/>
            <a:r>
              <a:rPr lang="cs-CZ" sz="1800" smtClean="0"/>
              <a:t>Kopřiva, K. 1997. </a:t>
            </a:r>
            <a:r>
              <a:rPr lang="cs-CZ" sz="1800" i="1" smtClean="0"/>
              <a:t>Lidský vztah jako součást profese</a:t>
            </a:r>
            <a:r>
              <a:rPr lang="cs-CZ" sz="1800" smtClean="0"/>
              <a:t>. Praha: Portál.</a:t>
            </a:r>
          </a:p>
          <a:p>
            <a:pPr eaLnBrk="1" hangingPunct="1"/>
            <a:r>
              <a:rPr lang="cs-CZ" sz="1800" smtClean="0"/>
              <a:t>Lishman, J. Personal and professional development. 1998. In Adams, R., Dominelli, L., Payne, M. </a:t>
            </a:r>
            <a:r>
              <a:rPr lang="cs-CZ" sz="1800" i="1" smtClean="0"/>
              <a:t>Social Work</a:t>
            </a:r>
            <a:r>
              <a:rPr lang="cs-CZ" sz="1800" smtClean="0"/>
              <a:t>. London: Macmillan Press. </a:t>
            </a:r>
          </a:p>
          <a:p>
            <a:pPr eaLnBrk="1" hangingPunct="1"/>
            <a:r>
              <a:rPr lang="cs-CZ" sz="1800" smtClean="0"/>
              <a:t>Vávrová, S. 2012. Doprovázení v pomáhajících profesích. Praha: Portál.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Supervize - definice: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sz="2400" dirty="0" smtClean="0"/>
              <a:t>„laskavý nadhled“ (super, </a:t>
            </a:r>
            <a:r>
              <a:rPr lang="cs-CZ" sz="2400" dirty="0" err="1" smtClean="0"/>
              <a:t>visio</a:t>
            </a:r>
            <a:r>
              <a:rPr lang="cs-CZ" sz="2400" dirty="0" smtClean="0"/>
              <a:t>) (</a:t>
            </a:r>
            <a:r>
              <a:rPr lang="cs-CZ" sz="2400" dirty="0" err="1" smtClean="0"/>
              <a:t>Havrdová</a:t>
            </a:r>
            <a:r>
              <a:rPr lang="cs-CZ" sz="2400" dirty="0" smtClean="0"/>
              <a:t>)</a:t>
            </a:r>
          </a:p>
          <a:p>
            <a:pPr eaLnBrk="1" hangingPunct="1"/>
            <a:endParaRPr lang="cs-CZ" sz="2400" dirty="0" smtClean="0"/>
          </a:p>
          <a:p>
            <a:pPr eaLnBrk="1" hangingPunct="1"/>
            <a:r>
              <a:rPr lang="cs-CZ" sz="2400" dirty="0" smtClean="0"/>
              <a:t>„čistá mezilidská interakce, jejímž obecným cílem je, aby se jedna osoba, supervizor, setkávala s druhou osobou, </a:t>
            </a:r>
            <a:r>
              <a:rPr lang="cs-CZ" sz="2400" dirty="0" err="1" smtClean="0"/>
              <a:t>supervidovaným</a:t>
            </a:r>
            <a:r>
              <a:rPr lang="cs-CZ" sz="2400" dirty="0" smtClean="0"/>
              <a:t>, ve snaze zlepšit schopnost </a:t>
            </a:r>
            <a:r>
              <a:rPr lang="cs-CZ" sz="2400" dirty="0" err="1" smtClean="0"/>
              <a:t>supervidovaného</a:t>
            </a:r>
            <a:r>
              <a:rPr lang="cs-CZ" sz="2400" dirty="0" smtClean="0"/>
              <a:t> účinně pomáhat lidem“ (</a:t>
            </a:r>
            <a:r>
              <a:rPr lang="cs-CZ" sz="2400" dirty="0" err="1" smtClean="0"/>
              <a:t>Hess</a:t>
            </a:r>
            <a:r>
              <a:rPr lang="cs-CZ" sz="2400" dirty="0" smtClean="0"/>
              <a:t> in </a:t>
            </a:r>
            <a:r>
              <a:rPr lang="cs-CZ" sz="2400" dirty="0" err="1" smtClean="0"/>
              <a:t>Hawkins</a:t>
            </a:r>
            <a:r>
              <a:rPr lang="cs-CZ" sz="2400" dirty="0" smtClean="0"/>
              <a:t>).</a:t>
            </a:r>
          </a:p>
          <a:p>
            <a:pPr eaLnBrk="1" hangingPunct="1"/>
            <a:endParaRPr lang="cs-CZ" sz="2400" dirty="0" smtClean="0"/>
          </a:p>
          <a:p>
            <a:pPr eaLnBrk="1" hangingPunct="1"/>
            <a:r>
              <a:rPr lang="cs-CZ" sz="2400" dirty="0" smtClean="0"/>
              <a:t>Smyslem supervize je ochrana nejlepších zájmů klientů. Cílem supervize je zlepšit schopnost </a:t>
            </a:r>
            <a:r>
              <a:rPr lang="cs-CZ" sz="2400" dirty="0" err="1" smtClean="0"/>
              <a:t>supervidovaného</a:t>
            </a:r>
            <a:r>
              <a:rPr lang="cs-CZ" sz="2400" dirty="0" smtClean="0"/>
              <a:t> pomáhat lidem (</a:t>
            </a:r>
            <a:r>
              <a:rPr lang="cs-CZ" sz="2400" dirty="0" err="1" smtClean="0"/>
              <a:t>Hawkins</a:t>
            </a:r>
            <a:r>
              <a:rPr lang="cs-CZ" sz="2400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Supervize</a:t>
            </a:r>
            <a:endParaRPr lang="cs-CZ" b="1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sz="2400" smtClean="0"/>
              <a:t>supervize se vztahuje k </a:t>
            </a:r>
            <a:r>
              <a:rPr lang="cs-CZ" sz="2400" b="1" smtClean="0"/>
              <a:t>cíli</a:t>
            </a:r>
            <a:r>
              <a:rPr lang="cs-CZ" sz="2400" smtClean="0"/>
              <a:t> naší práce a zvyšuje její účinnost, </a:t>
            </a:r>
          </a:p>
          <a:p>
            <a:pPr eaLnBrk="1" hangingPunct="1"/>
            <a:r>
              <a:rPr lang="cs-CZ" sz="2400" smtClean="0"/>
              <a:t>zaměřuje se přitom převážně na </a:t>
            </a:r>
            <a:r>
              <a:rPr lang="cs-CZ" sz="2400" b="1" smtClean="0"/>
              <a:t>proces</a:t>
            </a:r>
            <a:r>
              <a:rPr lang="cs-CZ" sz="2400" smtClean="0"/>
              <a:t>, jakým daného cíle dosahujeme, a na </a:t>
            </a:r>
            <a:r>
              <a:rPr lang="cs-CZ" sz="2400" b="1" smtClean="0"/>
              <a:t>vztahy</a:t>
            </a:r>
            <a:r>
              <a:rPr lang="cs-CZ" sz="2400" smtClean="0"/>
              <a:t>, které jsou nejdůležitějším prostředkem k dosahování cílů,</a:t>
            </a:r>
          </a:p>
          <a:p>
            <a:pPr eaLnBrk="1" hangingPunct="1"/>
            <a:r>
              <a:rPr lang="cs-CZ" sz="2400" smtClean="0"/>
              <a:t>sledujeme proces a vztahy a tím zlepšujeme kvalitu své práce.</a:t>
            </a:r>
          </a:p>
          <a:p>
            <a:pPr eaLnBrk="1" hangingPunct="1"/>
            <a:endParaRPr lang="cs-CZ" sz="2400" smtClean="0"/>
          </a:p>
          <a:p>
            <a:pPr eaLnBrk="1" hangingPunct="1"/>
            <a:r>
              <a:rPr lang="cs-CZ" sz="2400" smtClean="0"/>
              <a:t>Podstatou supervize v pomáhajících profesích je </a:t>
            </a:r>
            <a:r>
              <a:rPr lang="cs-CZ" sz="2400" i="1" smtClean="0"/>
              <a:t>„pomáhat lidem, aby dobře (spolu)pracovali s lidmi</a:t>
            </a:r>
            <a:r>
              <a:rPr lang="cs-CZ" sz="2400" smtClean="0"/>
              <a:t>“</a:t>
            </a:r>
            <a:r>
              <a:rPr lang="cs-CZ" sz="2400" i="1" smtClean="0"/>
              <a:t> </a:t>
            </a:r>
            <a:r>
              <a:rPr lang="cs-CZ" sz="2400" smtClean="0"/>
              <a:t>Baštecká et al. (2016:100) </a:t>
            </a:r>
          </a:p>
          <a:p>
            <a:pPr eaLnBrk="1" hangingPunct="1"/>
            <a:endParaRPr lang="cs-CZ" sz="2400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Z hlediska pracovníka se supervize zaměřuje na:</a:t>
            </a:r>
            <a:endParaRPr lang="en-GB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r>
              <a:rPr lang="cs-CZ" sz="19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poskytovat pravidelně prostor k reflexi obsahu a procesu vlastní práce </a:t>
            </a:r>
          </a:p>
          <a:p>
            <a:pPr lvl="0">
              <a:spcBef>
                <a:spcPts val="0"/>
              </a:spcBef>
            </a:pPr>
            <a:r>
              <a:rPr lang="cs-CZ" sz="19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rozvíjet porozumění a dovednosti v práci </a:t>
            </a:r>
          </a:p>
          <a:p>
            <a:pPr lvl="0">
              <a:spcBef>
                <a:spcPts val="0"/>
              </a:spcBef>
            </a:pPr>
            <a:r>
              <a:rPr lang="cs-CZ" sz="19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získat informace a jiný pohled na vlastní práci </a:t>
            </a:r>
          </a:p>
          <a:p>
            <a:pPr lvl="0">
              <a:spcBef>
                <a:spcPts val="0"/>
              </a:spcBef>
            </a:pPr>
            <a:r>
              <a:rPr lang="cs-CZ" sz="19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získat zpětnou vazbu ohledně obsahu i procesu vlastní práce </a:t>
            </a:r>
          </a:p>
          <a:p>
            <a:pPr lvl="0">
              <a:spcBef>
                <a:spcPts val="0"/>
              </a:spcBef>
            </a:pPr>
            <a:r>
              <a:rPr lang="cs-CZ" sz="19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získat ocenění a podporu jako pracovník i jako osoba – být uznáván </a:t>
            </a:r>
          </a:p>
          <a:p>
            <a:pPr lvl="0">
              <a:spcBef>
                <a:spcPts val="0"/>
              </a:spcBef>
            </a:pPr>
            <a:r>
              <a:rPr lang="cs-CZ" sz="19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získat jistotu, že jako pracovník i jako osoba nebudu odkázán na to nést sám zbytečnou zátěž nesnází, problémů a projekcí</a:t>
            </a:r>
          </a:p>
          <a:p>
            <a:pPr lvl="0">
              <a:spcBef>
                <a:spcPts val="0"/>
              </a:spcBef>
            </a:pPr>
            <a:r>
              <a:rPr lang="cs-CZ" sz="19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mít prostor propátrat a vyjádřit osobní nepohodu, ztrátu zájmu, kterou práce mohla vyvolat </a:t>
            </a:r>
          </a:p>
          <a:p>
            <a:pPr lvl="0">
              <a:spcBef>
                <a:spcPts val="0"/>
              </a:spcBef>
            </a:pPr>
            <a:r>
              <a:rPr lang="cs-CZ" sz="19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lépe plánovat a využívat vlastní osobní zdroje a profesionální zdroje </a:t>
            </a:r>
          </a:p>
          <a:p>
            <a:pPr lvl="0">
              <a:spcBef>
                <a:spcPts val="0"/>
              </a:spcBef>
            </a:pPr>
            <a:r>
              <a:rPr lang="cs-CZ" sz="19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být sám aktivní, nikoliv jen reagovat (</a:t>
            </a:r>
            <a:r>
              <a:rPr lang="cs-CZ" sz="19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proaktivní</a:t>
            </a:r>
            <a:r>
              <a:rPr lang="cs-CZ" sz="19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x reaktivní) </a:t>
            </a:r>
          </a:p>
          <a:p>
            <a:pPr lvl="0">
              <a:spcBef>
                <a:spcPts val="0"/>
              </a:spcBef>
            </a:pPr>
            <a:r>
              <a:rPr lang="cs-CZ" sz="19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zajistit kvalitu práce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smtClean="0"/>
              <a:t>Dělení podle pozice supervizora (kdo?):</a:t>
            </a:r>
            <a:endParaRPr lang="en-US" sz="4000" b="1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cs-CZ" sz="2400" smtClean="0"/>
              <a:t>Externí supervizor</a:t>
            </a:r>
          </a:p>
          <a:p>
            <a:pPr eaLnBrk="1" hangingPunct="1">
              <a:spcAft>
                <a:spcPct val="20000"/>
              </a:spcAft>
            </a:pPr>
            <a:r>
              <a:rPr lang="cs-CZ" sz="2400" smtClean="0"/>
              <a:t>Interní supervizor</a:t>
            </a:r>
          </a:p>
          <a:p>
            <a:pPr eaLnBrk="1" hangingPunct="1">
              <a:spcAft>
                <a:spcPct val="20000"/>
              </a:spcAft>
            </a:pPr>
            <a:r>
              <a:rPr lang="cs-CZ" sz="2400" smtClean="0"/>
              <a:t>Intervize (peer-supervision) – supervizní setkání podobně zkušených a postavených kolegů bez supervizora</a:t>
            </a:r>
          </a:p>
          <a:p>
            <a:pPr eaLnBrk="1" hangingPunct="1">
              <a:spcAft>
                <a:spcPct val="20000"/>
              </a:spcAft>
            </a:pPr>
            <a:r>
              <a:rPr lang="cs-CZ" sz="2400" smtClean="0"/>
              <a:t>Kolegiální supervize - vzájemné konzultování dvou kolegů </a:t>
            </a:r>
          </a:p>
          <a:p>
            <a:pPr eaLnBrk="1" hangingPunct="1">
              <a:spcAft>
                <a:spcPct val="20000"/>
              </a:spcAft>
            </a:pPr>
            <a:r>
              <a:rPr lang="cs-CZ" sz="2400" smtClean="0"/>
              <a:t>Autovize (autosupervize) – sebereflexe pracovníka, nejlépe s písemným vyhodnocením</a:t>
            </a:r>
          </a:p>
          <a:p>
            <a:pPr eaLnBrk="1" hangingPunct="1">
              <a:spcAft>
                <a:spcPct val="20000"/>
              </a:spcAft>
            </a:pPr>
            <a:endParaRPr lang="cs-CZ" sz="2400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Forma (s kým?):</a:t>
            </a:r>
            <a:endParaRPr lang="en-US" b="1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Individuální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Skupinová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Týmová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800" smtClean="0"/>
              <a:t>Skupinová supervize - výhody: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spcAft>
                <a:spcPct val="20000"/>
              </a:spcAft>
            </a:pPr>
            <a:r>
              <a:rPr lang="cs-CZ" sz="2400" smtClean="0"/>
              <a:t>ekonomické využití času, financí a odbornosti </a:t>
            </a:r>
          </a:p>
          <a:p>
            <a:pPr marL="533400" indent="-533400" eaLnBrk="1" hangingPunct="1">
              <a:spcAft>
                <a:spcPct val="20000"/>
              </a:spcAft>
            </a:pPr>
            <a:r>
              <a:rPr lang="cs-CZ" sz="2400" smtClean="0"/>
              <a:t>skupina dodává podpůrnou atmosféru </a:t>
            </a:r>
          </a:p>
          <a:p>
            <a:pPr marL="533400" indent="-533400" eaLnBrk="1" hangingPunct="1">
              <a:spcAft>
                <a:spcPct val="20000"/>
              </a:spcAft>
            </a:pPr>
            <a:r>
              <a:rPr lang="cs-CZ" sz="2400" smtClean="0"/>
              <a:t>supervidovaní těží z reflexí, zpětné vazby a příspěvků kolegů i supervizora </a:t>
            </a:r>
          </a:p>
          <a:p>
            <a:pPr marL="533400" indent="-533400" eaLnBrk="1" hangingPunct="1">
              <a:spcAft>
                <a:spcPct val="20000"/>
              </a:spcAft>
            </a:pPr>
            <a:r>
              <a:rPr lang="cs-CZ" sz="2400" smtClean="0"/>
              <a:t>skupina nabízí větší škálu životních zkušeností </a:t>
            </a:r>
          </a:p>
          <a:p>
            <a:pPr marL="533400" indent="-533400" eaLnBrk="1" hangingPunct="1">
              <a:spcAft>
                <a:spcPct val="20000"/>
              </a:spcAft>
            </a:pPr>
            <a:r>
              <a:rPr lang="cs-CZ" sz="2400" smtClean="0"/>
              <a:t>skupiny nabízejí více příležitostí využít činnostní techniky </a:t>
            </a:r>
          </a:p>
          <a:p>
            <a:pPr marL="533400" indent="-533400" eaLnBrk="1" hangingPunct="1">
              <a:spcAft>
                <a:spcPct val="20000"/>
              </a:spcAft>
            </a:pPr>
            <a:r>
              <a:rPr lang="cs-CZ" sz="2400" smtClean="0"/>
              <a:t>skupina dává supervizorovi možnost přezkoušet si vlastní emoční a intuitivní reakce na předkládaný materiál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800" smtClean="0"/>
              <a:t>Skupinová supervize – nevýhody:</a:t>
            </a:r>
            <a:endParaRPr lang="en-US" sz="48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méně času na jednotlivé členy skupiny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někdy skupinová dynamika 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/>
            <a:r>
              <a:rPr lang="cs-CZ" smtClean="0"/>
              <a:t>je méně pravděpodobné, že bude skupinová supervize odrážet dynamiku individuální práce s klientem stejně zřetelně jako supervize individuální 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smtClean="0"/>
              <a:t>Typ - zaměření (o čem supervize je?)</a:t>
            </a:r>
            <a:endParaRPr lang="en-US" sz="4000" b="1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Případová</a:t>
            </a:r>
          </a:p>
          <a:p>
            <a:endParaRPr lang="cs-CZ" smtClean="0"/>
          </a:p>
          <a:p>
            <a:r>
              <a:rPr lang="cs-CZ" smtClean="0"/>
              <a:t>Programová:</a:t>
            </a:r>
          </a:p>
          <a:p>
            <a:pPr lvl="1"/>
            <a:r>
              <a:rPr lang="cs-CZ" smtClean="0"/>
              <a:t>zaměřená na zaměstnance (supervize týmu, supervize manažera)</a:t>
            </a:r>
          </a:p>
          <a:p>
            <a:pPr lvl="1"/>
            <a:r>
              <a:rPr lang="cs-CZ" smtClean="0"/>
              <a:t>zaměřená na organizaci (supervize řízení)</a:t>
            </a:r>
          </a:p>
          <a:p>
            <a:pPr lvl="1"/>
            <a:endParaRPr lang="cs-CZ" smtClean="0"/>
          </a:p>
          <a:p>
            <a:r>
              <a:rPr lang="cs-CZ" smtClean="0"/>
              <a:t>Sítí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613</TotalTime>
  <Words>381</Words>
  <Application>Microsoft Office PowerPoint</Application>
  <PresentationFormat>Předvádění na obrazovce (4:3)</PresentationFormat>
  <Paragraphs>117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Calibri</vt:lpstr>
      <vt:lpstr>Calibri Light</vt:lpstr>
      <vt:lpstr>Verdana</vt:lpstr>
      <vt:lpstr>Wingdings</vt:lpstr>
      <vt:lpstr>Retrospektiva</vt:lpstr>
      <vt:lpstr>Supervize</vt:lpstr>
      <vt:lpstr>Supervize - definice:</vt:lpstr>
      <vt:lpstr>Supervize</vt:lpstr>
      <vt:lpstr>Z hlediska pracovníka se supervize zaměřuje na:</vt:lpstr>
      <vt:lpstr>Dělení podle pozice supervizora (kdo?):</vt:lpstr>
      <vt:lpstr>Forma (s kým?):</vt:lpstr>
      <vt:lpstr>Skupinová supervize - výhody:</vt:lpstr>
      <vt:lpstr>Skupinová supervize – nevýhody:</vt:lpstr>
      <vt:lpstr>Typ - zaměření (o čem supervize je?)</vt:lpstr>
      <vt:lpstr>Případová:</vt:lpstr>
      <vt:lpstr> Programová:</vt:lpstr>
      <vt:lpstr>Supervize sítí:</vt:lpstr>
      <vt:lpstr>Funkce (jak?):</vt:lpstr>
      <vt:lpstr>Vzdělávací:</vt:lpstr>
      <vt:lpstr>Podpůrná:</vt:lpstr>
      <vt:lpstr>Řídící:</vt:lpstr>
      <vt:lpstr>Reflexe:</vt:lpstr>
      <vt:lpstr>Literatura:</vt:lpstr>
    </vt:vector>
  </TitlesOfParts>
  <Company>fss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necasova</dc:creator>
  <cp:lastModifiedBy>zdenkadohnalova@seznam.cz</cp:lastModifiedBy>
  <cp:revision>71</cp:revision>
  <dcterms:created xsi:type="dcterms:W3CDTF">2006-10-18T08:17:29Z</dcterms:created>
  <dcterms:modified xsi:type="dcterms:W3CDTF">2018-04-08T10:49:36Z</dcterms:modified>
</cp:coreProperties>
</file>