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07" r:id="rId3"/>
    <p:sldId id="317" r:id="rId4"/>
    <p:sldId id="316" r:id="rId5"/>
    <p:sldId id="315" r:id="rId6"/>
    <p:sldId id="309" r:id="rId7"/>
    <p:sldId id="318" r:id="rId8"/>
    <p:sldId id="267" r:id="rId9"/>
    <p:sldId id="258" r:id="rId10"/>
    <p:sldId id="311" r:id="rId11"/>
    <p:sldId id="286" r:id="rId12"/>
    <p:sldId id="287" r:id="rId13"/>
    <p:sldId id="319" r:id="rId14"/>
    <p:sldId id="320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5" r:id="rId37"/>
    <p:sldId id="346" r:id="rId38"/>
    <p:sldId id="347" r:id="rId39"/>
    <p:sldId id="348" r:id="rId40"/>
    <p:sldId id="349" r:id="rId41"/>
    <p:sldId id="351" r:id="rId42"/>
    <p:sldId id="350" r:id="rId43"/>
    <p:sldId id="352" r:id="rId44"/>
    <p:sldId id="353" r:id="rId45"/>
    <p:sldId id="283" r:id="rId46"/>
  </p:sldIdLst>
  <p:sldSz cx="9144000" cy="6858000" type="screen4x3"/>
  <p:notesSz cx="6735763" cy="9799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5"/>
    <a:srgbClr val="00595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4660"/>
  </p:normalViewPr>
  <p:slideViewPr>
    <p:cSldViewPr>
      <p:cViewPr varScale="1">
        <p:scale>
          <a:sx n="85" d="100"/>
          <a:sy n="85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9163" y="735013"/>
            <a:ext cx="4897437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54550"/>
            <a:ext cx="5389563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7513"/>
            <a:ext cx="291941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0A351A34-DD06-43DF-8628-A6203B0E33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76633-80E7-4E51-832E-E045CCF82D83}" type="slidenum">
              <a:rPr lang="cs-CZ" smtClean="0">
                <a:cs typeface="Arial" charset="0"/>
              </a:rPr>
              <a:pPr/>
              <a:t>1</a:t>
            </a:fld>
            <a:endParaRPr lang="cs-CZ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F5DCCF-8CD0-49E0-B0D7-B8745A0F6D49}" type="slidenum">
              <a:rPr lang="cs-CZ" sz="1200" b="0">
                <a:solidFill>
                  <a:schemeClr val="tx1"/>
                </a:solidFill>
              </a:rPr>
              <a:pPr algn="r"/>
              <a:t>10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E21E16-871D-49A1-B3FC-AA3D13A47A51}" type="slidenum">
              <a:rPr lang="cs-CZ" sz="1200" b="0">
                <a:solidFill>
                  <a:schemeClr val="tx1"/>
                </a:solidFill>
              </a:rPr>
              <a:pPr algn="r"/>
              <a:t>11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584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F7549EF-9E50-4497-B17C-67909F596F48}" type="slidenum">
              <a:rPr lang="cs-CZ" sz="1200" b="0">
                <a:solidFill>
                  <a:schemeClr val="tx1"/>
                </a:solidFill>
              </a:rPr>
              <a:pPr algn="r"/>
              <a:t>12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789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E04F9C-FD99-49E0-BFEE-DDA8861A40B3}" type="slidenum">
              <a:rPr lang="cs-CZ" sz="1200" b="0">
                <a:solidFill>
                  <a:schemeClr val="tx1"/>
                </a:solidFill>
              </a:rPr>
              <a:pPr algn="r"/>
              <a:t>13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9945FA-3651-40D1-A55D-309358DF1A26}" type="slidenum">
              <a:rPr lang="cs-CZ" sz="1200" b="0">
                <a:solidFill>
                  <a:schemeClr val="tx1"/>
                </a:solidFill>
              </a:rPr>
              <a:pPr algn="r"/>
              <a:t>14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E421C7-9C7E-495A-B207-2EDBBD67A106}" type="slidenum">
              <a:rPr lang="cs-CZ" sz="1200" b="0">
                <a:solidFill>
                  <a:schemeClr val="tx1"/>
                </a:solidFill>
              </a:rPr>
              <a:pPr algn="r"/>
              <a:t>15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10453AD-9BBE-4A1E-9E3E-59410AE64F42}" type="slidenum">
              <a:rPr lang="cs-CZ" sz="1200" b="0">
                <a:solidFill>
                  <a:schemeClr val="tx1"/>
                </a:solidFill>
              </a:rPr>
              <a:pPr algn="r"/>
              <a:t>16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3835D9-BC8B-4738-8F98-28BFE93665B4}" type="slidenum">
              <a:rPr lang="cs-CZ" sz="1200" b="0">
                <a:solidFill>
                  <a:schemeClr val="tx1"/>
                </a:solidFill>
              </a:rPr>
              <a:pPr algn="r"/>
              <a:t>17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AA1422-9623-4FFE-85F4-036961F0A632}" type="slidenum">
              <a:rPr lang="cs-CZ" sz="1200" b="0">
                <a:solidFill>
                  <a:schemeClr val="tx1"/>
                </a:solidFill>
              </a:rPr>
              <a:pPr algn="r"/>
              <a:t>18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BB5E67-9327-4840-ACD6-872265DE2D2A}" type="slidenum">
              <a:rPr lang="cs-CZ" sz="1200" b="0">
                <a:solidFill>
                  <a:schemeClr val="tx1"/>
                </a:solidFill>
              </a:rPr>
              <a:pPr algn="r"/>
              <a:t>19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B3947-AD8B-42DD-A8B8-59487D7F6778}" type="slidenum">
              <a:rPr lang="cs-CZ" smtClean="0">
                <a:cs typeface="Arial" charset="0"/>
              </a:rPr>
              <a:pPr/>
              <a:t>2</a:t>
            </a:fld>
            <a:endParaRPr lang="cs-CZ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7FEE82-8ADF-47EB-8C8B-1B781355EC57}" type="slidenum">
              <a:rPr lang="cs-CZ" sz="1200" b="0">
                <a:solidFill>
                  <a:schemeClr val="tx1"/>
                </a:solidFill>
              </a:rPr>
              <a:pPr algn="r"/>
              <a:t>20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DD6627-408C-497E-AC66-8061A196B01A}" type="slidenum">
              <a:rPr lang="cs-CZ" sz="1200" b="0">
                <a:solidFill>
                  <a:schemeClr val="tx1"/>
                </a:solidFill>
              </a:rPr>
              <a:pPr algn="r"/>
              <a:t>21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0AE975-1EB3-4CD4-AE5C-D5CB908E0F5B}" type="slidenum">
              <a:rPr lang="cs-CZ" sz="1200" b="0">
                <a:solidFill>
                  <a:schemeClr val="tx1"/>
                </a:solidFill>
              </a:rPr>
              <a:pPr algn="r"/>
              <a:t>22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4C0F86-8C78-407D-ABF9-1CF4E167DD20}" type="slidenum">
              <a:rPr lang="cs-CZ" sz="1200" b="0">
                <a:solidFill>
                  <a:schemeClr val="tx1"/>
                </a:solidFill>
              </a:rPr>
              <a:pPr algn="r"/>
              <a:t>23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2F063E-0AD4-4036-B561-F1352D2989BD}" type="slidenum">
              <a:rPr lang="cs-CZ" sz="1200" b="0">
                <a:solidFill>
                  <a:schemeClr val="tx1"/>
                </a:solidFill>
              </a:rPr>
              <a:pPr algn="r"/>
              <a:t>24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7A7F5B-F58A-4835-ABFC-DE7690EAD84B}" type="slidenum">
              <a:rPr lang="cs-CZ" sz="1200" b="0">
                <a:solidFill>
                  <a:schemeClr val="tx1"/>
                </a:solidFill>
              </a:rPr>
              <a:pPr algn="r"/>
              <a:t>25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91290F4-1AD2-43FF-9755-FDFA34977301}" type="slidenum">
              <a:rPr lang="cs-CZ" sz="1200" b="0">
                <a:solidFill>
                  <a:schemeClr val="tx1"/>
                </a:solidFill>
              </a:rPr>
              <a:pPr algn="r"/>
              <a:t>26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38DBBAD-FED8-4B09-8E3E-9F7A73124CAF}" type="slidenum">
              <a:rPr lang="cs-CZ" sz="1200" b="0">
                <a:solidFill>
                  <a:schemeClr val="tx1"/>
                </a:solidFill>
              </a:rPr>
              <a:pPr algn="r"/>
              <a:t>27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A289C6-1EE1-412A-9F74-4B3ADF6C08C3}" type="slidenum">
              <a:rPr lang="cs-CZ" sz="1200" b="0">
                <a:solidFill>
                  <a:schemeClr val="tx1"/>
                </a:solidFill>
              </a:rPr>
              <a:pPr algn="r"/>
              <a:t>28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9E75F6-9EAE-471A-B04B-AA27E8C19180}" type="slidenum">
              <a:rPr lang="cs-CZ" sz="1200" b="0">
                <a:solidFill>
                  <a:schemeClr val="tx1"/>
                </a:solidFill>
              </a:rPr>
              <a:pPr algn="r"/>
              <a:t>29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14D939-B6E8-4599-8339-716A3AEB4866}" type="slidenum">
              <a:rPr lang="cs-CZ" sz="1200" b="0">
                <a:solidFill>
                  <a:schemeClr val="tx1"/>
                </a:solidFill>
              </a:rPr>
              <a:pPr algn="r"/>
              <a:t>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297478-B645-4730-85D3-109D0B464AC0}" type="slidenum">
              <a:rPr lang="cs-CZ" sz="1200" b="0">
                <a:solidFill>
                  <a:schemeClr val="tx1"/>
                </a:solidFill>
              </a:rPr>
              <a:pPr algn="r"/>
              <a:t>30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503845-8948-44DB-8B79-AD61B70898FB}" type="slidenum">
              <a:rPr lang="cs-CZ" sz="1200" b="0">
                <a:solidFill>
                  <a:schemeClr val="tx1"/>
                </a:solidFill>
              </a:rPr>
              <a:pPr algn="r"/>
              <a:t>31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10CD18-79B3-4E6C-9393-A2889B15F989}" type="slidenum">
              <a:rPr lang="cs-CZ" sz="1200" b="0">
                <a:solidFill>
                  <a:schemeClr val="tx1"/>
                </a:solidFill>
              </a:rPr>
              <a:pPr algn="r"/>
              <a:t>32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60D308-F29C-4D79-9515-9BB4C88DE537}" type="slidenum">
              <a:rPr lang="cs-CZ" sz="1200" b="0">
                <a:solidFill>
                  <a:schemeClr val="tx1"/>
                </a:solidFill>
              </a:rPr>
              <a:pPr algn="r"/>
              <a:t>33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EE7630-9656-4066-8123-463FDE0C7F6B}" type="slidenum">
              <a:rPr lang="cs-CZ" sz="1200" b="0">
                <a:solidFill>
                  <a:schemeClr val="tx1"/>
                </a:solidFill>
              </a:rPr>
              <a:pPr algn="r"/>
              <a:t>34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B94226-FA96-4972-9BFC-17BD9C23B150}" type="slidenum">
              <a:rPr lang="cs-CZ" sz="1200" b="0">
                <a:solidFill>
                  <a:schemeClr val="tx1"/>
                </a:solidFill>
              </a:rPr>
              <a:pPr algn="r"/>
              <a:t>35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ED871A-251D-4F48-A92C-8A1BA16ACFB1}" type="slidenum">
              <a:rPr lang="cs-CZ" sz="1200" b="0">
                <a:solidFill>
                  <a:schemeClr val="tx1"/>
                </a:solidFill>
              </a:rPr>
              <a:pPr algn="r"/>
              <a:t>36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3930CA-9A53-4A1B-950B-5693CBFA7ECC}" type="slidenum">
              <a:rPr lang="cs-CZ" sz="1200" b="0">
                <a:solidFill>
                  <a:schemeClr val="tx1"/>
                </a:solidFill>
              </a:rPr>
              <a:pPr algn="r"/>
              <a:t>37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B41107-B9DC-467B-B697-E6BD8B3388DB}" type="slidenum">
              <a:rPr lang="cs-CZ" sz="1200" b="0">
                <a:solidFill>
                  <a:schemeClr val="tx1"/>
                </a:solidFill>
              </a:rPr>
              <a:pPr algn="r"/>
              <a:t>38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DFC084-092C-450D-8356-2C044CD344A0}" type="slidenum">
              <a:rPr lang="cs-CZ" sz="1200" b="0">
                <a:solidFill>
                  <a:schemeClr val="tx1"/>
                </a:solidFill>
              </a:rPr>
              <a:pPr algn="r"/>
              <a:t>39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13CA78-223F-40BB-B8C8-026F59E2ED6A}" type="slidenum">
              <a:rPr lang="cs-CZ" sz="1200" b="0">
                <a:solidFill>
                  <a:schemeClr val="tx1"/>
                </a:solidFill>
              </a:rPr>
              <a:pPr algn="r"/>
              <a:t>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150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82D1D9-5437-495B-B8D1-C5D97849F374}" type="slidenum">
              <a:rPr lang="cs-CZ" sz="1200" b="0">
                <a:solidFill>
                  <a:schemeClr val="tx1"/>
                </a:solidFill>
              </a:rPr>
              <a:pPr algn="r"/>
              <a:t>40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E6F6F7-D266-4FEA-89DE-CD7D5FBCCEBB}" type="slidenum">
              <a:rPr lang="cs-CZ" sz="1200" b="0">
                <a:solidFill>
                  <a:schemeClr val="tx1"/>
                </a:solidFill>
              </a:rPr>
              <a:pPr algn="r"/>
              <a:t>42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1A21A9-EB9E-4D38-91CF-23F6573877DE}" type="slidenum">
              <a:rPr lang="cs-CZ" sz="1200" b="0">
                <a:solidFill>
                  <a:schemeClr val="tx1"/>
                </a:solidFill>
              </a:rPr>
              <a:pPr algn="r"/>
              <a:t>43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419281-223C-4BD5-A04B-ED3CDBD203C1}" type="slidenum">
              <a:rPr lang="cs-CZ" sz="1200" b="0">
                <a:solidFill>
                  <a:schemeClr val="tx1"/>
                </a:solidFill>
              </a:rPr>
              <a:pPr algn="r"/>
              <a:t>44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559E86-ABCB-4380-A21E-5E2F05AC73C0}" type="slidenum">
              <a:rPr lang="cs-CZ" sz="1200" b="0">
                <a:solidFill>
                  <a:schemeClr val="tx1"/>
                </a:solidFill>
              </a:rPr>
              <a:pPr algn="r"/>
              <a:t>45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04550E-696F-4CF4-A182-1EB224B905B3}" type="slidenum">
              <a:rPr lang="cs-CZ" sz="1200" b="0">
                <a:solidFill>
                  <a:schemeClr val="tx1"/>
                </a:solidFill>
              </a:rPr>
              <a:pPr algn="r"/>
              <a:t>5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4D6A2-6DEF-4008-9F1D-4937EB6F9A17}" type="slidenum">
              <a:rPr lang="cs-CZ" smtClean="0">
                <a:cs typeface="Arial" charset="0"/>
              </a:rPr>
              <a:pPr/>
              <a:t>6</a:t>
            </a:fld>
            <a:endParaRPr lang="cs-CZ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AFB7BE-DED2-4B74-8114-41BF27668FE6}" type="slidenum">
              <a:rPr lang="cs-CZ" sz="1200" b="0">
                <a:solidFill>
                  <a:schemeClr val="tx1"/>
                </a:solidFill>
              </a:rPr>
              <a:pPr algn="r"/>
              <a:t>7</a:t>
            </a:fld>
            <a:endParaRPr lang="cs-CZ" sz="1200" b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776A2-80A6-4868-8827-D2072A0C1A4A}" type="slidenum">
              <a:rPr lang="cs-CZ" smtClean="0">
                <a:cs typeface="Arial" charset="0"/>
              </a:rPr>
              <a:pPr/>
              <a:t>8</a:t>
            </a:fld>
            <a:endParaRPr lang="cs-CZ" smtClean="0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BE9AD-3E66-4474-952A-6B15CBD5CD77}" type="slidenum">
              <a:rPr lang="cs-CZ" smtClean="0">
                <a:cs typeface="Arial" charset="0"/>
              </a:rPr>
              <a:pPr/>
              <a:t>9</a:t>
            </a:fld>
            <a:endParaRPr lang="cs-CZ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33AEC-663A-4D9A-B973-4FAAA25E28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3694-F001-4864-AC2E-18C05CB34C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8878A-6018-4641-853B-6A25E179F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A334A-9032-46F3-848D-018CC188EE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35EFD-827B-41B9-90E8-C46B1B9B0F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029D8-5832-4292-8321-DA7E457C85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0086A-3BBA-45A2-A016-BCF503F45F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E6085-4A65-4F9F-81E1-2DF8AB1BD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E0E94-8FE9-4A14-AD14-C0DC733477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7C7EB-B4F4-4E1B-ACDE-710DD018E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E444-B52F-43C1-BF92-2D15F2FF3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E3E475C-25C6-4537-BA48-8C056F5F76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5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6" descr="ru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98888"/>
            <a:ext cx="507682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772400" cy="1470025"/>
          </a:xfrm>
        </p:spPr>
        <p:txBody>
          <a:bodyPr/>
          <a:lstStyle/>
          <a:p>
            <a:pPr algn="r" eaLnBrk="1" hangingPunct="1"/>
            <a:r>
              <a:rPr lang="cs-CZ" sz="2800" b="1" smtClean="0">
                <a:solidFill>
                  <a:srgbClr val="005954"/>
                </a:solidFill>
              </a:rPr>
              <a:t>Probační a mediační služba</a:t>
            </a:r>
          </a:p>
        </p:txBody>
      </p:sp>
      <p:pic>
        <p:nvPicPr>
          <p:cNvPr id="14341" name="Picture 7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92725" y="692150"/>
            <a:ext cx="32067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052513"/>
            <a:ext cx="8064500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A ŘÍZENÍ PŘED SOUDEM</a:t>
            </a:r>
          </a:p>
        </p:txBody>
      </p:sp>
      <p:pic>
        <p:nvPicPr>
          <p:cNvPr id="32771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9"/>
          <p:cNvSpPr>
            <a:spLocks noChangeArrowheads="1"/>
          </p:cNvSpPr>
          <p:nvPr/>
        </p:nvSpPr>
        <p:spPr bwMode="auto">
          <a:xfrm>
            <a:off x="611188" y="1844675"/>
            <a:ext cx="79930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sz="1600">
                <a:solidFill>
                  <a:schemeClr val="tx1"/>
                </a:solidFill>
              </a:rPr>
              <a:t>SPOLUPRÁCE</a:t>
            </a:r>
            <a:r>
              <a:rPr lang="cs-CZ" sz="1600" b="0">
                <a:solidFill>
                  <a:schemeClr val="tx1"/>
                </a:solidFill>
              </a:rPr>
              <a:t> s PMS je pro pachatele i oběť </a:t>
            </a:r>
            <a:r>
              <a:rPr lang="cs-CZ" sz="1600">
                <a:solidFill>
                  <a:schemeClr val="tx1"/>
                </a:solidFill>
              </a:rPr>
              <a:t>DOBROVOLNÁ.</a:t>
            </a:r>
          </a:p>
          <a:p>
            <a:pPr marL="342900" indent="-342900"/>
            <a:endParaRPr lang="cs-CZ" sz="100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</a:pPr>
            <a:r>
              <a:rPr lang="cs-CZ" sz="1600" u="sng">
                <a:solidFill>
                  <a:schemeClr val="tx1"/>
                </a:solidFill>
              </a:rPr>
              <a:t>ČINNOSTI: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VYTVÁŘENÍ PODMÍNEK PRO ODKLON TR. ŘÍZENÍ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PŘEDJEDNÁNÍ ALTERNATIVNÍCH TRESTŮ, ALTERNATIVNÍCH POSTUPŮ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ZPROSTŘEDKOVÁNÍ JEDNÁNÍ MEZI PACHATELEM A POŠKOZENÝM</a:t>
            </a:r>
          </a:p>
          <a:p>
            <a:pPr marL="342900" indent="-342900" algn="just">
              <a:spcAft>
                <a:spcPts val="1200"/>
              </a:spcAft>
            </a:pPr>
            <a:r>
              <a:rPr lang="cs-CZ" sz="1600" b="0">
                <a:solidFill>
                  <a:schemeClr val="tx1"/>
                </a:solidFill>
              </a:rPr>
              <a:t>      Mediace - setkání pachatele a oběti za přítomnosti nestranného mediátora, urovnání konfliktního stavu mezi obětí a pachatelem, projednání náhrady škody či jiného odčinění následků trestného činu, prevence recidivy – pachatel je konfrontován s důsledky svého jednání.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r>
              <a:rPr lang="cs-CZ" sz="1600">
                <a:solidFill>
                  <a:schemeClr val="tx1"/>
                </a:solidFill>
              </a:rPr>
              <a:t>KONTROLA NAD PLNĚNÍM ULOŽENÝCH POVINNOSTÍ/OMEZENÍ</a:t>
            </a:r>
            <a:r>
              <a:rPr lang="cs-CZ" sz="1600" b="0">
                <a:solidFill>
                  <a:schemeClr val="tx1"/>
                </a:solidFill>
              </a:rPr>
              <a:t>, u mládeže výchovných opatření v rámci odklonu tr. řízení.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600" b="0">
                <a:solidFill>
                  <a:schemeClr val="tx1"/>
                </a:solidFill>
              </a:rPr>
              <a:t>Příprava a výkon probace v rámci </a:t>
            </a:r>
            <a:r>
              <a:rPr lang="cs-CZ" sz="1600">
                <a:solidFill>
                  <a:schemeClr val="tx1"/>
                </a:solidFill>
              </a:rPr>
              <a:t>NÁHRADY VAZBY DOHLEDEM. </a:t>
            </a:r>
          </a:p>
          <a:p>
            <a:pPr marL="342900" indent="-342900"/>
            <a:endParaRPr lang="cs-CZ" sz="800">
              <a:solidFill>
                <a:schemeClr val="tx1"/>
              </a:solidFill>
            </a:endParaRPr>
          </a:p>
          <a:p>
            <a:pPr marL="342900" indent="-342900"/>
            <a:r>
              <a:rPr lang="cs-CZ" sz="1600">
                <a:solidFill>
                  <a:schemeClr val="tx1"/>
                </a:solidFill>
              </a:rPr>
              <a:t>VÝSLEDKEM </a:t>
            </a:r>
            <a:r>
              <a:rPr lang="cs-CZ" sz="1600" b="0">
                <a:solidFill>
                  <a:schemeClr val="tx1"/>
                </a:solidFill>
              </a:rPr>
              <a:t>činnosti PMS jsou </a:t>
            </a:r>
            <a:r>
              <a:rPr lang="cs-CZ" sz="1600">
                <a:solidFill>
                  <a:schemeClr val="tx1"/>
                </a:solidFill>
              </a:rPr>
              <a:t>PODKLADY PRO ROZHODOVÁNÍ OČTŘ.</a:t>
            </a:r>
            <a:r>
              <a:rPr lang="cs-CZ" sz="1600" b="0">
                <a:solidFill>
                  <a:schemeClr val="tx1"/>
                </a:solidFill>
              </a:rPr>
              <a:t>  </a:t>
            </a:r>
          </a:p>
          <a:p>
            <a:pPr marL="342900" indent="-342900"/>
            <a:endParaRPr lang="cs-CZ" sz="1600">
              <a:solidFill>
                <a:schemeClr val="tx1"/>
              </a:solidFill>
            </a:endParaRPr>
          </a:p>
          <a:p>
            <a:pPr marL="342900" indent="-342900"/>
            <a:endParaRPr lang="cs-CZ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7691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VYKONÁVACÍ ŘÍZENÍ</a:t>
            </a:r>
          </a:p>
        </p:txBody>
      </p:sp>
      <p:pic>
        <p:nvPicPr>
          <p:cNvPr id="34820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9"/>
          <p:cNvSpPr>
            <a:spLocks noChangeArrowheads="1"/>
          </p:cNvSpPr>
          <p:nvPr/>
        </p:nvSpPr>
        <p:spPr bwMode="auto">
          <a:xfrm>
            <a:off x="611188" y="1916113"/>
            <a:ext cx="79216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>
                <a:solidFill>
                  <a:schemeClr val="tx1"/>
                </a:solidFill>
              </a:rPr>
              <a:t>SPOLUPRÁCE</a:t>
            </a:r>
            <a:r>
              <a:rPr lang="cs-CZ" sz="2000" b="0">
                <a:solidFill>
                  <a:schemeClr val="tx1"/>
                </a:solidFill>
              </a:rPr>
              <a:t> s PMS je pro odsouzeného </a:t>
            </a:r>
            <a:r>
              <a:rPr lang="cs-CZ" sz="2000">
                <a:solidFill>
                  <a:schemeClr val="tx1"/>
                </a:solidFill>
              </a:rPr>
              <a:t>POVINNÁ</a:t>
            </a:r>
            <a:r>
              <a:rPr lang="cs-CZ" sz="2000" b="0">
                <a:solidFill>
                  <a:schemeClr val="tx1"/>
                </a:solidFill>
              </a:rPr>
              <a:t>.</a:t>
            </a:r>
          </a:p>
          <a:p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Podmíněné odsouzení k trestu odnětí svobody s uloženým probačním dohledem </a:t>
            </a:r>
          </a:p>
          <a:p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Obecně prospěšné práce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Parole – podmíněné propuštění z VTOS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Trest domácího vězení</a:t>
            </a:r>
          </a:p>
          <a:p>
            <a:pP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96863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Trest zákazu vstupu na sportovní, kulturní a jiné společenské akce</a:t>
            </a:r>
          </a:p>
          <a:p>
            <a:pPr marL="742950" lvl="1" indent="-296863">
              <a:buFont typeface="Wingdings" pitchFamily="2" charset="2"/>
              <a:buNone/>
            </a:pPr>
            <a:endParaRPr lang="cs-CZ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65532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SPOLUPRACUJÍCÍ INSTITUCE</a:t>
            </a:r>
          </a:p>
        </p:txBody>
      </p:sp>
      <p:pic>
        <p:nvPicPr>
          <p:cNvPr id="3686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Orgány činné v trestním řízení, Vězeňská služba ČR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Magistráty, úřady městských částí, městské a obecní úřady – především sociální odbory (sociální pracovníci pro osoby ohrožené chudobou, sociální kurátoři, sociálně-právní ochrana dětí, kurátoři pro mládež, atd.)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Úřady práce (např. pracovníci hmotné nouze)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Střediska výchovné péče, ústavní zařízení pro mládež, školy, poradny, atd.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Neziskové organice – azylové domy, poradenská pracoviště, terénní pracovníci, atd.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7056438" cy="93662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– zahájení činnosti</a:t>
            </a:r>
          </a:p>
        </p:txBody>
      </p:sp>
      <p:pic>
        <p:nvPicPr>
          <p:cNvPr id="4198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468313" y="2060575"/>
            <a:ext cx="7777162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pověření od státního zástupce či soudce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podnět od policie ČR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pachatele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oběti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iniciativa jiných osob (OSPOD, obhájce, rodina...)</a:t>
            </a:r>
          </a:p>
          <a:p>
            <a:pPr>
              <a:buFont typeface="Wingdings" pitchFamily="2" charset="2"/>
              <a:buChar char="Ø"/>
            </a:pPr>
            <a:r>
              <a:rPr lang="cs-CZ" sz="2400" b="0">
                <a:solidFill>
                  <a:srgbClr val="000000"/>
                </a:solidFill>
              </a:rPr>
              <a:t> vytipování z vlastní iniciativy</a:t>
            </a:r>
          </a:p>
          <a:p>
            <a:pPr algn="just">
              <a:buFont typeface="Wingdings" pitchFamily="2" charset="2"/>
              <a:buChar char="Ø"/>
            </a:pPr>
            <a:endParaRPr lang="cs-CZ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65532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</a:t>
            </a:r>
          </a:p>
        </p:txBody>
      </p:sp>
      <p:pic>
        <p:nvPicPr>
          <p:cNvPr id="4403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600" b="0">
                <a:solidFill>
                  <a:srgbClr val="000000"/>
                </a:solidFill>
              </a:rPr>
              <a:t>PRINCIPY: 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dobrovolnost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důvěrnost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koordinovanost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multidisciplinární přístup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objektivizace informací</a:t>
            </a:r>
          </a:p>
          <a:p>
            <a:pPr>
              <a:buFont typeface="Wingdings" pitchFamily="2" charset="2"/>
              <a:buChar char="Ø"/>
            </a:pPr>
            <a:endParaRPr lang="cs-CZ" sz="1600" b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1600" b="0">
                <a:solidFill>
                  <a:srgbClr val="000000"/>
                </a:solidFill>
              </a:rPr>
              <a:t>CÍLE: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vytvořit podmínky pro alternativní řešení konfliktu – mediace či jiné postupy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pachatelům i obětem poskytnout informace o tr. řízení, o možnostech řešení případu 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pomoci nalézt vhodné cesty k odčinění způsobené újmy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obětem poskytnout podporu a pomoc</a:t>
            </a:r>
          </a:p>
          <a:p>
            <a:pPr>
              <a:buFont typeface="Wingdings" pitchFamily="2" charset="2"/>
              <a:buChar char="Ø"/>
            </a:pPr>
            <a:r>
              <a:rPr lang="cs-CZ" sz="1600" b="0">
                <a:solidFill>
                  <a:srgbClr val="000000"/>
                </a:solidFill>
              </a:rPr>
              <a:t> opatřit a analyzovat potřebné informace k případu (příčiny, okolnosti, možnosti řešení, analýza rizik a potřeb) a na základě jejich vyhodnocení navrhnout vhodný postup – odklon, vhodný trest, vhodná opatření, povinnosti, omezení, účast v programu</a:t>
            </a:r>
          </a:p>
          <a:p>
            <a:pPr>
              <a:buFont typeface="Wingdings" pitchFamily="2" charset="2"/>
              <a:buChar char="Ø"/>
            </a:pPr>
            <a:endParaRPr lang="cs-CZ" sz="16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836613"/>
            <a:ext cx="5113338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MEDIACE</a:t>
            </a:r>
          </a:p>
        </p:txBody>
      </p:sp>
      <p:pic>
        <p:nvPicPr>
          <p:cNvPr id="5018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9"/>
          <p:cNvSpPr>
            <a:spLocks noChangeArrowheads="1"/>
          </p:cNvSpPr>
          <p:nvPr/>
        </p:nvSpPr>
        <p:spPr bwMode="auto">
          <a:xfrm>
            <a:off x="539750" y="1628775"/>
            <a:ext cx="7777163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Mediace (z latinského </a:t>
            </a:r>
            <a:r>
              <a:rPr lang="cs-CZ" sz="1900" b="0" i="1">
                <a:solidFill>
                  <a:schemeClr val="tx1"/>
                </a:solidFill>
              </a:rPr>
              <a:t>medius </a:t>
            </a:r>
            <a:r>
              <a:rPr lang="cs-CZ" sz="1900" b="0">
                <a:solidFill>
                  <a:schemeClr val="tx1"/>
                </a:solidFill>
              </a:rPr>
              <a:t>= střední, prostřední, nestranný, nerozhodný, </a:t>
            </a:r>
            <a:r>
              <a:rPr lang="cs-CZ" sz="1900" b="0" i="1">
                <a:solidFill>
                  <a:schemeClr val="tx1"/>
                </a:solidFill>
              </a:rPr>
              <a:t>mediare </a:t>
            </a:r>
            <a:r>
              <a:rPr lang="cs-CZ" sz="1900" b="0">
                <a:solidFill>
                  <a:schemeClr val="tx1"/>
                </a:solidFill>
              </a:rPr>
              <a:t>= být uprostřed) - způsob </a:t>
            </a:r>
            <a:r>
              <a:rPr lang="cs-CZ" sz="1900">
                <a:solidFill>
                  <a:schemeClr val="tx1"/>
                </a:solidFill>
              </a:rPr>
              <a:t>smírného řešení konfliktů za pomoci nestranné osoby mediátora</a:t>
            </a:r>
            <a:r>
              <a:rPr lang="cs-CZ" sz="1900" b="0">
                <a:solidFill>
                  <a:schemeClr val="tx1"/>
                </a:solidFill>
              </a:rPr>
              <a:t>, který pomáhá účastníkům ve vzájemném porozumění. Cílem je dosažení dohody.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>
                <a:solidFill>
                  <a:schemeClr val="tx1"/>
                </a:solidFill>
              </a:rPr>
              <a:t>Mediace dle zákona o PMS:</a:t>
            </a: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Mimosoudní zprostředkování za účelem řešení sporu mezi obviněným a poškozeným a činnost směřující k urovnání konfliktního stavu vykonávaná v souvislosti s trestním řízením.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>
                <a:solidFill>
                  <a:schemeClr val="tx1"/>
                </a:solidFill>
              </a:rPr>
              <a:t>Právní rámec:</a:t>
            </a: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Problematiku mediací v trestním řízení upravuje </a:t>
            </a:r>
            <a:r>
              <a:rPr lang="cs-CZ" sz="1900">
                <a:solidFill>
                  <a:schemeClr val="tx1"/>
                </a:solidFill>
              </a:rPr>
              <a:t>trestní řád a zákon o Probační a mediační službě</a:t>
            </a:r>
            <a:r>
              <a:rPr lang="cs-CZ" sz="1900" b="0">
                <a:solidFill>
                  <a:schemeClr val="tx1"/>
                </a:solidFill>
              </a:rPr>
              <a:t>. Problematika mediací v oblasti civilního práva je zakotvena v </a:t>
            </a:r>
            <a:r>
              <a:rPr lang="cs-CZ" sz="1900">
                <a:solidFill>
                  <a:schemeClr val="tx1"/>
                </a:solidFill>
              </a:rPr>
              <a:t>zákoně č. 202/2012 Sb., o mediaci</a:t>
            </a:r>
            <a:r>
              <a:rPr lang="cs-CZ" sz="1900" b="0">
                <a:solidFill>
                  <a:schemeClr val="tx1"/>
                </a:solidFill>
              </a:rPr>
              <a:t>, který nabyl účinnosti dne 1.9.2012.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MEDIACE</a:t>
            </a:r>
          </a:p>
        </p:txBody>
      </p:sp>
      <p:pic>
        <p:nvPicPr>
          <p:cNvPr id="5222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Rectangle 9"/>
          <p:cNvSpPr>
            <a:spLocks noChangeArrowheads="1"/>
          </p:cNvSpPr>
          <p:nvPr/>
        </p:nvSpPr>
        <p:spPr bwMode="auto">
          <a:xfrm>
            <a:off x="539750" y="1916113"/>
            <a:ext cx="77771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Mediaci lze provádět jen s </a:t>
            </a:r>
            <a:r>
              <a:rPr lang="cs-CZ" sz="1900" u="sng">
                <a:solidFill>
                  <a:schemeClr val="tx1"/>
                </a:solidFill>
              </a:rPr>
              <a:t>výslovným souhlasem obviněného (odsouzeného) a poškozeného.</a:t>
            </a:r>
          </a:p>
          <a:p>
            <a:pPr eaLnBrk="0" hangingPunct="0">
              <a:spcBef>
                <a:spcPct val="20000"/>
              </a:spcBef>
            </a:pPr>
            <a:endParaRPr lang="cs-CZ" sz="1900" u="sng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Mediace umožňuje poškozeným setkat se s pachatelem v bezpečném prostředí.</a:t>
            </a:r>
          </a:p>
          <a:p>
            <a:pPr eaLnBrk="0" hangingPunct="0">
              <a:spcBef>
                <a:spcPct val="20000"/>
              </a:spcBef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Záměrem je </a:t>
            </a:r>
            <a:r>
              <a:rPr lang="cs-CZ" sz="1900">
                <a:solidFill>
                  <a:schemeClr val="tx1"/>
                </a:solidFill>
              </a:rPr>
              <a:t>vést pachatele k odpovědnosti </a:t>
            </a:r>
            <a:r>
              <a:rPr lang="cs-CZ" sz="1900" b="0">
                <a:solidFill>
                  <a:schemeClr val="tx1"/>
                </a:solidFill>
              </a:rPr>
              <a:t>a zároveň </a:t>
            </a:r>
            <a:r>
              <a:rPr lang="cs-CZ" sz="1900">
                <a:solidFill>
                  <a:schemeClr val="tx1"/>
                </a:solidFill>
              </a:rPr>
              <a:t>poskytnout podporu a pomoc oběti</a:t>
            </a:r>
            <a:r>
              <a:rPr lang="cs-CZ" sz="1900" b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cs-CZ" sz="1900" b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cs-CZ" sz="1900" b="0">
                <a:solidFill>
                  <a:schemeClr val="tx1"/>
                </a:solidFill>
              </a:rPr>
              <a:t>Poškozený (oběť) může sdělit, jak jej trestný čin ovlivnil, dostat odpovědi na své otázky a </a:t>
            </a:r>
            <a:r>
              <a:rPr lang="cs-CZ" sz="1900">
                <a:solidFill>
                  <a:schemeClr val="tx1"/>
                </a:solidFill>
              </a:rPr>
              <a:t>aktivně jednat </a:t>
            </a:r>
            <a:r>
              <a:rPr lang="cs-CZ" sz="1900" b="0">
                <a:solidFill>
                  <a:schemeClr val="tx1"/>
                </a:solidFill>
              </a:rPr>
              <a:t>o způsobu nahrazení vzniklé škody.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427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539750" y="1916113"/>
            <a:ext cx="77771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DOBROVOLNOST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DŮVĚRNOST </a:t>
            </a:r>
            <a:r>
              <a:rPr lang="cs-CZ" sz="2000" b="0">
                <a:solidFill>
                  <a:schemeClr val="tx1"/>
                </a:solidFill>
              </a:rPr>
              <a:t>- obsah mediace se nezveřejňuje.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Vyrovnanost, nestrannost, vyváženost </a:t>
            </a:r>
            <a:r>
              <a:rPr lang="cs-CZ" sz="2000" b="0">
                <a:solidFill>
                  <a:schemeClr val="tx1"/>
                </a:solidFill>
              </a:rPr>
              <a:t>- prostor pro všechny účastníky, aby vyjádřili své potřeby, obavy, návrhy.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MODEL NEUTRALITY </a:t>
            </a:r>
            <a:r>
              <a:rPr lang="cs-CZ" sz="2000" b="0">
                <a:solidFill>
                  <a:schemeClr val="tx1"/>
                </a:solidFill>
              </a:rPr>
              <a:t>– jsme neutrální vůči osobám, mediace má být prospěšná poškozenému i pachateli. Nejsme ale neutrální vůči způsobené újmě!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04813"/>
            <a:ext cx="6481762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632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9"/>
          <p:cNvSpPr>
            <a:spLocks noChangeArrowheads="1"/>
          </p:cNvSpPr>
          <p:nvPr/>
        </p:nvSpPr>
        <p:spPr bwMode="auto">
          <a:xfrm>
            <a:off x="539750" y="1268413"/>
            <a:ext cx="777716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Zprostředkování bez rozhodovací pravomoci - </a:t>
            </a:r>
            <a:r>
              <a:rPr lang="cs-CZ" sz="2000" b="0">
                <a:solidFill>
                  <a:schemeClr val="tx1"/>
                </a:solidFill>
              </a:rPr>
              <a:t>odpovědnost za konečné řešení je na účastnících, mediátor je odpovědný „jen“ za proces mediace, nikoli za výsledek.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PARTICIPACE – </a:t>
            </a:r>
            <a:r>
              <a:rPr lang="cs-CZ" sz="2000" b="0">
                <a:solidFill>
                  <a:schemeClr val="tx1"/>
                </a:solidFill>
              </a:rPr>
              <a:t>aktivní zapojení účastníků do řešení celé věci.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Podpora stran ke vzájemnému porozumění a hledání pro obě strany přijatelného řešení.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TRANSPARENTNOST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INFORMOVANOST - </a:t>
            </a:r>
            <a:r>
              <a:rPr lang="cs-CZ" sz="2000" b="0">
                <a:solidFill>
                  <a:schemeClr val="tx1"/>
                </a:solidFill>
              </a:rPr>
              <a:t>dostatek informací pro O/P již před mediací i v jejím průběhu.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PRINCIPY MEDIACE</a:t>
            </a:r>
          </a:p>
        </p:txBody>
      </p:sp>
      <p:pic>
        <p:nvPicPr>
          <p:cNvPr id="5837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Rectangle 9"/>
          <p:cNvSpPr>
            <a:spLocks noChangeArrowheads="1"/>
          </p:cNvSpPr>
          <p:nvPr/>
        </p:nvSpPr>
        <p:spPr bwMode="auto">
          <a:xfrm>
            <a:off x="539750" y="1989138"/>
            <a:ext cx="80645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pomáhat ≠ dělat věci za klienta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mediátor ≠ advokát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motivovat ≠ slibovat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3200">
                <a:solidFill>
                  <a:schemeClr val="tx1"/>
                </a:solidFill>
              </a:rPr>
              <a:t>řídit komunikaci ≠ kdo má co říkat, dělat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cs-CZ" sz="32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cs-CZ" sz="3200">
                <a:solidFill>
                  <a:schemeClr val="tx1"/>
                </a:solidFill>
              </a:rPr>
              <a:t>reflektovat, respektovat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Období do roku 1989</a:t>
            </a:r>
          </a:p>
        </p:txBody>
      </p:sp>
      <p:pic>
        <p:nvPicPr>
          <p:cNvPr id="1638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Podnadpis 12"/>
          <p:cNvSpPr>
            <a:spLocks noGrp="1"/>
          </p:cNvSpPr>
          <p:nvPr>
            <p:ph type="subTitle" idx="1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Snahy o prosazování změn v trestní politice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1968 – 1971 - vznik experimentálního střediska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 smtClean="0">
                <a:solidFill>
                  <a:srgbClr val="000000"/>
                </a:solidFill>
              </a:rPr>
              <a:t>postpenitenciární péče v rámci projektu Výzkum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 smtClean="0">
                <a:solidFill>
                  <a:srgbClr val="000000"/>
                </a:solidFill>
              </a:rPr>
              <a:t>faktorů recidivy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Nová profese sociálních kurátorů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Návazně kurátoři pro mládež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Orientace na pachatele trestné činnosti                 a recidivisty</a:t>
            </a: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000000"/>
                </a:solidFill>
              </a:rPr>
              <a:t>Konec 80.let – posun od kontroly k pomoci, od</a:t>
            </a:r>
          </a:p>
          <a:p>
            <a:pPr marL="342900" indent="-342900" algn="just">
              <a:lnSpc>
                <a:spcPct val="90000"/>
              </a:lnSpc>
            </a:pPr>
            <a:r>
              <a:rPr lang="cs-CZ" sz="2400" b="1" smtClean="0">
                <a:solidFill>
                  <a:srgbClr val="000000"/>
                </a:solidFill>
              </a:rPr>
              <a:t>pachatelů také k jejich rodinám a blízkým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51133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VÝHODY MEDIACE</a:t>
            </a:r>
          </a:p>
        </p:txBody>
      </p:sp>
      <p:pic>
        <p:nvPicPr>
          <p:cNvPr id="6042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Rectangle 9"/>
          <p:cNvSpPr>
            <a:spLocks noChangeArrowheads="1"/>
          </p:cNvSpPr>
          <p:nvPr/>
        </p:nvSpPr>
        <p:spPr bwMode="auto">
          <a:xfrm>
            <a:off x="539750" y="1989138"/>
            <a:ext cx="792003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Nižší náklady stran než při soudním řízení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Rychlost řízení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Hlubší porozumění zájmům účastníků, celkové situaci.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Spokojenost účastníků s výsledným řešením – </a:t>
            </a:r>
            <a:r>
              <a:rPr lang="cs-CZ" sz="2000" b="0">
                <a:solidFill>
                  <a:schemeClr val="tx1"/>
                </a:solidFill>
              </a:rPr>
              <a:t>při dosažení dohody nikdo neodchází poražen.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Stabilita řešení – </a:t>
            </a:r>
            <a:r>
              <a:rPr lang="cs-CZ" sz="2000" b="0">
                <a:solidFill>
                  <a:schemeClr val="tx1"/>
                </a:solidFill>
              </a:rPr>
              <a:t>mediační dohoda či jiný výsledek alternativního postupu představuje řešení, na kterém se obě strany aktivně podílely a obě akceptují výsledek, řešení sporu je díky tomu stabilnější oproti soudnímu rozhodnutí.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cs-CZ" sz="2000" b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Neveřejné jednání </a:t>
            </a:r>
            <a:r>
              <a:rPr lang="cs-CZ" sz="2000" b="0">
                <a:solidFill>
                  <a:schemeClr val="tx1"/>
                </a:solidFill>
              </a:rPr>
              <a:t>v důvěrném, bezpečném prostředí.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985000" cy="79057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KDY JE MEDIACE VHODNÁ</a:t>
            </a:r>
          </a:p>
        </p:txBody>
      </p:sp>
      <p:pic>
        <p:nvPicPr>
          <p:cNvPr id="6246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Rectangle 9"/>
          <p:cNvSpPr>
            <a:spLocks noChangeArrowheads="1"/>
          </p:cNvSpPr>
          <p:nvPr/>
        </p:nvSpPr>
        <p:spPr bwMode="auto">
          <a:xfrm>
            <a:off x="539750" y="2349500"/>
            <a:ext cx="81359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DOZNÁNÍ pachatele a zájem odčinit způsobenou újmu.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Zájem/ochota oběti setkat se s pachatelem.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Vhodnost s ohledem na daný trestný čin a jeho okolnosti </a:t>
            </a:r>
            <a:r>
              <a:rPr lang="cs-CZ" sz="2400" b="0">
                <a:solidFill>
                  <a:schemeClr val="tx1"/>
                </a:solidFill>
              </a:rPr>
              <a:t>(nehrozí riziko další újmy pro oběť).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Požadavky na klienty: </a:t>
            </a:r>
            <a:r>
              <a:rPr lang="cs-CZ" sz="2400" b="0">
                <a:solidFill>
                  <a:schemeClr val="tx1"/>
                </a:solidFill>
              </a:rPr>
              <a:t>vstřícný postoj, schopnost zastupovat sebe sama, převzetí odpovědnosti za řešení dané situace, zdravotní a psychický stav nevylučující účast na mediaci.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solidFill>
                  <a:schemeClr val="tx1"/>
                </a:solidFill>
              </a:rPr>
              <a:t>OČTŘ souhlasí s realizací mediace.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408737" cy="790575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KDY MEDIACE NENÍ VHODNÁ</a:t>
            </a:r>
          </a:p>
        </p:txBody>
      </p:sp>
      <p:pic>
        <p:nvPicPr>
          <p:cNvPr id="6451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060575"/>
            <a:ext cx="7561262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ROZPOR  v síle stran.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</a:t>
            </a:r>
            <a:r>
              <a:rPr lang="cs-CZ" sz="2200" b="0">
                <a:solidFill>
                  <a:schemeClr val="tx1"/>
                </a:solidFill>
              </a:rPr>
              <a:t>Dlouhodobé</a:t>
            </a:r>
            <a:r>
              <a:rPr lang="cs-CZ" sz="2200">
                <a:solidFill>
                  <a:schemeClr val="tx1"/>
                </a:solidFill>
              </a:rPr>
              <a:t> hluboké emocionální vztahové krize.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 </a:t>
            </a:r>
            <a:r>
              <a:rPr lang="cs-CZ" sz="2200" b="0">
                <a:solidFill>
                  <a:schemeClr val="tx1"/>
                </a:solidFill>
              </a:rPr>
              <a:t>Spory spojené se základními občanskými nebo ústavními právy – např. otázky náboženské nebo rasové diskriminace.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 b="0">
                <a:solidFill>
                  <a:schemeClr val="tx1"/>
                </a:solidFill>
              </a:rPr>
              <a:t>Přítomnost</a:t>
            </a:r>
            <a:r>
              <a:rPr lang="cs-CZ" sz="2200">
                <a:solidFill>
                  <a:schemeClr val="tx1"/>
                </a:solidFill>
              </a:rPr>
              <a:t> závislosti </a:t>
            </a:r>
            <a:r>
              <a:rPr lang="cs-CZ" sz="2200" b="0">
                <a:solidFill>
                  <a:schemeClr val="tx1"/>
                </a:solidFill>
              </a:rPr>
              <a:t>na alkoholu nebo drogách – zde je nutné individuálně posoudit charakter závislosti a aktuální stav klienta. </a:t>
            </a:r>
          </a:p>
          <a:p>
            <a:pPr marL="446088" indent="-446088">
              <a:buFont typeface="Wingdings" pitchFamily="2" charset="2"/>
              <a:buChar char="§"/>
            </a:pPr>
            <a:r>
              <a:rPr lang="cs-CZ" sz="2200" b="0">
                <a:solidFill>
                  <a:schemeClr val="tx1"/>
                </a:solidFill>
              </a:rPr>
              <a:t>Klienti s</a:t>
            </a:r>
            <a:r>
              <a:rPr lang="cs-CZ" sz="2200">
                <a:solidFill>
                  <a:schemeClr val="tx1"/>
                </a:solidFill>
              </a:rPr>
              <a:t> psychickými poruchami </a:t>
            </a:r>
            <a:r>
              <a:rPr lang="cs-CZ" sz="2200" b="0">
                <a:solidFill>
                  <a:schemeClr val="tx1"/>
                </a:solidFill>
              </a:rPr>
              <a:t>– zde je nutné individuálně posoudit, o jakou poruchu se jedná, jak se projevuje, v jaké fázi nemoci či v jaké aktuálním stavu se klient nachází, atd. </a:t>
            </a:r>
          </a:p>
          <a:p>
            <a:pPr marL="446088" indent="-446088">
              <a:buFont typeface="Wingdings" pitchFamily="2" charset="2"/>
              <a:buChar char="§"/>
            </a:pPr>
            <a:endParaRPr lang="cs-CZ" sz="2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6477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66564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916113"/>
            <a:ext cx="75612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800">
                <a:solidFill>
                  <a:schemeClr val="tx1"/>
                </a:solidFill>
              </a:rPr>
              <a:t>TROJKROK </a:t>
            </a:r>
            <a:r>
              <a:rPr lang="cs-CZ" sz="1800" b="0">
                <a:solidFill>
                  <a:schemeClr val="tx1"/>
                </a:solidFill>
              </a:rPr>
              <a:t>: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1. </a:t>
            </a:r>
            <a:r>
              <a:rPr lang="cs-CZ" sz="1800">
                <a:solidFill>
                  <a:schemeClr val="tx1"/>
                </a:solidFill>
              </a:rPr>
              <a:t>Individuální jednání s obviněným </a:t>
            </a:r>
            <a:r>
              <a:rPr lang="cs-CZ" sz="1800" b="0">
                <a:solidFill>
                  <a:schemeClr val="tx1"/>
                </a:solidFill>
              </a:rPr>
              <a:t>- informování klienta, ošetření jeho potřeb, obav, případných rizik.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2. </a:t>
            </a:r>
            <a:r>
              <a:rPr lang="cs-CZ" sz="1800">
                <a:solidFill>
                  <a:schemeClr val="tx1"/>
                </a:solidFill>
              </a:rPr>
              <a:t>Individuální jednání s poškozeným - </a:t>
            </a:r>
            <a:r>
              <a:rPr lang="cs-CZ" sz="1800" b="0">
                <a:solidFill>
                  <a:schemeClr val="tx1"/>
                </a:solidFill>
              </a:rPr>
              <a:t>informování klienta, ošetření jeho potřeb, obav, případných rizik.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3. </a:t>
            </a:r>
            <a:r>
              <a:rPr lang="cs-CZ" sz="1800">
                <a:solidFill>
                  <a:schemeClr val="tx1"/>
                </a:solidFill>
              </a:rPr>
              <a:t>Mediace </a:t>
            </a:r>
            <a:r>
              <a:rPr lang="cs-CZ" sz="1800" b="0">
                <a:solidFill>
                  <a:schemeClr val="tx1"/>
                </a:solidFill>
              </a:rPr>
              <a:t>– přivítání, ujednání pravidel komunikace, stanovení časového rámce, dialog klientů za podpory/vedení mediátora, hledání možného řešení, dohoda.</a:t>
            </a:r>
          </a:p>
          <a:p>
            <a:pPr eaLnBrk="0" hangingPunct="0"/>
            <a:endParaRPr lang="cs-CZ" sz="1800" b="0">
              <a:solidFill>
                <a:schemeClr val="tx1"/>
              </a:solidFill>
            </a:endParaRPr>
          </a:p>
          <a:p>
            <a:pPr eaLnBrk="0" hangingPunct="0"/>
            <a:r>
              <a:rPr lang="cs-CZ" sz="1800">
                <a:solidFill>
                  <a:schemeClr val="tx1"/>
                </a:solidFill>
              </a:rPr>
              <a:t>TANDEM</a:t>
            </a:r>
            <a:r>
              <a:rPr lang="cs-CZ" sz="1800" i="1">
                <a:solidFill>
                  <a:schemeClr val="tx1"/>
                </a:solidFill>
              </a:rPr>
              <a:t>:</a:t>
            </a:r>
          </a:p>
          <a:p>
            <a:pPr eaLnBrk="0" hangingPunct="0"/>
            <a:r>
              <a:rPr lang="cs-CZ" sz="1800" b="0" i="1">
                <a:solidFill>
                  <a:schemeClr val="tx1"/>
                </a:solidFill>
              </a:rPr>
              <a:t>- </a:t>
            </a:r>
            <a:r>
              <a:rPr lang="cs-CZ" sz="1800" i="1">
                <a:solidFill>
                  <a:schemeClr val="tx1"/>
                </a:solidFill>
              </a:rPr>
              <a:t>S</a:t>
            </a:r>
            <a:r>
              <a:rPr lang="cs-CZ" sz="1800">
                <a:solidFill>
                  <a:schemeClr val="tx1"/>
                </a:solidFill>
              </a:rPr>
              <a:t>etkání obou stran bez přípravných individuálních konzultací.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Vhodné u situačních konfliktů.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- 1 mediátor nebo tandem ve dvou.</a:t>
            </a:r>
          </a:p>
          <a:p>
            <a:pPr eaLnBrk="0" hangingPunct="0"/>
            <a:r>
              <a:rPr lang="cs-CZ" sz="1800" b="0">
                <a:solidFill>
                  <a:schemeClr val="tx1"/>
                </a:solidFill>
              </a:rPr>
              <a:t>- </a:t>
            </a:r>
            <a:r>
              <a:rPr lang="cs-CZ" sz="1800">
                <a:solidFill>
                  <a:schemeClr val="tx1"/>
                </a:solidFill>
              </a:rPr>
              <a:t>Mediace: </a:t>
            </a:r>
            <a:r>
              <a:rPr lang="cs-CZ" sz="1800" b="0">
                <a:solidFill>
                  <a:schemeClr val="tx1"/>
                </a:solidFill>
              </a:rPr>
              <a:t>přivítání – informační smyčka – rozhodnutí o zahájení jednání – ujednání pravidel komunikace – dialog mediátora s poškozeným – dialog mediátora s obviněným – jednání o narovnání – dohoda.</a:t>
            </a:r>
          </a:p>
          <a:p>
            <a:pPr eaLnBrk="0" hangingPunct="0"/>
            <a:endParaRPr lang="cs-CZ" sz="18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056437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68612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916113"/>
            <a:ext cx="7561262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/>
            <a:r>
              <a:rPr lang="cs-CZ" sz="1800">
                <a:solidFill>
                  <a:schemeClr val="tx1"/>
                </a:solidFill>
              </a:rPr>
              <a:t>SMÍŠENÝ DEBL: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- U konfliktů v blízké soc. oblasti a u vyhrocených konfliktů.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- 2 mediátoři.</a:t>
            </a:r>
          </a:p>
          <a:p>
            <a:pPr marL="342900" indent="-342900" eaLnBrk="0" hangingPunct="0">
              <a:buFontTx/>
              <a:buChar char="-"/>
            </a:pPr>
            <a:r>
              <a:rPr lang="cs-CZ" sz="1800" b="0">
                <a:solidFill>
                  <a:schemeClr val="tx1"/>
                </a:solidFill>
              </a:rPr>
              <a:t> Průběh: nejprve </a:t>
            </a:r>
            <a:r>
              <a:rPr lang="cs-CZ" sz="1800">
                <a:solidFill>
                  <a:schemeClr val="tx1"/>
                </a:solidFill>
              </a:rPr>
              <a:t>společné přivítání </a:t>
            </a:r>
            <a:r>
              <a:rPr lang="cs-CZ" sz="1800" b="0">
                <a:solidFill>
                  <a:schemeClr val="tx1"/>
                </a:solidFill>
              </a:rPr>
              <a:t>- poté </a:t>
            </a:r>
            <a:r>
              <a:rPr lang="cs-CZ" sz="1800">
                <a:solidFill>
                  <a:schemeClr val="tx1"/>
                </a:solidFill>
              </a:rPr>
              <a:t>individuální rozhovory </a:t>
            </a:r>
            <a:r>
              <a:rPr lang="cs-CZ" sz="1800" b="0">
                <a:solidFill>
                  <a:schemeClr val="tx1"/>
                </a:solidFill>
              </a:rPr>
              <a:t>(obv.+1.M, pošk+2.M) - přestávka a rozhodnutí o dalším pokračování - společný rozhovor, kdy klienti pouze </a:t>
            </a:r>
            <a:r>
              <a:rPr lang="cs-CZ" sz="1800">
                <a:solidFill>
                  <a:schemeClr val="tx1"/>
                </a:solidFill>
              </a:rPr>
              <a:t>naslouchají mediátorům </a:t>
            </a:r>
            <a:r>
              <a:rPr lang="cs-CZ" sz="1800" b="0">
                <a:solidFill>
                  <a:schemeClr val="tx1"/>
                </a:solidFill>
              </a:rPr>
              <a:t>(mediátoři se chovají jako by tam klienti nebyli), </a:t>
            </a:r>
            <a:r>
              <a:rPr lang="cs-CZ" sz="1800">
                <a:solidFill>
                  <a:schemeClr val="tx1"/>
                </a:solidFill>
              </a:rPr>
              <a:t>kteří reprodukují příběh klienta </a:t>
            </a:r>
            <a:r>
              <a:rPr lang="cs-CZ" sz="1800" b="0">
                <a:solidFill>
                  <a:schemeClr val="tx1"/>
                </a:solidFill>
              </a:rPr>
              <a:t>(zrcadlový obraz události) – poté reprodukci klienti zhodnotí (</a:t>
            </a:r>
            <a:r>
              <a:rPr lang="cs-CZ" sz="1800">
                <a:solidFill>
                  <a:schemeClr val="tx1"/>
                </a:solidFill>
              </a:rPr>
              <a:t>korektura zrcadleného obrazu</a:t>
            </a:r>
            <a:r>
              <a:rPr lang="cs-CZ" sz="1800" b="0">
                <a:solidFill>
                  <a:schemeClr val="tx1"/>
                </a:solidFill>
              </a:rPr>
              <a:t>) – </a:t>
            </a:r>
            <a:r>
              <a:rPr lang="cs-CZ" sz="1800">
                <a:solidFill>
                  <a:schemeClr val="tx1"/>
                </a:solidFill>
              </a:rPr>
              <a:t>dialog klientů </a:t>
            </a:r>
            <a:r>
              <a:rPr lang="cs-CZ" sz="1800" b="0">
                <a:solidFill>
                  <a:schemeClr val="tx1"/>
                </a:solidFill>
              </a:rPr>
              <a:t>o narovnání – </a:t>
            </a:r>
            <a:r>
              <a:rPr lang="cs-CZ" sz="1800">
                <a:solidFill>
                  <a:schemeClr val="tx1"/>
                </a:solidFill>
              </a:rPr>
              <a:t>dohoda</a:t>
            </a:r>
            <a:r>
              <a:rPr lang="cs-CZ" sz="1800" b="0">
                <a:solidFill>
                  <a:schemeClr val="tx1"/>
                </a:solidFill>
              </a:rPr>
              <a:t>.</a:t>
            </a:r>
          </a:p>
          <a:p>
            <a:pPr marL="342900" indent="-342900" eaLnBrk="0" hangingPunct="0">
              <a:buFontTx/>
              <a:buChar char="-"/>
            </a:pPr>
            <a:endParaRPr lang="cs-CZ" sz="1800" b="0">
              <a:solidFill>
                <a:schemeClr val="tx1"/>
              </a:solidFill>
            </a:endParaRPr>
          </a:p>
          <a:p>
            <a:pPr marL="342900" indent="-342900" eaLnBrk="0" hangingPunct="0"/>
            <a:r>
              <a:rPr lang="cs-CZ" sz="1800">
                <a:solidFill>
                  <a:schemeClr val="tx1"/>
                </a:solidFill>
              </a:rPr>
              <a:t>ČLENĚNÁ MEDIACE: </a:t>
            </a:r>
          </a:p>
          <a:p>
            <a:pPr marL="342900" indent="-342900" eaLnBrk="0" hangingPunct="0"/>
            <a:r>
              <a:rPr lang="cs-CZ" sz="1800" b="0">
                <a:solidFill>
                  <a:schemeClr val="tx1"/>
                </a:solidFill>
              </a:rPr>
              <a:t>(1 pachatel, více poškozených – nerovnováha v počtu osob):</a:t>
            </a:r>
            <a:r>
              <a:rPr lang="cs-CZ" sz="1800">
                <a:solidFill>
                  <a:schemeClr val="tx1"/>
                </a:solidFill>
              </a:rPr>
              <a:t> probíhají postupně jednání s jednotlivými poškozenými a obviněným (dialog s pošk. A, dialog s obv. – dialog s pošk. B – dialog s obv., atd. – dohoda a závěrečný rozhovor za přítomnosti všech).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908050"/>
            <a:ext cx="7129462" cy="649288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METODY MEDIACE VYUŽÍVANÉ V PMS</a:t>
            </a:r>
          </a:p>
        </p:txBody>
      </p:sp>
      <p:pic>
        <p:nvPicPr>
          <p:cNvPr id="7066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1700213"/>
            <a:ext cx="7561262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>
                <a:solidFill>
                  <a:schemeClr val="tx1"/>
                </a:solidFill>
              </a:rPr>
              <a:t>DELEGACE:</a:t>
            </a:r>
          </a:p>
          <a:p>
            <a:pPr eaLnBrk="0" hangingPunct="0"/>
            <a:r>
              <a:rPr lang="cs-CZ" sz="2200" b="0">
                <a:solidFill>
                  <a:schemeClr val="tx1"/>
                </a:solidFill>
              </a:rPr>
              <a:t>- vhodná u skupin tvořících 2 tábory: každý tábor zvolí svého delegáta – dialog M s 1. delegátem – dialog M s 2.delegátem – jednání M s oběma delegáty o narovnání – porada o výsledku jednání v příslušných skupinách – korekce výsledku jednání a dohoda – společný závěr všech účastníků.</a:t>
            </a:r>
          </a:p>
          <a:p>
            <a:pPr eaLnBrk="0" hangingPunct="0"/>
            <a:endParaRPr lang="cs-CZ" sz="2200" b="0">
              <a:solidFill>
                <a:schemeClr val="tx1"/>
              </a:solidFill>
            </a:endParaRPr>
          </a:p>
          <a:p>
            <a:pPr eaLnBrk="0" hangingPunct="0"/>
            <a:r>
              <a:rPr lang="cs-CZ" sz="2200">
                <a:solidFill>
                  <a:schemeClr val="tx1"/>
                </a:solidFill>
              </a:rPr>
              <a:t>RODINNÉ KONFERENCE: </a:t>
            </a:r>
          </a:p>
          <a:p>
            <a:pPr eaLnBrk="0" hangingPunct="0"/>
            <a:r>
              <a:rPr lang="cs-CZ" sz="2200" b="0">
                <a:solidFill>
                  <a:schemeClr val="tx1"/>
                </a:solidFill>
              </a:rPr>
              <a:t>- vhodné např. u mládeže. Mediace se účastní pachatel, oběť, jejich rodiny a členové komunity.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A MEDIACE</a:t>
            </a:r>
          </a:p>
        </p:txBody>
      </p:sp>
      <p:pic>
        <p:nvPicPr>
          <p:cNvPr id="7270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Mediace ve vykonávacím řízení lze realizovat</a:t>
            </a:r>
          </a:p>
          <a:p>
            <a:pPr marL="342900" indent="-342900">
              <a:buFont typeface="Wingdings" pitchFamily="2" charset="2"/>
              <a:buChar char="§"/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Specifika: zachována dobrovolnost (navzdory fázi trestního řízení), mediátor ≠ klíčový probační pracovník (§7 odst. 5), delší časový odstup od TČ (obtížnější motivace obou stran)</a:t>
            </a:r>
            <a:endParaRPr lang="cs-CZ" sz="2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ČINNOSTI SMĚŘUJÍCÍ K UROVNÁNÍ KONFLIKTU</a:t>
            </a:r>
          </a:p>
        </p:txBody>
      </p:sp>
      <p:pic>
        <p:nvPicPr>
          <p:cNvPr id="7475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1800">
                <a:solidFill>
                  <a:srgbClr val="000000"/>
                </a:solidFill>
              </a:rPr>
              <a:t> </a:t>
            </a:r>
            <a:r>
              <a:rPr lang="cs-CZ" sz="1800" b="0">
                <a:solidFill>
                  <a:srgbClr val="000000"/>
                </a:solidFill>
              </a:rPr>
              <a:t>Není-li možné využít mediaci. S pachatelem a poškozeným se jednání vedou odděleně.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Respektují restorativní principy.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Směřují k hledání nejvhodnějšího řešení vzniklé situace pro všechny zúčastněné.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Zaměřují se na řešení příčin a následků TČ.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Pomoc poškozeného +aktivizace obviněného k řešení následků, urovnání vztahů = hledání možností nápravy.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800" b="0">
                <a:solidFill>
                  <a:srgbClr val="000000"/>
                </a:solidFill>
              </a:rPr>
              <a:t> Na základě zjištění informací od obou stran, provedení analýzy rizik, zhodnocení přístupu pachatele a dalších faktorů je vypracována zpráva doporučující rozhodnutí o odklonu či konkrétní trest.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- ODKLONY</a:t>
            </a:r>
          </a:p>
        </p:txBody>
      </p:sp>
      <p:pic>
        <p:nvPicPr>
          <p:cNvPr id="76805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cs-CZ" sz="1600" b="0">
                <a:solidFill>
                  <a:srgbClr val="000000"/>
                </a:solidFill>
              </a:rPr>
              <a:t>Byť mediace a další činnosti směřující k urovnání konfliktu spojeného s trestným činem nejsou po právní stránce detailně zakotveny v trestních předpisech a nepředstavují konkrétní sankci, jsou s trestním řízením značně provázány –</a:t>
            </a:r>
            <a:r>
              <a:rPr lang="cs-CZ" sz="1600">
                <a:solidFill>
                  <a:srgbClr val="000000"/>
                </a:solidFill>
              </a:rPr>
              <a:t> </a:t>
            </a:r>
            <a:r>
              <a:rPr lang="cs-CZ" sz="1600" b="0">
                <a:solidFill>
                  <a:srgbClr val="000000"/>
                </a:solidFill>
              </a:rPr>
              <a:t>výsledky těchto činností jsou zohledňovány při dalším rozhodování OČTŘ</a:t>
            </a:r>
            <a:r>
              <a:rPr lang="cs-CZ" sz="1600">
                <a:solidFill>
                  <a:srgbClr val="000000"/>
                </a:solidFill>
              </a:rPr>
              <a:t>. </a:t>
            </a:r>
          </a:p>
          <a:p>
            <a:pPr marL="342900" indent="-342900" algn="just"/>
            <a:endParaRPr lang="cs-CZ" sz="1600" u="sng">
              <a:solidFill>
                <a:srgbClr val="000000"/>
              </a:solidFill>
            </a:endParaRPr>
          </a:p>
          <a:p>
            <a:pPr marL="342900" indent="-342900" algn="just"/>
            <a:r>
              <a:rPr lang="cs-CZ" sz="1600" b="0">
                <a:solidFill>
                  <a:srgbClr val="000000"/>
                </a:solidFill>
              </a:rPr>
              <a:t>Především jsou spojeny s tzv. odklony v trestním řízení. PMS vytipovává vhodné případy, nabízí a následně realizuje mediaci či jiné činnosti a je-li to vzhledem k charakteru případu vhodné a jsou-li splněny zákonem dané podmínky, navrhuje některý z odklonů a předkládá OČTŘ podklady potřebné pro toto rozhodnutí. Především dosažení dohody o náhradě škody je klíčové pro mimosoudní vyřešení věci.</a:t>
            </a:r>
            <a:r>
              <a:rPr lang="cs-CZ" sz="1600" b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PŘÍPRAVNÉ ŘÍZENÍ - ODKLONY</a:t>
            </a:r>
          </a:p>
        </p:txBody>
      </p:sp>
      <p:pic>
        <p:nvPicPr>
          <p:cNvPr id="7885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PODMÍNĚNÉ ZASTAVENÍ TR. STÍHÁNÍ (§ 307 odst. 1 tr. řádu):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Jedná se o přečin (tr. čin z nedbalosti nebo úmyslný tr. čin se sazbou do  5 let odnětí svobody)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Pachatel se doznává.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Pachatel uhradí škodu nebo uzavře s poškozeným dohodu o náhradě škody .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 S ohledem na okolnosti tr. činu a osobu pachatele je toto opatření dostatečné.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Zkušební doba: 6 měsíců až 2 roky. Na zkušební dobu je možno uložit přiměřené povinnosti nebo omezení.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Pokud se pachatel „osvědčí“, není potrestán (rejstřík trestů zůstává bez záznamu).</a:t>
            </a:r>
          </a:p>
          <a:p>
            <a:pPr marL="342900" indent="-342900"/>
            <a:endParaRPr lang="cs-CZ" sz="1000" b="0" u="sng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§ 307 odst. 1 tr. řádu:</a:t>
            </a:r>
            <a:endParaRPr lang="cs-CZ" sz="1000" b="0">
              <a:solidFill>
                <a:srgbClr val="000000"/>
              </a:solidFill>
            </a:endParaRP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S ohledem na povahu a závažnost spáchaného přečinu, okolnosti jeho spáchání anebo poměry obviněného. Základní podmínky jsou stejné jako u §307 odst. 1 TŘ+ navíc:</a:t>
            </a:r>
          </a:p>
          <a:p>
            <a:pPr marL="342900" indent="-342900" algn="just"/>
            <a:r>
              <a:rPr lang="cs-CZ" sz="1000" b="0" u="sng">
                <a:solidFill>
                  <a:srgbClr val="000000"/>
                </a:solidFill>
              </a:rPr>
              <a:t>Obviněný: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Se zaváže, že se během zkušební doby zdrží určité činnosti, v souvislosti s níž se dopustil přečinu, nebo 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 složí na účet soudu a v přípravném řízení na účet státního zastupitelství peněžitou částku určenou státu na peněžitou pomoc obětem trestné činnosti podle zvláštního právního předpisu, a tato částka není zřejmě nepřiměřená závažnosti přečinu.</a:t>
            </a:r>
          </a:p>
          <a:p>
            <a:pPr marL="342900" indent="-342900" algn="just"/>
            <a:r>
              <a:rPr lang="cs-CZ" sz="1000" b="0">
                <a:solidFill>
                  <a:srgbClr val="000000"/>
                </a:solidFill>
              </a:rPr>
              <a:t>Zkušební doba: 2 až 5 let + případně uložené povinnosti, omezení.</a:t>
            </a:r>
          </a:p>
          <a:p>
            <a:pPr marL="342900" indent="-342900" algn="just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 u="sng">
                <a:solidFill>
                  <a:srgbClr val="000000"/>
                </a:solidFill>
              </a:rPr>
              <a:t>NAROVNÁNÍ </a:t>
            </a:r>
            <a:r>
              <a:rPr lang="cs-CZ" sz="1000" b="0">
                <a:solidFill>
                  <a:srgbClr val="000000"/>
                </a:solidFill>
              </a:rPr>
              <a:t>(§ 309 trestního řádu):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V řízení o přečinu,  se souhlasem obviněného a poškozeného,  s ohledem na závažnost tr.činu a osobu obviněného, jestliže obviněný: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a) prohlásí, že spáchal skutek, pro který je stíhán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b) uhradí poškozenému škodu,  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c) vydá bezdůvodné obohacení,</a:t>
            </a: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d) složí na účet soudu nebo v přípravném řízení na účet státního zastupitelství peněžitou částku určenou státu na peněžitou pomoc obětem trestné činnosti (přiměřenou závažnosti přečinu a majetkovým poměrům pachatele). 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/>
            <a:r>
              <a:rPr lang="cs-CZ" sz="1000" b="0">
                <a:solidFill>
                  <a:srgbClr val="000000"/>
                </a:solidFill>
              </a:rPr>
              <a:t>Řízení končí pravomocným usnesením o narovnání, není zde žádná zkušební doba.</a:t>
            </a:r>
          </a:p>
          <a:p>
            <a:pPr marL="342900" indent="-342900"/>
            <a:endParaRPr lang="cs-CZ" sz="1000" b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cs-CZ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Období po roce 1989</a:t>
            </a:r>
          </a:p>
        </p:txBody>
      </p:sp>
      <p:pic>
        <p:nvPicPr>
          <p:cNvPr id="18436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1991 – mimosoudní alternativa pro delikventní mládež – aktivní zapojení poškozeného i pachatele při odstraňování následků tr. činu, poprvé zapojení mediátora, využití tzv. odklonů v trestním řízení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1993 – novela trestního řádu, zavedení </a:t>
            </a:r>
            <a:r>
              <a:rPr lang="cs-CZ" sz="1400" smtClean="0">
                <a:solidFill>
                  <a:srgbClr val="000000"/>
                </a:solidFill>
              </a:rPr>
              <a:t>podmíněného zastavení trestního stíhání, </a:t>
            </a:r>
            <a:r>
              <a:rPr lang="cs-CZ" sz="1400" b="1" smtClean="0">
                <a:solidFill>
                  <a:srgbClr val="000000"/>
                </a:solidFill>
              </a:rPr>
              <a:t>základ pro uplatňování principů</a:t>
            </a:r>
            <a:r>
              <a:rPr lang="cs-CZ" sz="1400" smtClean="0">
                <a:solidFill>
                  <a:srgbClr val="000000"/>
                </a:solidFill>
              </a:rPr>
              <a:t> restorativní justice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1994 – zásadní vliv katedry sociální práce UK v Praze, studenti a pracovníci zakladateli </a:t>
            </a:r>
            <a:r>
              <a:rPr lang="cs-CZ" sz="1400" smtClean="0">
                <a:solidFill>
                  <a:srgbClr val="000000"/>
                </a:solidFill>
              </a:rPr>
              <a:t>Sdružení pro rozvoj sociální práce v trestní justici</a:t>
            </a:r>
            <a:r>
              <a:rPr lang="cs-CZ" sz="1400" b="1" smtClean="0">
                <a:solidFill>
                  <a:srgbClr val="000000"/>
                </a:solidFill>
              </a:rPr>
              <a:t> (následně </a:t>
            </a:r>
            <a:r>
              <a:rPr lang="cs-CZ" sz="1400" smtClean="0">
                <a:solidFill>
                  <a:srgbClr val="000000"/>
                </a:solidFill>
              </a:rPr>
              <a:t>Sdružení pro probaci a mediaci, o.s.)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Usnesení vlády ČR č. 341/1994 s účinností od 1.1.1996 – vznik systemizovaných míst </a:t>
            </a:r>
            <a:r>
              <a:rPr lang="cs-CZ" sz="1400" smtClean="0">
                <a:solidFill>
                  <a:srgbClr val="000000"/>
                </a:solidFill>
              </a:rPr>
              <a:t>probačních úředníků na okresních a krajských soudech ČR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1996 – zavedení dalších alternativ – </a:t>
            </a:r>
            <a:r>
              <a:rPr lang="cs-CZ" sz="1400" smtClean="0">
                <a:solidFill>
                  <a:srgbClr val="000000"/>
                </a:solidFill>
              </a:rPr>
              <a:t>narovnání, trest obecně      prospěšných prací (OPP)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1997 – zavedení alternativ </a:t>
            </a:r>
            <a:r>
              <a:rPr lang="cs-CZ" sz="1400" smtClean="0">
                <a:solidFill>
                  <a:srgbClr val="000000"/>
                </a:solidFill>
              </a:rPr>
              <a:t>podmíněné upuštění od potrestání s dohledem probačního úředníka</a:t>
            </a:r>
            <a:r>
              <a:rPr lang="cs-CZ" sz="1400" b="1" smtClean="0">
                <a:solidFill>
                  <a:srgbClr val="000000"/>
                </a:solidFill>
              </a:rPr>
              <a:t> a </a:t>
            </a:r>
            <a:r>
              <a:rPr lang="cs-CZ" sz="1400" smtClean="0">
                <a:solidFill>
                  <a:srgbClr val="000000"/>
                </a:solidFill>
              </a:rPr>
              <a:t>podmíněné odsouzení k trestu odnětí svobody s dohledem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1999 – ministr spravedlnosti  Otakar Motejl se zasadil o návrh zákona o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Vznik tzv. Kvalifikačního vzdělávacího programu pro úředníky a asistenty PMS, první ročník v letech 1999-2000 – ještě před účinností zákona byli připraveni první pracovníci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2000 přijetí zákona č. 257/2000 o PMS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2001 zahájení činnosti PMS.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 b="1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b="1" smtClean="0">
                <a:solidFill>
                  <a:srgbClr val="000000"/>
                </a:solidFill>
              </a:rPr>
              <a:t>Podíl na vzniku PMS – univerzitní prostředí, nevládní organizace, využití zkušeností z praxe, podpora Ministerstva spravedlnosti ČR a Nejvyššího soudu ČR.</a:t>
            </a:r>
            <a:endParaRPr lang="cs-CZ" sz="140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cs-CZ" sz="140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"/>
            </a:pPr>
            <a:endParaRPr lang="cs-CZ" sz="14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00900" cy="8636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– Obecně prospěšné práce</a:t>
            </a:r>
          </a:p>
        </p:txBody>
      </p:sp>
      <p:pic>
        <p:nvPicPr>
          <p:cNvPr id="8090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Spočívá v povinnosti osobně, bezplatně, ve svém volném čase, nejpozději do 2 let od nařízení odpracovat uložený trest.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50 – 300 hodin (mladiství max. 150 hodin).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OPP vykonávány ve prospěch obcí, státních nebo jiných obecně prospěšných institucí.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Předjednání uložení trestu OPP střediskem PMS.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Uložení OPP trestním příkazem jen po předchozím vyžádání si zprávy PMS a s přihlédnutím ke zjištěním plynoucím z této zprávy (možnosti výkonu trestu, zdravotní způsobilost, stanovisko pachatele).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2000" b="0">
                <a:solidFill>
                  <a:schemeClr val="tx1"/>
                </a:solidFill>
              </a:rPr>
              <a:t> PMS po uložení OPP zpracovává podklad pro vydání usnesení o nařízení trestu OPP.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273925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– Obecně prospěšné práce</a:t>
            </a:r>
          </a:p>
        </p:txBody>
      </p:sp>
      <p:pic>
        <p:nvPicPr>
          <p:cNvPr id="8294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Spočívá v povinnosti osobně, bezplatně, ve svém volném čase, nejpozději do 2 let od nařízení odpracovat uložený trest.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50 – 300 hodin (mladiství max. 150 hodin).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OPP vykonávány ve prospěch obcí, státních nebo jiných obecně prospěšných institucí.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Předjednání uložení trestu OPP střediskem PMS.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Uložení OPP trestním příkazem jen po předchozím vyžádání si zprávy PMS a s přihlédnutím ke zjištěním plynoucím z této zprávy (možnosti výkonu trestu, zdravotní způsobilost, stanovisko pachatele).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PMS po uložení OPP zpracovává podklad pro vydání usnesení o nařízení trestu OPP.</a:t>
            </a:r>
          </a:p>
          <a:p>
            <a:pPr marL="342900" indent="-342900" algn="just"/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Nařízení výkonu trestu do konkrétní organizace (soudem, který OPP uložil).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Kontrola průběhu výkonu trestu – kontrola odpracovaných hodin, přerušení trestu OPP, změna místa výkonu trestu OPP, návrh na přeměnu OPP.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V případě porušení podmínek výkonu trestu OPP možnost prodloužení doby pro výkon trestu a stanovení dohledu.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Přeměna OPP: přepočet 1 hod OPP = 1 den NEPO = 1 den TDV; peněžitý trest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Požadavky na místa výkonu trestu OPP shromažďuje PMS – elektronický katalog, metodické vedení organizací.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129462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– Trest domácího vězení</a:t>
            </a:r>
          </a:p>
        </p:txBody>
      </p:sp>
      <p:pic>
        <p:nvPicPr>
          <p:cNvPr id="8499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11188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Alternativní trest zaveden do praxe od 1.1. 2010.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Povinnost odsouzeného zdržovat se v soudem určené době v místě svého obydlí v soudem stanoveném časovém období (až 2 roky).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Písemný slib pachatele, že se bude ve stanovené době zdržovat na určeném místě (konkrétní obydlí) a že během výkonu trestu poskytne potřebnou součinnost.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Institut předběžného šetření – PMS.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Projednání podmínek pro nařízení trestu.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400" b="0">
                <a:solidFill>
                  <a:schemeClr val="tx1"/>
                </a:solidFill>
              </a:rPr>
              <a:t>Kontrola trestu: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namátkové kontroly PMS v obydlí, kde se má odsouzený zdržovat,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elektronický monitorovací systém</a:t>
            </a:r>
          </a:p>
          <a:p>
            <a:pPr marL="342900" indent="-342900" algn="just"/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Porušení TDV: 1 den TDV = 1 den odnětí svobody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50 Kč – denní sazba za každý kalendářní den (350,-Kč/týden, 1.500,-Kč/měsíc, 18.250,-Kč/rok, 36.500,-Kč/2 roky)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Vyhláška o kontrole výkonu trestu domácího vězení č. 456/2009 Sb.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VYKONÁVACÍ ŘÍZENÍ - Trest zákazu vstupu na sportovní, kulturní a jiné společenské akce </a:t>
            </a:r>
          </a:p>
        </p:txBody>
      </p:sp>
      <p:pic>
        <p:nvPicPr>
          <p:cNvPr id="8704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Alternativní trest zaveden do praxe od 1.1. 2010.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Určen zejména problémovým fotbalovým fanouškům a pachatelům, kteří se dopouštějí trestné činnosti v souvislosti s konáním specifických sportovních, kulturních a jiných akcí.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Až na 10 let (mladiství až na 5 let).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Smyslem je zabránit páchání další trestné činnosti prostřednictvím zamezení jejich přístupu na daný typ akce.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PMS poučí odsouzeného o TZV a sestavuje ve spolupráci s ním probační plán.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Probační plán – upravuje konkrétní průběh uloženého trestu, je sestaven na základě pravomocného rozhodnutí soudu, individuální situace pachatele a specifických okolností souvisejících s příčinami trestné činnosti, analýzy rizik dalšího kriminálního jednání a potřeb poškozeného.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Kompetence PMS stanovit odsouzenému povinnost dostavovat se v době konání zakázané akce na policejní stanici.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400" b="0">
                <a:solidFill>
                  <a:schemeClr val="tx1"/>
                </a:solidFill>
              </a:rPr>
              <a:t> Úzká spolupráce s Policií ČR a organizátory kulturních a společenských akcí.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93503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</a:t>
            </a:r>
          </a:p>
        </p:txBody>
      </p:sp>
      <p:pic>
        <p:nvPicPr>
          <p:cNvPr id="8909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1336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Dohledem se rozumí</a:t>
            </a:r>
            <a:r>
              <a:rPr lang="cs-CZ" altLang="cs-CZ" sz="1000" b="0">
                <a:solidFill>
                  <a:schemeClr val="tx1"/>
                </a:solidFill>
              </a:rPr>
              <a:t>: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Pravidelný OSOBNÍ KONTAKT pachatele s úředníkem PMS, spolupráce při vytváření a realizace PROBAČNÍHO PLÁNU DOHLEDU a KONTROLA DODRŽOVÁNÍ PODMÍNEK uložených pachateli soudem nebo vyplývajících ze zákona.</a:t>
            </a: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Účel dohledu </a:t>
            </a:r>
            <a:r>
              <a:rPr lang="cs-CZ" altLang="cs-CZ" sz="1000" b="0">
                <a:solidFill>
                  <a:schemeClr val="tx1"/>
                </a:solidFill>
              </a:rPr>
              <a:t>: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a) SLEDOVÁNÍ A KONTROLA chování pachatele, čímž je zajišťována ochrana společnosti a snížení možnosti opakování trestné činnosti,</a:t>
            </a:r>
          </a:p>
          <a:p>
            <a:pPr marL="342900" indent="-342900"/>
            <a:r>
              <a:rPr lang="cs-CZ" altLang="cs-CZ" sz="1000" b="0">
                <a:solidFill>
                  <a:schemeClr val="tx1"/>
                </a:solidFill>
              </a:rPr>
              <a:t>b) odborné VEDENÍ A POMOC pachateli s cílem zajistit, aby v budoucnu vedl řádný život.</a:t>
            </a: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Povinnosti pachatele (§ 50):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SPOLUPRACOVAT s probačním úředníkem (dále jen „PÚ“) způsobem, který mu probační úředník stanoví a plnit probační plán dohledu,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DOSTAVOVAT SE k PÚ ve lhůtách, které mu stanovil,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INFORMOVAT PÚ o svém pobytu zaměstnání a zdrojích obživy,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dodržovat uložené OMEZENÍ A POVINNOSTI,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INFORMOVAT PÚ o jiných (pro výkon dohledu) důležitých okolnostech,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umožnit PÚ VSTUP DO OBYDLÍ, ve kterém se pachatel zdržuje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VÉST ŘÁDNÝ ŽIVOT.</a:t>
            </a:r>
          </a:p>
          <a:p>
            <a:pPr marL="342900" indent="-342900"/>
            <a:r>
              <a:rPr lang="cs-CZ" altLang="cs-CZ" sz="1000" b="0" u="sng">
                <a:solidFill>
                  <a:schemeClr val="tx1"/>
                </a:solidFill>
              </a:rPr>
              <a:t>Povinnosti a oprávnění probačního úředníka: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vykonávat dohled nad pachatelem v souladu s vytvořeným probačním plánem dohledu,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být odsouzenému nápomocen v jeho záležitostech,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plnit pokyny soudce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pravidelně aktualizovat probační plán s přihlédnutím osobním, rodinným a jiným poměrům pachatele,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poruší-li pachatel závažným způsobem nebo opakovaně podmínky dohledu, probační plán nebo uložené povinnosti informuje o tom PÚ bez zbytečného odkladu soud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nestanoví-li soud jinak, zpracuje PÚ nejméně 1x za 6 měsíců zprávu, ve které informuje o průběhu dohledu, o dodržování uložených povinností a o osobních a majetkových poměrech pachatele,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altLang="cs-CZ" sz="1000" b="0">
                <a:solidFill>
                  <a:schemeClr val="tx1"/>
                </a:solidFill>
              </a:rPr>
              <a:t>PÚ je oprávněn obracet se na všechny osoby (fyzické i právnické) a státní orgány s dožádáním o sdělení potřebných údajů a tyto jsou povinny, nebrání-li jim v tom zvláštní zákon, údaje sdělit.</a:t>
            </a: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0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zásady a principy práce s klientem</a:t>
            </a:r>
          </a:p>
        </p:txBody>
      </p:sp>
      <p:pic>
        <p:nvPicPr>
          <p:cNvPr id="9114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cs-CZ" altLang="cs-CZ" sz="1800" b="0">
                <a:solidFill>
                  <a:schemeClr val="tx1"/>
                </a:solidFill>
              </a:rPr>
              <a:t> </a:t>
            </a:r>
            <a:r>
              <a:rPr lang="cs-CZ" sz="1800" b="0">
                <a:solidFill>
                  <a:schemeClr val="tx1"/>
                </a:solidFill>
              </a:rPr>
              <a:t>navázání konstruktivního vztahu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informovanost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cs-CZ" sz="1800" b="0">
                <a:solidFill>
                  <a:schemeClr val="tx1"/>
                </a:solidFill>
              </a:rPr>
              <a:t> pravidla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nekompromisně trvat na pravidlech = důslednost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transparentnost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přiměřenost pomoci / kontroly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aktivizace klienta k řešení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důraz na přijetí odpovědnosti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zákonnost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program: malé cíle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vedení řádného života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spolupráce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respekt individuality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pravidelnost, dlouhodobost, systematická práce s klientem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9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0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zásady a principy práce s klientem</a:t>
            </a:r>
          </a:p>
        </p:txBody>
      </p:sp>
      <p:pic>
        <p:nvPicPr>
          <p:cNvPr id="96261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cs-CZ" altLang="cs-CZ" sz="1800" b="0">
                <a:solidFill>
                  <a:schemeClr val="tx1"/>
                </a:solidFill>
              </a:rPr>
              <a:t> </a:t>
            </a:r>
            <a:r>
              <a:rPr lang="cs-CZ" sz="1800" b="0">
                <a:solidFill>
                  <a:schemeClr val="tx1"/>
                </a:solidFill>
              </a:rPr>
              <a:t>navázání konstruktivního vztahu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informovanost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cs-CZ" sz="1800" b="0">
                <a:solidFill>
                  <a:schemeClr val="tx1"/>
                </a:solidFill>
              </a:rPr>
              <a:t> pravidla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nekompromisně trvat na pravidlech = důslednost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transparentnost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přiměřenost pomoci / kontroly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aktivizace klienta k řešení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důraz na přijetí odpovědnosti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zákonnost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program: malé cíle </a:t>
            </a:r>
            <a:r>
              <a:rPr lang="cs-CZ" sz="18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800" b="0">
                <a:solidFill>
                  <a:schemeClr val="tx1"/>
                </a:solidFill>
              </a:rPr>
              <a:t> vedení řádného života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spolupráce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respekt individuality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cs-CZ" sz="1800" b="0">
                <a:solidFill>
                  <a:schemeClr val="tx1"/>
                </a:solidFill>
              </a:rPr>
              <a:t> pravidelnost, dlouhodobost, systematická práce s klientem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7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analýza potřeb a rizik</a:t>
            </a:r>
          </a:p>
        </p:txBody>
      </p:sp>
      <p:pic>
        <p:nvPicPr>
          <p:cNvPr id="98309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PÚ vyhodnocuje rizika a potřeby pachatele – potřebné informace získá z: osobního </a:t>
            </a:r>
            <a:r>
              <a:rPr lang="cs-CZ" altLang="cs-CZ" sz="1000" b="0" u="sng">
                <a:solidFill>
                  <a:schemeClr val="tx1"/>
                </a:solidFill>
              </a:rPr>
              <a:t>rozhovoru s pachatelem</a:t>
            </a:r>
            <a:r>
              <a:rPr lang="cs-CZ" altLang="cs-CZ" sz="1000" b="0">
                <a:solidFill>
                  <a:schemeClr val="tx1"/>
                </a:solidFill>
              </a:rPr>
              <a:t>, </a:t>
            </a:r>
            <a:r>
              <a:rPr lang="cs-CZ" altLang="cs-CZ" sz="1000" b="0" u="sng">
                <a:solidFill>
                  <a:schemeClr val="tx1"/>
                </a:solidFill>
              </a:rPr>
              <a:t>ověření údajů</a:t>
            </a:r>
            <a:r>
              <a:rPr lang="cs-CZ" altLang="cs-CZ" sz="1000" b="0">
                <a:solidFill>
                  <a:schemeClr val="tx1"/>
                </a:solidFill>
              </a:rPr>
              <a:t> získaných od pachatele z dalších zdrojů, </a:t>
            </a:r>
            <a:r>
              <a:rPr lang="cs-CZ" altLang="cs-CZ" sz="1000" b="0" u="sng">
                <a:solidFill>
                  <a:schemeClr val="tx1"/>
                </a:solidFill>
              </a:rPr>
              <a:t>návštěvy v místě bydliště pachatele</a:t>
            </a:r>
            <a:r>
              <a:rPr lang="cs-CZ" altLang="cs-CZ" sz="1000" b="0">
                <a:solidFill>
                  <a:schemeClr val="tx1"/>
                </a:solidFill>
              </a:rPr>
              <a:t>, </a:t>
            </a:r>
            <a:r>
              <a:rPr lang="cs-CZ" altLang="cs-CZ" sz="1000" b="0" u="sng">
                <a:solidFill>
                  <a:schemeClr val="tx1"/>
                </a:solidFill>
              </a:rPr>
              <a:t>navázání kontaktu s obětí nebo pozůstalými</a:t>
            </a:r>
            <a:r>
              <a:rPr lang="cs-CZ" altLang="cs-CZ" sz="1000" b="0">
                <a:solidFill>
                  <a:schemeClr val="tx1"/>
                </a:solidFill>
              </a:rPr>
              <a:t> po oběti,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navázání </a:t>
            </a:r>
            <a:r>
              <a:rPr lang="cs-CZ" altLang="cs-CZ" sz="1000" b="0" u="sng">
                <a:solidFill>
                  <a:schemeClr val="tx1"/>
                </a:solidFill>
              </a:rPr>
              <a:t>kontaktu s orgány činnými v tr. řízení</a:t>
            </a:r>
            <a:r>
              <a:rPr lang="cs-CZ" altLang="cs-CZ" sz="1000" b="0">
                <a:solidFill>
                  <a:schemeClr val="tx1"/>
                </a:solidFill>
              </a:rPr>
              <a:t>, navázání </a:t>
            </a:r>
            <a:r>
              <a:rPr lang="cs-CZ" altLang="cs-CZ" sz="1000" b="0" u="sng">
                <a:solidFill>
                  <a:schemeClr val="tx1"/>
                </a:solidFill>
              </a:rPr>
              <a:t>kontaktu s odborníky</a:t>
            </a:r>
            <a:r>
              <a:rPr lang="cs-CZ" altLang="cs-CZ" sz="1000" b="0">
                <a:solidFill>
                  <a:schemeClr val="tx1"/>
                </a:solidFill>
              </a:rPr>
              <a:t>, kteří jsou do práce s pachatelem zapojeni, </a:t>
            </a:r>
            <a:r>
              <a:rPr lang="cs-CZ" altLang="cs-CZ" sz="1000" b="0" u="sng">
                <a:solidFill>
                  <a:schemeClr val="tx1"/>
                </a:solidFill>
              </a:rPr>
              <a:t>studiem dostupných materiálů</a:t>
            </a:r>
            <a:r>
              <a:rPr lang="cs-CZ" altLang="cs-CZ" sz="1000" b="0">
                <a:solidFill>
                  <a:schemeClr val="tx1"/>
                </a:solidFill>
              </a:rPr>
              <a:t> – původního trestního spisu </a:t>
            </a:r>
            <a:r>
              <a:rPr lang="cs-CZ" altLang="cs-CZ" sz="1000" b="0" i="1">
                <a:solidFill>
                  <a:schemeClr val="tx1"/>
                </a:solidFill>
              </a:rPr>
              <a:t>(zejména rozsudku, výpovědí pachatele a svědků, znaleckých posudků, opisu rejstříku trestů atd.)</a:t>
            </a:r>
            <a:r>
              <a:rPr lang="cs-CZ" altLang="cs-CZ" sz="1000" b="0">
                <a:solidFill>
                  <a:schemeClr val="tx1"/>
                </a:solidFill>
              </a:rPr>
              <a:t> a dalších vyžádaných písemných podkladů.</a:t>
            </a:r>
            <a:r>
              <a:rPr lang="cs-CZ" altLang="cs-CZ" sz="1000">
                <a:solidFill>
                  <a:schemeClr val="tx1"/>
                </a:solidFill>
              </a:rPr>
              <a:t> </a:t>
            </a: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RIZIKO:</a:t>
            </a:r>
            <a:r>
              <a:rPr lang="cs-CZ" altLang="cs-CZ" sz="1000" b="0">
                <a:solidFill>
                  <a:schemeClr val="tx1"/>
                </a:solidFill>
              </a:rPr>
              <a:t> nebezpečí, hrozba, pravděpodobnost nezdaru, recidivy, újmy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RIZIKOVÝ FAKTOR:</a:t>
            </a:r>
            <a:r>
              <a:rPr lang="cs-CZ" altLang="cs-CZ" sz="1000" b="0">
                <a:solidFill>
                  <a:schemeClr val="tx1"/>
                </a:solidFill>
              </a:rPr>
              <a:t> okolnost podněcující vznik rizika, zvyšující pravděpodobnost jeho vzniku 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 </a:t>
            </a:r>
          </a:p>
          <a:p>
            <a:pPr marL="342900" indent="-342900" algn="just"/>
            <a:r>
              <a:rPr lang="cs-CZ" altLang="cs-CZ" sz="1000" b="0" u="sng">
                <a:solidFill>
                  <a:schemeClr val="tx1"/>
                </a:solidFill>
              </a:rPr>
              <a:t>Dělení:</a:t>
            </a:r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STATICKÉ - v čase neměnné, např. věk, pohlaví, trestní minulost, dřívější výkon alternativních trestů,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DYNAMICKÉ - v čase proměnlivé, např. antisociální postoj, kriminální vazby, užívání drog/alkoholu, finance, bydlení, aj.</a:t>
            </a:r>
          </a:p>
          <a:p>
            <a:pPr marL="342900" indent="-342900" algn="just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Analýza - pracovník se zaměří na následující oblasti:</a:t>
            </a:r>
          </a:p>
          <a:p>
            <a:pPr marL="342900" indent="-342900" algn="just"/>
            <a:r>
              <a:rPr lang="cs-CZ" altLang="cs-CZ" sz="1000" b="0">
                <a:solidFill>
                  <a:schemeClr val="tx1"/>
                </a:solidFill>
              </a:rPr>
              <a:t>aktuální TČ, trestní minulost, okolnosti ovlivňující TČ, zaměstnání, vzdělání, finanční situace, bydlení, postoje, myšlení, chování obviněného, sociální okolí, závislosti, zdraví, postoj pachatele k TČ a k oběti, potřeby pachatele 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 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Vyhodnocování - </a:t>
            </a:r>
            <a:r>
              <a:rPr lang="cs-CZ" altLang="cs-CZ" sz="1000" u="sng">
                <a:solidFill>
                  <a:schemeClr val="tx1"/>
                </a:solidFill>
              </a:rPr>
              <a:t>určení pravděpodobnosti další trestné činnosti:</a:t>
            </a:r>
            <a:r>
              <a:rPr lang="cs-CZ" altLang="cs-CZ" sz="1000">
                <a:solidFill>
                  <a:schemeClr val="tx1"/>
                </a:solidFill>
              </a:rPr>
              <a:t> </a:t>
            </a:r>
            <a:r>
              <a:rPr lang="cs-CZ" altLang="cs-CZ" sz="1000" b="0">
                <a:solidFill>
                  <a:schemeClr val="tx1"/>
                </a:solidFill>
              </a:rPr>
              <a:t>určit </a:t>
            </a:r>
            <a:r>
              <a:rPr lang="cs-CZ" altLang="cs-CZ" sz="1000" b="0" u="sng">
                <a:solidFill>
                  <a:schemeClr val="tx1"/>
                </a:solidFill>
              </a:rPr>
              <a:t>míru rizika recidivy a újmy (nízká, střední, vysoká</a:t>
            </a:r>
            <a:r>
              <a:rPr lang="cs-CZ" altLang="cs-CZ" sz="1000" b="0">
                <a:solidFill>
                  <a:schemeClr val="tx1"/>
                </a:solidFill>
              </a:rPr>
              <a:t>)</a:t>
            </a:r>
          </a:p>
          <a:p>
            <a:pPr marL="342900" indent="-342900" algn="just"/>
            <a:r>
              <a:rPr lang="cs-CZ" altLang="cs-CZ" sz="1000" b="0" u="sng">
                <a:solidFill>
                  <a:schemeClr val="tx1"/>
                </a:solidFill>
              </a:rPr>
              <a:t>charakter újmy</a:t>
            </a:r>
            <a:r>
              <a:rPr lang="cs-CZ" altLang="cs-CZ" sz="1000" b="0">
                <a:solidFill>
                  <a:schemeClr val="tx1"/>
                </a:solidFill>
              </a:rPr>
              <a:t> (materiální, sexuální, na zdraví, životě, psychická), </a:t>
            </a:r>
            <a:r>
              <a:rPr lang="cs-CZ" altLang="cs-CZ" sz="1000" b="0" u="sng">
                <a:solidFill>
                  <a:schemeClr val="tx1"/>
                </a:solidFill>
              </a:rPr>
              <a:t>uvést zdroje, důvody vyhodnocení</a:t>
            </a:r>
            <a:r>
              <a:rPr lang="cs-CZ" altLang="cs-CZ" sz="1000" b="0">
                <a:solidFill>
                  <a:schemeClr val="tx1"/>
                </a:solidFill>
              </a:rPr>
              <a:t> (proč si to myslím?) – Co konkrétně by se mohlo stát, komu, za jakých okolností a s jakými dopady? </a:t>
            </a:r>
          </a:p>
          <a:p>
            <a:pPr marL="342900" indent="-342900" algn="just"/>
            <a:r>
              <a:rPr lang="cs-CZ" altLang="cs-CZ" sz="1000">
                <a:solidFill>
                  <a:schemeClr val="tx1"/>
                </a:solidFill>
              </a:rPr>
              <a:t>Z vyhodnocení vyplývá závažnost případu (míra rizikovosti pachatele), ta určuje </a:t>
            </a:r>
            <a:r>
              <a:rPr lang="cs-CZ" altLang="cs-CZ" sz="1000" u="sng">
                <a:solidFill>
                  <a:schemeClr val="tx1"/>
                </a:solidFill>
              </a:rPr>
              <a:t>míru intenzity intervence</a:t>
            </a:r>
            <a:r>
              <a:rPr lang="cs-CZ" altLang="cs-CZ" sz="1000">
                <a:solidFill>
                  <a:schemeClr val="tx1"/>
                </a:solidFill>
              </a:rPr>
              <a:t> (spolupráce v dohledu, doporučované alternativy), vše musí PÚ </a:t>
            </a:r>
            <a:r>
              <a:rPr lang="cs-CZ" altLang="cs-CZ" sz="1000" u="sng">
                <a:solidFill>
                  <a:schemeClr val="tx1"/>
                </a:solidFill>
              </a:rPr>
              <a:t>zohlednit při sestavení probačního plánu dohledu</a:t>
            </a:r>
            <a:r>
              <a:rPr lang="cs-CZ" altLang="cs-CZ" sz="1000">
                <a:solidFill>
                  <a:schemeClr val="tx1"/>
                </a:solidFill>
              </a:rPr>
              <a:t> - musí konkrétně stanovit, </a:t>
            </a:r>
            <a:r>
              <a:rPr lang="cs-CZ" altLang="cs-CZ" sz="1000" u="sng">
                <a:solidFill>
                  <a:schemeClr val="tx1"/>
                </a:solidFill>
              </a:rPr>
              <a:t>jakým způsobem bude rizika zmenšovat a jakým způsobem budou potřeby pachatele řešeny</a:t>
            </a:r>
            <a:r>
              <a:rPr lang="cs-CZ" altLang="cs-CZ" sz="1000">
                <a:solidFill>
                  <a:schemeClr val="tx1"/>
                </a:solidFill>
              </a:rPr>
              <a:t> (např. dokladovat NŠ, zkontaktovat exekutora, testování – alkohol, drogy, atd.), pravidelná </a:t>
            </a:r>
            <a:r>
              <a:rPr lang="cs-CZ" altLang="cs-CZ" sz="1000" u="sng">
                <a:solidFill>
                  <a:schemeClr val="tx1"/>
                </a:solidFill>
              </a:rPr>
              <a:t>kontrola ujednaného, vyhodnocení a aktualizace plánů.</a:t>
            </a:r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 b="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  <a:p>
            <a:pPr marL="342900" indent="-342900" algn="just"/>
            <a:endParaRPr lang="cs-CZ" altLang="cs-CZ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5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 PROBAČNÍHO ÚŘEDNÍKA – probační plán dohledu</a:t>
            </a:r>
          </a:p>
        </p:txBody>
      </p:sp>
      <p:pic>
        <p:nvPicPr>
          <p:cNvPr id="100357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None/>
            </a:pPr>
            <a:r>
              <a:rPr lang="cs-CZ" sz="1600" b="0">
                <a:solidFill>
                  <a:schemeClr val="tx1"/>
                </a:solidFill>
              </a:rPr>
              <a:t>= nástroj efektivního výkonu dohledu:</a:t>
            </a:r>
          </a:p>
          <a:p>
            <a:pPr marL="342900" indent="-342900" algn="just">
              <a:buFont typeface="Wingdings" pitchFamily="2" charset="2"/>
              <a:buNone/>
            </a:pPr>
            <a:endParaRPr lang="cs-CZ" sz="16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individuální specifikace, konkretizace dohledu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pravidla spolupráce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vytváření za spolupráce s klientem (nespolupráce klienta není překážkou pro vytvoření probačního plánu)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k hodnocení úspěchů spolupráce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mapa cesty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průběžná aktualizace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identifikace a pojmenování specifických potřeb a zájmů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jejich naplnění společensky přijatelným způsobem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práce s úspěchem, pozitivy </a:t>
            </a:r>
            <a:r>
              <a:rPr lang="cs-CZ" sz="1600" b="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cs-CZ" sz="1600" b="0">
                <a:solidFill>
                  <a:schemeClr val="tx1"/>
                </a:solidFill>
              </a:rPr>
              <a:t> zmocňování, motivace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hledání, co a jak měnit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zohlednění soudem uložených povinností a omezení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600" b="0">
                <a:solidFill>
                  <a:schemeClr val="tx1"/>
                </a:solidFill>
              </a:rPr>
              <a:t> srozumitelnost pro klienta</a:t>
            </a:r>
            <a:endParaRPr lang="cs-CZ" altLang="cs-CZ" sz="16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3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345362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DOHLEDOVÉ INSTITUTY</a:t>
            </a:r>
          </a:p>
        </p:txBody>
      </p:sp>
      <p:pic>
        <p:nvPicPr>
          <p:cNvPr id="102405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684213" y="2781300"/>
            <a:ext cx="75612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PODMÍNĚNÝ ODKLAD VÝKONU TRESTU ODNĚTÍ SVOBODY s dohledem, zkušební doba 1 až 5 let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PODMÍNĚNÉ PROPUŠTĚNÍ Z VÝKONU TRESTU odnětí svobody s dohledem, zkušební doba 1 až 7 let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PODMÍNĚNÉ UPUŠTĚNÍ OD POTRESTÁNÍ s dohledem, zkušební doba až 1 rok,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PROPUŠTĚNÍ Z OCHRANNÉHO LÉČENÍ s dohledem,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Výkon trestu OBECNĚ PROSPĚŠNÝCH PRACÍ za současného uložení dohledu při prodloužení lhůty k vykonání trestu OPP,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VÝCHOVNÉ OPATŘENÍ dohled probačního úředníka,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cs-CZ" altLang="cs-CZ" sz="1600" b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altLang="cs-CZ" sz="1600" b="0">
                <a:solidFill>
                  <a:schemeClr val="tx1"/>
                </a:solidFill>
              </a:rPr>
              <a:t> + NÁHRADA VAZBY dohledem (po propuštění obviněného z vazby) do pravomocného rozhodnutí soudu.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PROBAČNÍ A MEDIAČNÍ SLUŽBA</a:t>
            </a:r>
          </a:p>
        </p:txBody>
      </p:sp>
      <p:pic>
        <p:nvPicPr>
          <p:cNvPr id="20484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 smtClean="0"/>
              <a:t>PMS </a:t>
            </a:r>
            <a:r>
              <a:rPr lang="cs-CZ" sz="2400" smtClean="0"/>
              <a:t>zahájila činnost v roce 2001 na základě zákona č. 257/2000 o PMS.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 smtClean="0"/>
              <a:t>STRUKTURA PMS: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b="1" smtClean="0"/>
              <a:t>střediska PMS působí v sídlech okresních soudů – 74 </a:t>
            </a:r>
            <a:r>
              <a:rPr lang="cs-CZ" sz="2400" smtClean="0"/>
              <a:t>středisek v osmi soudních krajích + 4 pobočky, 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smtClean="0"/>
              <a:t>na úrovni krajů - 8 krajských ředitelů</a:t>
            </a:r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smtClean="0"/>
              <a:t>ředitelství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endParaRPr lang="cs-CZ" sz="2400" b="1" smtClean="0"/>
          </a:p>
          <a:p>
            <a:pPr lvl="1"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400" b="1" smtClean="0"/>
              <a:t>PROBAČNÍ ÚŘEDNÍCI/ASISTENTI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1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620713"/>
            <a:ext cx="6696075" cy="15113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pic>
        <p:nvPicPr>
          <p:cNvPr id="104453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5" name="Picture 8" descr="mapaV20136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1550" y="2276475"/>
            <a:ext cx="60960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Plátno 33"/>
          <p:cNvGrpSpPr>
            <a:grpSpLocks/>
          </p:cNvGrpSpPr>
          <p:nvPr/>
        </p:nvGrpSpPr>
        <p:grpSpPr bwMode="auto">
          <a:xfrm>
            <a:off x="-606425" y="69850"/>
            <a:ext cx="10139363" cy="6599238"/>
            <a:chOff x="0" y="0"/>
            <a:chExt cx="10138410" cy="6599509"/>
          </a:xfrm>
        </p:grpSpPr>
        <p:sp>
          <p:nvSpPr>
            <p:cNvPr id="108547" name="Obdélník 53"/>
            <p:cNvSpPr>
              <a:spLocks noChangeArrowheads="1"/>
            </p:cNvSpPr>
            <p:nvPr/>
          </p:nvSpPr>
          <p:spPr bwMode="auto">
            <a:xfrm>
              <a:off x="217170" y="686435"/>
              <a:ext cx="9921240" cy="5345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2653852" y="482938"/>
              <a:ext cx="1763715" cy="438783"/>
            </a:xfrm>
            <a:prstGeom prst="rect">
              <a:avLst/>
            </a:prstGeom>
            <a:solidFill>
              <a:srgbClr val="3399E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jedné třetiny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516142" y="482938"/>
              <a:ext cx="2079748" cy="43878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Před výkonem jedné třetiny či poloviny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0" name="Rectangle 6"/>
            <p:cNvSpPr>
              <a:spLocks noChangeArrowheads="1"/>
            </p:cNvSpPr>
            <p:nvPr/>
          </p:nvSpPr>
          <p:spPr bwMode="auto">
            <a:xfrm>
              <a:off x="4485190" y="482938"/>
              <a:ext cx="1704372" cy="438783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jedné poloviny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1" name="Rectangle 7"/>
            <p:cNvSpPr>
              <a:spLocks noChangeArrowheads="1"/>
            </p:cNvSpPr>
            <p:nvPr/>
          </p:nvSpPr>
          <p:spPr bwMode="auto">
            <a:xfrm>
              <a:off x="6246144" y="482938"/>
              <a:ext cx="1708512" cy="438783"/>
            </a:xfrm>
            <a:prstGeom prst="rect">
              <a:avLst/>
            </a:prstGeom>
            <a:solidFill>
              <a:srgbClr val="F1172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výkonu dvou třetin trestu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108552" name="Rectangle 8"/>
            <p:cNvSpPr>
              <a:spLocks noChangeArrowheads="1"/>
            </p:cNvSpPr>
            <p:nvPr/>
          </p:nvSpPr>
          <p:spPr bwMode="auto">
            <a:xfrm>
              <a:off x="8002959" y="482938"/>
              <a:ext cx="1918281" cy="438783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Přeměna na trest domácího vězení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1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</a:p>
          </p:txBody>
        </p:sp>
        <p:sp>
          <p:nvSpPr>
            <p:cNvPr id="60" name="Rectangle 9"/>
            <p:cNvSpPr>
              <a:spLocks noChangeArrowheads="1"/>
            </p:cNvSpPr>
            <p:nvPr/>
          </p:nvSpPr>
          <p:spPr bwMode="auto">
            <a:xfrm>
              <a:off x="1112733" y="0"/>
              <a:ext cx="8400260" cy="3826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800" cap="all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kdy a za jakých podmínek mohu </a:t>
              </a:r>
              <a:r>
                <a:rPr lang="cs-CZ" sz="1800" cap="all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žádat </a:t>
              </a:r>
              <a:r>
                <a:rPr lang="cs-CZ" sz="1800" cap="all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 propuštění z výkonu </a:t>
              </a:r>
              <a:r>
                <a:rPr lang="cs-CZ" sz="1800" cap="all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trestu</a:t>
              </a:r>
              <a:endParaRPr lang="cs-CZ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10"/>
            <p:cNvSpPr>
              <a:spLocks noChangeArrowheads="1"/>
            </p:cNvSpPr>
            <p:nvPr/>
          </p:nvSpPr>
          <p:spPr bwMode="auto">
            <a:xfrm>
              <a:off x="515889" y="992229"/>
              <a:ext cx="2079431" cy="179077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odsouzen za přečin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vzorným chováním a plněním svých povinností, že dalšího výkonu trestu není třeba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 mé žádosti připojí kladné stanovisko ředitel věznice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2" name="Rectangle 11"/>
            <p:cNvSpPr>
              <a:spLocks noChangeArrowheads="1"/>
            </p:cNvSpPr>
            <p:nvPr/>
          </p:nvSpPr>
          <p:spPr bwMode="auto">
            <a:xfrm>
              <a:off x="2654051" y="992229"/>
              <a:ext cx="1763547" cy="3951449"/>
            </a:xfrm>
            <a:prstGeom prst="rect">
              <a:avLst/>
            </a:prstGeom>
            <a:solidFill>
              <a:srgbClr val="3399E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nejsem odsouzen za zvlášť závažný zločin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poprvé ve výkonu trestu odnětí svobody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pokud jsem odsouzen za zločin, soud přihlédne k tomu, zda jsem nastoupil včas do věznice a odčinil škodu či újmu způsobenou trestným činem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8556" name="Rectangle 12"/>
            <p:cNvSpPr>
              <a:spLocks noChangeArrowheads="1"/>
            </p:cNvSpPr>
            <p:nvPr/>
          </p:nvSpPr>
          <p:spPr bwMode="auto">
            <a:xfrm>
              <a:off x="4482430" y="992092"/>
              <a:ext cx="1709892" cy="3951806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jsem odsouzen za přečin či zločin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buFont typeface="Wingdings" pitchFamily="2" charset="2"/>
                <a:buChar char=""/>
              </a:pPr>
              <a:r>
                <a:rPr lang="cs-CZ" sz="110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pokud jsem odsouzen za zločin, soud přihlédne k tomu, zda jsem nastoupil včas do věznice a odčinil škodu či újmu způsobenou trestným činem 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6246226" y="992229"/>
              <a:ext cx="1709576" cy="3935574"/>
            </a:xfrm>
            <a:prstGeom prst="rect">
              <a:avLst/>
            </a:prstGeom>
            <a:solidFill>
              <a:srgbClr val="F1172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závažná trestná činnost dle §88/4 </a:t>
              </a:r>
              <a:r>
                <a:rPr lang="cs-CZ" sz="11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TZ</a:t>
              </a:r>
              <a:endParaRPr lang="cs-CZ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propuštění budu vést řádný život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pokud jsem odsouzen za zločin, soud přihlédne k tomu, zda jsem nastoupil včas do věznice a odčinil škodu či újmu způsobenou trestným činem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5" name="Rectangle 14"/>
            <p:cNvSpPr>
              <a:spLocks noChangeArrowheads="1"/>
            </p:cNvSpPr>
            <p:nvPr/>
          </p:nvSpPr>
          <p:spPr bwMode="auto">
            <a:xfrm>
              <a:off x="8003423" y="992229"/>
              <a:ext cx="1917520" cy="2727437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jsem odsouzen za přečin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vykonal jsem polovinu trestu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dám písemný slib, že budu doma v soudem určenou dobu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prokázal jsem svým chováním a plněním svých povinností polepšení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 přeměně trestu budu vést řádný život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6" name="Rectangle 15"/>
            <p:cNvSpPr>
              <a:spLocks noChangeArrowheads="1"/>
            </p:cNvSpPr>
            <p:nvPr/>
          </p:nvSpPr>
          <p:spPr bwMode="auto">
            <a:xfrm>
              <a:off x="8003423" y="3789519"/>
              <a:ext cx="1917520" cy="2809990"/>
            </a:xfrm>
            <a:prstGeom prst="rect">
              <a:avLst/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zbytek trestu se přemění do domácího vězení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den ve věznici = 1 den domácího vězení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budu muset soudu platit 50,-Kč za den doma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musím mít zajištěné bydlení a rodina musí spolupracovat s PMS ČR </a:t>
              </a: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dále mi mohou být uloženy přiměřené povinnosti a omezení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7" name="Rectangle 16"/>
            <p:cNvSpPr>
              <a:spLocks noChangeArrowheads="1"/>
            </p:cNvSpPr>
            <p:nvPr/>
          </p:nvSpPr>
          <p:spPr bwMode="auto">
            <a:xfrm>
              <a:off x="515889" y="3014787"/>
              <a:ext cx="2079431" cy="358472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zkušební dobu mohu dostat až na 3 roky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soud mi může uložit: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dohled probačního úředníka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přiměřené povinnosti a omezení (např. neužívat alkohol, </a:t>
              </a:r>
              <a:r>
                <a:rPr lang="cs-CZ" sz="11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OPL</a:t>
              </a: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apod.)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dále jednu z těchto možností: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zdržovat se v obydlí (max. 1 rok)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vykonat práce ve prospěch obcí, institucí (50 - 200 hodin)</a:t>
              </a:r>
            </a:p>
            <a:p>
              <a:pPr marL="34290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uhradit peněžní částku na pomoc obětem (2 000,-Kč až 10 000 000,-Kč)</a:t>
              </a:r>
            </a:p>
            <a:p>
              <a:pPr marL="90170" indent="-90170"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8" name="Rectangle 17" descr="Prezentace1"/>
            <p:cNvSpPr>
              <a:spLocks noChangeArrowheads="1"/>
            </p:cNvSpPr>
            <p:nvPr/>
          </p:nvSpPr>
          <p:spPr bwMode="auto">
            <a:xfrm>
              <a:off x="2985807" y="5132599"/>
              <a:ext cx="4679510" cy="1351017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upright="1"/>
            <a:lstStyle/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za přečin mohu dostat zkušební dobu až na 3 roky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za zločin mohu dostat zkušební dobu na 1 až 7 let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dále mi může být uloženo: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dohled probačního úředníka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přiměřené povinnosti a omezení (např. neužívat alkohol, </a:t>
              </a:r>
              <a:r>
                <a:rPr lang="cs-CZ" sz="1100" dirty="0" err="1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OPL</a:t>
              </a: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apod.)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150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  <a:defRPr/>
              </a:pPr>
              <a:r>
                <a:rPr lang="cs-CZ" sz="1100" dirty="0">
                  <a:solidFill>
                    <a:srgbClr val="FFFF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povinnost zdržovat se v určené době ve svém obydlí  </a:t>
              </a:r>
              <a:endPara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  <a:defRPr/>
              </a:pPr>
              <a:r>
                <a:rPr lang="cs-CZ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08562" name="AutoShape 18"/>
            <p:cNvCxnSpPr>
              <a:cxnSpLocks noChangeShapeType="1"/>
              <a:stCxn id="64" idx="2"/>
              <a:endCxn id="68" idx="0"/>
            </p:cNvCxnSpPr>
            <p:nvPr/>
          </p:nvCxnSpPr>
          <p:spPr bwMode="auto">
            <a:xfrm rot="5400000">
              <a:off x="6111274" y="4142132"/>
              <a:ext cx="203498" cy="1776135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63" name="AutoShape 19"/>
            <p:cNvCxnSpPr>
              <a:cxnSpLocks noChangeShapeType="1"/>
              <a:stCxn id="62" idx="2"/>
              <a:endCxn id="68" idx="0"/>
            </p:cNvCxnSpPr>
            <p:nvPr/>
          </p:nvCxnSpPr>
          <p:spPr bwMode="auto">
            <a:xfrm rot="16200000" flipH="1">
              <a:off x="4336308" y="4143301"/>
              <a:ext cx="188048" cy="1789245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64" name="AutoShape 20"/>
            <p:cNvCxnSpPr>
              <a:cxnSpLocks noChangeShapeType="1"/>
              <a:stCxn id="108556" idx="2"/>
              <a:endCxn id="68" idx="0"/>
            </p:cNvCxnSpPr>
            <p:nvPr/>
          </p:nvCxnSpPr>
          <p:spPr bwMode="auto">
            <a:xfrm flipH="1">
              <a:off x="5324955" y="4943898"/>
              <a:ext cx="12421" cy="18805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5" name="AutoShape 21"/>
            <p:cNvCxnSpPr>
              <a:cxnSpLocks noChangeShapeType="1"/>
              <a:stCxn id="61" idx="0"/>
              <a:endCxn id="108549" idx="2"/>
            </p:cNvCxnSpPr>
            <p:nvPr/>
          </p:nvCxnSpPr>
          <p:spPr bwMode="auto">
            <a:xfrm flipV="1">
              <a:off x="1556016" y="921721"/>
              <a:ext cx="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6" name="AutoShape 22"/>
            <p:cNvCxnSpPr>
              <a:cxnSpLocks noChangeShapeType="1"/>
              <a:stCxn id="67" idx="0"/>
              <a:endCxn id="61" idx="2"/>
            </p:cNvCxnSpPr>
            <p:nvPr/>
          </p:nvCxnSpPr>
          <p:spPr bwMode="auto">
            <a:xfrm flipV="1">
              <a:off x="1556016" y="2783086"/>
              <a:ext cx="0" cy="23182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7" name="AutoShape 23"/>
            <p:cNvCxnSpPr>
              <a:cxnSpLocks noChangeShapeType="1"/>
              <a:stCxn id="62" idx="0"/>
              <a:endCxn id="108548" idx="2"/>
            </p:cNvCxnSpPr>
            <p:nvPr/>
          </p:nvCxnSpPr>
          <p:spPr bwMode="auto">
            <a:xfrm flipV="1">
              <a:off x="3535710" y="921721"/>
              <a:ext cx="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8" name="AutoShape 24"/>
            <p:cNvCxnSpPr>
              <a:cxnSpLocks noChangeShapeType="1"/>
              <a:stCxn id="108556" idx="0"/>
              <a:endCxn id="108550" idx="2"/>
            </p:cNvCxnSpPr>
            <p:nvPr/>
          </p:nvCxnSpPr>
          <p:spPr bwMode="auto">
            <a:xfrm flipV="1">
              <a:off x="5337376" y="921721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69" name="AutoShape 25"/>
            <p:cNvCxnSpPr>
              <a:cxnSpLocks noChangeShapeType="1"/>
              <a:stCxn id="64" idx="0"/>
              <a:endCxn id="108551" idx="2"/>
            </p:cNvCxnSpPr>
            <p:nvPr/>
          </p:nvCxnSpPr>
          <p:spPr bwMode="auto">
            <a:xfrm flipH="1" flipV="1">
              <a:off x="7100400" y="921721"/>
              <a:ext cx="690" cy="7037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70" name="AutoShape 26"/>
            <p:cNvCxnSpPr>
              <a:cxnSpLocks noChangeShapeType="1"/>
              <a:stCxn id="65" idx="0"/>
              <a:endCxn id="108552" idx="2"/>
            </p:cNvCxnSpPr>
            <p:nvPr/>
          </p:nvCxnSpPr>
          <p:spPr bwMode="auto">
            <a:xfrm flipV="1">
              <a:off x="8962100" y="921721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571" name="AutoShape 27"/>
            <p:cNvCxnSpPr>
              <a:cxnSpLocks noChangeShapeType="1"/>
              <a:stCxn id="65" idx="2"/>
              <a:endCxn id="66" idx="0"/>
            </p:cNvCxnSpPr>
            <p:nvPr/>
          </p:nvCxnSpPr>
          <p:spPr bwMode="auto">
            <a:xfrm>
              <a:off x="8962100" y="3719190"/>
              <a:ext cx="0" cy="7037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108572" name="Picture 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92092"/>
              <a:ext cx="583765" cy="1215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573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84896"/>
              <a:ext cx="411257" cy="807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8574" name="Picture 3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9343" y="2498857"/>
              <a:ext cx="456799" cy="2445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8575" name="AutoShape 31"/>
            <p:cNvCxnSpPr>
              <a:cxnSpLocks noChangeShapeType="1"/>
              <a:stCxn id="60" idx="2"/>
              <a:endCxn id="108549" idx="0"/>
            </p:cNvCxnSpPr>
            <p:nvPr/>
          </p:nvCxnSpPr>
          <p:spPr bwMode="auto">
            <a:xfrm rot="5400000">
              <a:off x="3383912" y="-1444995"/>
              <a:ext cx="100727" cy="3756519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6" name="AutoShape 32"/>
            <p:cNvCxnSpPr>
              <a:cxnSpLocks noChangeShapeType="1"/>
              <a:stCxn id="60" idx="2"/>
              <a:endCxn id="108548" idx="0"/>
            </p:cNvCxnSpPr>
            <p:nvPr/>
          </p:nvCxnSpPr>
          <p:spPr bwMode="auto">
            <a:xfrm rot="5400000">
              <a:off x="4373414" y="-455494"/>
              <a:ext cx="100727" cy="1777515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7" name="AutoShape 33"/>
            <p:cNvCxnSpPr>
              <a:cxnSpLocks noChangeShapeType="1"/>
              <a:stCxn id="60" idx="2"/>
              <a:endCxn id="108551" idx="0"/>
            </p:cNvCxnSpPr>
            <p:nvPr/>
          </p:nvCxnSpPr>
          <p:spPr bwMode="auto">
            <a:xfrm rot="16200000" flipH="1">
              <a:off x="6156449" y="-461014"/>
              <a:ext cx="100727" cy="1787176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8" name="AutoShape 34"/>
            <p:cNvCxnSpPr>
              <a:cxnSpLocks noChangeShapeType="1"/>
              <a:stCxn id="60" idx="2"/>
              <a:endCxn id="108552" idx="0"/>
            </p:cNvCxnSpPr>
            <p:nvPr/>
          </p:nvCxnSpPr>
          <p:spPr bwMode="auto">
            <a:xfrm rot="16200000" flipH="1">
              <a:off x="7086609" y="-1391173"/>
              <a:ext cx="100727" cy="3648874"/>
            </a:xfrm>
            <a:prstGeom prst="bentConnector3">
              <a:avLst>
                <a:gd name="adj1" fmla="val 49685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8579" name="AutoShape 35"/>
            <p:cNvCxnSpPr>
              <a:cxnSpLocks noChangeShapeType="1"/>
              <a:stCxn id="60" idx="2"/>
              <a:endCxn id="108550" idx="0"/>
            </p:cNvCxnSpPr>
            <p:nvPr/>
          </p:nvCxnSpPr>
          <p:spPr bwMode="auto">
            <a:xfrm>
              <a:off x="5313225" y="382211"/>
              <a:ext cx="23461" cy="10072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056437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Podmíněné propuštění nepředstavuje nárokový institut -  přestože odsouzený splní povinné náležitosti, soud nemusí jeho žádosti vyhovět.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i="1" smtClean="0"/>
              <a:t>Zkušební doba: </a:t>
            </a:r>
            <a:r>
              <a:rPr lang="cs-CZ" altLang="cs-CZ" sz="1200" u="sng" smtClean="0"/>
              <a:t>1 až 7 let, u mladistvého 1 – 5 let,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Lze současně vyslovit </a:t>
            </a:r>
            <a:r>
              <a:rPr lang="cs-CZ" altLang="cs-CZ" sz="1200" u="sng" smtClean="0"/>
              <a:t>dohled</a:t>
            </a:r>
            <a:r>
              <a:rPr lang="cs-CZ" altLang="cs-CZ" sz="1200" smtClean="0"/>
              <a:t> a v rámci dohledu i </a:t>
            </a:r>
            <a:r>
              <a:rPr lang="cs-CZ" altLang="cs-CZ" sz="1200" u="sng" smtClean="0"/>
              <a:t>přiměřená omezení a povinnosti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Soud vychází ze </a:t>
            </a:r>
            <a:r>
              <a:rPr lang="cs-CZ" altLang="cs-CZ" sz="1200" u="sng" smtClean="0"/>
              <a:t>spisového materiálu zahrnujícího</a:t>
            </a:r>
            <a:r>
              <a:rPr lang="cs-CZ" altLang="cs-CZ" sz="1200" smtClean="0"/>
              <a:t> (zprávu věznice, rejstřík trestu, příp. zprávy z místa bydliště), dále soud přihlíží, zda má odsouzený po propuštění zajištěnou práci a bydlení.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u="sng" smtClean="0"/>
              <a:t>Při zamítnutí lze žádost opakovat po 6 měsících od pravomocného rozhodnutí.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cs-CZ" altLang="cs-CZ" sz="1200" smtClean="0"/>
              <a:t>Pokud soud žádosti </a:t>
            </a:r>
            <a:r>
              <a:rPr lang="cs-CZ" altLang="cs-CZ" sz="1200" u="sng" smtClean="0"/>
              <a:t>vyhoví, opouští odsouzený věznici po právní moci </a:t>
            </a:r>
            <a:r>
              <a:rPr lang="cs-CZ" altLang="cs-CZ" sz="1200" smtClean="0"/>
              <a:t>rozhodnutí.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Součinnost PMS a Vězeňské služby: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Součinnost  je zakotvena v dohodě mezi PMS a Vězeňskou službou ČR (VS).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PMS částečně pracuje ve věznici.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je nezbytné fungování týmu VS-PMS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smtClean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Cíl: </a:t>
            </a:r>
            <a:endParaRPr lang="cs-CZ" altLang="cs-CZ" sz="12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smtClean="0"/>
              <a:t>Vzájemná KOORDINACE A EFEKTIVNÍ VÝKON spolupráce PMS a VS v oblasti přípravy na rozhodování o podmíněné propuštění (PP) s dohledem.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Smysl: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smtClean="0"/>
              <a:t>Připravit pro soud RELEVANTNÍ PODKLADY pro rozhodování o PP, včetně doporučení k minimalizaci recidivy.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cs-CZ" altLang="cs-CZ" sz="1200" smtClean="0"/>
          </a:p>
          <a:p>
            <a:endParaRPr lang="cs-CZ" sz="1200" smtClean="0"/>
          </a:p>
        </p:txBody>
      </p:sp>
      <p:pic>
        <p:nvPicPr>
          <p:cNvPr id="106501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5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6983412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1200" u="sng" smtClean="0"/>
              <a:t>Součinnost PMS a Vězeňské služby - POSTUP:</a:t>
            </a: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Vězeňská služba ČR při nástupu pachatele do výkonu trestu odnětí svobody informuje o možnostech spolupráce s PMS.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Znovu informace pro ty, kteří mohou za 6 měs. žádat o PP </a:t>
            </a:r>
            <a:r>
              <a:rPr lang="cs-CZ" altLang="cs-CZ" sz="1200" smtClean="0">
                <a:sym typeface="Symbol" pitchFamily="18" charset="2"/>
              </a:rPr>
              <a:t></a:t>
            </a:r>
            <a:r>
              <a:rPr lang="cs-CZ" altLang="cs-CZ" sz="1200" smtClean="0"/>
              <a:t> pachatel prodiskutuje s vychovatelem možnost spolupráce s PMS.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Pracovník PMS pravidelně realizuje (1-2x ročně) přednášku pro odsouzené i odborný personál věznice o možnostech spolupráce s PMS.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200" smtClean="0"/>
              <a:t> V případě, že má odsouzený o spolupráci s PMS zájem, vyplní „</a:t>
            </a:r>
            <a:r>
              <a:rPr lang="cs-CZ" altLang="cs-CZ" sz="1200" i="1" smtClean="0"/>
              <a:t>Podnět k zahájení spolupráce s PMS ČR</a:t>
            </a:r>
            <a:r>
              <a:rPr lang="cs-CZ" altLang="cs-CZ" sz="1200" smtClean="0"/>
              <a:t>“ </a:t>
            </a:r>
            <a:r>
              <a:rPr lang="cs-CZ" altLang="cs-CZ" sz="1200" smtClean="0">
                <a:sym typeface="Symbol" pitchFamily="18" charset="2"/>
              </a:rPr>
              <a:t></a:t>
            </a:r>
            <a:r>
              <a:rPr lang="cs-CZ" altLang="cs-CZ" sz="1200" smtClean="0"/>
              <a:t> vyplnění základních informací (vychovatel zapíše do osobní karty, že klient kontaktoval PMS). Tento podnět zasílá nejpozději 3 měsíce před podáním žádosti o PP.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smtClean="0"/>
              <a:t>Následně PÚ provede konzultaci s odsouzeným ve věznici. Před touto konzultací získá PÚ informace od vychovatele, sociálního pracovníka o osobě odsouzeného, seznámí se s osobním spisem a kartou odsouzeného.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cs-CZ" altLang="cs-CZ" sz="1200" u="sng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u="sng" smtClean="0"/>
              <a:t>Konzultace s odsouzeným</a:t>
            </a:r>
            <a:r>
              <a:rPr lang="cs-CZ" altLang="cs-CZ" sz="1200" smtClean="0"/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 smtClean="0"/>
              <a:t> vychází z </a:t>
            </a:r>
            <a:r>
              <a:rPr lang="cs-CZ" altLang="cs-CZ" sz="1200" i="1" smtClean="0"/>
              <a:t>informací z Podnětu</a:t>
            </a:r>
            <a:endParaRPr lang="cs-CZ" altLang="cs-CZ" sz="12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 smtClean="0"/>
              <a:t> dojednání </a:t>
            </a:r>
            <a:r>
              <a:rPr lang="cs-CZ" altLang="cs-CZ" sz="1200" i="1" smtClean="0"/>
              <a:t>podmínek vzájemné spolupráce</a:t>
            </a:r>
            <a:r>
              <a:rPr lang="cs-CZ" altLang="cs-CZ" sz="1200" smtClean="0"/>
              <a:t> (konkrétní postup, domluva dalšího termínu) + spolupráce s dalšími organizacemi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sz="1200" i="1" smtClean="0"/>
              <a:t> informace od dalších osob a subjektů</a:t>
            </a:r>
            <a:r>
              <a:rPr lang="cs-CZ" altLang="cs-CZ" sz="1200" smtClean="0"/>
              <a:t> </a:t>
            </a:r>
            <a:r>
              <a:rPr lang="cs-CZ" altLang="cs-CZ" sz="1200" smtClean="0">
                <a:sym typeface="Symbol" pitchFamily="18" charset="2"/>
              </a:rPr>
              <a:t></a:t>
            </a:r>
            <a:r>
              <a:rPr lang="cs-CZ" altLang="cs-CZ" sz="1200" smtClean="0"/>
              <a:t> hledání zdrojů pro posouzení silných i slabých stránek klienta, dostupné formy prevence, objektivizace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i="1" u="sng" smtClean="0"/>
              <a:t>Stanovisko střediska PMS ČR k žádosti o PP</a:t>
            </a:r>
            <a:endParaRPr lang="cs-CZ" altLang="cs-CZ" sz="1200" u="sng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smtClean="0">
                <a:sym typeface="Symbol" pitchFamily="18" charset="2"/>
              </a:rPr>
              <a:t></a:t>
            </a:r>
            <a:r>
              <a:rPr lang="cs-CZ" altLang="cs-CZ" sz="1200" smtClean="0"/>
              <a:t> klient seznámen s obsahem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Symbol" pitchFamily="18" charset="2"/>
              <a:buChar char="®"/>
            </a:pPr>
            <a:r>
              <a:rPr lang="cs-CZ" altLang="cs-CZ" sz="1200" smtClean="0"/>
              <a:t> právo vyjádřit se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200" i="1" u="sng" smtClean="0"/>
              <a:t>Odsouzený podává žádost  o podmíněné propuštění</a:t>
            </a:r>
            <a:r>
              <a:rPr lang="cs-CZ" altLang="cs-CZ" sz="1200" i="1" smtClean="0"/>
              <a:t>, </a:t>
            </a:r>
            <a:r>
              <a:rPr lang="cs-CZ" altLang="cs-CZ" sz="1200" smtClean="0"/>
              <a:t>informuje o tom PMS. PÚ zasílá soudu stanovisko k podmíněnému propuštění pachatele (včetně např. návrhu na uložení dohledu či konkrétních přiměřených povinností a omezení).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altLang="cs-CZ" sz="1200" smtClean="0"/>
          </a:p>
          <a:p>
            <a:pPr>
              <a:lnSpc>
                <a:spcPct val="80000"/>
              </a:lnSpc>
            </a:pPr>
            <a:endParaRPr lang="cs-CZ" sz="900" smtClean="0"/>
          </a:p>
        </p:txBody>
      </p:sp>
      <p:pic>
        <p:nvPicPr>
          <p:cNvPr id="110597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3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056437" cy="1143000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PAROLE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u="sng" smtClean="0"/>
              <a:t>Postup po pravomocném rozhodnutí soudu o PP s dohledem: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smtClean="0"/>
              <a:t> 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Příslušný soud, který rozhodl o podmíněném propuštění, informuje místně příslušné středisko PMS (v místě bydliště klienta).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Věznice propustí klienta </a:t>
            </a:r>
            <a:r>
              <a:rPr lang="cs-CZ" altLang="cs-CZ" sz="1400" smtClean="0">
                <a:sym typeface="Symbol" pitchFamily="18" charset="2"/>
              </a:rPr>
              <a:t></a:t>
            </a:r>
            <a:r>
              <a:rPr lang="cs-CZ" altLang="cs-CZ" sz="1400" smtClean="0"/>
              <a:t> faxem informuje příslušné středisko PMS.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V případě, že PMS spolupracovala s pachatelem na přípravě podkladů k PP, informuje toto středisko pracovníka, který s klientem pracuje v okresu jeho bydliště po propuštění (poskytne mu své stanovisko k PP – jako prvotní zdroj informací o pachateli).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1400" u="sng" smtClean="0"/>
              <a:t>Projekty PMS a VS ČR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altLang="cs-CZ" sz="1400" u="sng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u="sng" smtClean="0"/>
              <a:t> Křehká šance – Komise pro podmíněné propuštění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400" smtClean="0"/>
              <a:t>https://www.pmscr.cz/interni-projekty-prehled/krehka-sance/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smtClean="0"/>
              <a:t> </a:t>
            </a:r>
            <a:r>
              <a:rPr lang="cs-CZ" altLang="cs-CZ" sz="1400" u="sng" smtClean="0"/>
              <a:t>Reintegrační program</a:t>
            </a:r>
            <a:r>
              <a:rPr lang="cs-CZ" altLang="cs-CZ" sz="1400" smtClean="0"/>
              <a:t> http://www.rozvojprogramu.cz/reintegracni-program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400" u="sng" smtClean="0"/>
              <a:t> Probační domy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cs-CZ" altLang="cs-CZ" sz="1400" smtClean="0"/>
          </a:p>
        </p:txBody>
      </p:sp>
      <p:pic>
        <p:nvPicPr>
          <p:cNvPr id="112645" name="Picture 8" descr="logo m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5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6" descr="ruc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98888"/>
            <a:ext cx="507682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19250" y="2781300"/>
            <a:ext cx="5832475" cy="7921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b="1" smtClean="0">
                <a:solidFill>
                  <a:srgbClr val="0070C0"/>
                </a:solidFill>
              </a:rPr>
              <a:t>Děkuji za pozornost.</a:t>
            </a:r>
            <a:endParaRPr lang="cs-CZ" b="1" smtClean="0">
              <a:solidFill>
                <a:srgbClr val="0072B5"/>
              </a:solidFill>
            </a:endParaRPr>
          </a:p>
        </p:txBody>
      </p:sp>
      <p:pic>
        <p:nvPicPr>
          <p:cNvPr id="38917" name="Picture 7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92725" y="692150"/>
            <a:ext cx="32067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76327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PROBAČNÍ A MEDIAČNÍ SLUŽBA - poslání</a:t>
            </a:r>
          </a:p>
        </p:txBody>
      </p:sp>
      <p:pic>
        <p:nvPicPr>
          <p:cNvPr id="22532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Podnadpis 12"/>
          <p:cNvSpPr>
            <a:spLocks noGrp="1"/>
          </p:cNvSpPr>
          <p:nvPr>
            <p:ph type="subTitle" idx="4294967295"/>
          </p:nvPr>
        </p:nvSpPr>
        <p:spPr>
          <a:xfrm>
            <a:off x="468313" y="1916113"/>
            <a:ext cx="7775575" cy="43211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PMS usiluje o zprostředkování účinného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a společensky prospěšného řešení konfliktů spojených s trestnou činností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a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současně organizuje a zajišťuje efektivní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800" smtClean="0">
                <a:solidFill>
                  <a:srgbClr val="000000"/>
                </a:solidFill>
              </a:rPr>
              <a:t>a důstojný výkon alternativních trestů a opatření s důrazem na zájmy poškozených, ochranu komunity a prevenci kriminality.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69850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FILOZOFICKÁ VÝCHODISKA</a:t>
            </a:r>
          </a:p>
        </p:txBody>
      </p:sp>
      <p:pic>
        <p:nvPicPr>
          <p:cNvPr id="24580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11188" y="2060575"/>
            <a:ext cx="79930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80975" algn="just">
              <a:buFont typeface="Wingdings" pitchFamily="2" charset="2"/>
              <a:buNone/>
            </a:pPr>
            <a:r>
              <a:rPr lang="cs-CZ" sz="2000" u="sng">
                <a:solidFill>
                  <a:schemeClr val="tx1"/>
                </a:solidFill>
              </a:rPr>
              <a:t>RESTORATIVNÍ (OBNOVUJÍCÍ) JUSTICE</a:t>
            </a:r>
            <a:r>
              <a:rPr lang="cs-CZ" sz="2000">
                <a:solidFill>
                  <a:schemeClr val="tx1"/>
                </a:solidFill>
              </a:rPr>
              <a:t> </a:t>
            </a: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Zaměření na újmy způsobené tr. činností - morální i materiální náprava škody s ohledem na potřeby OBĚTI.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Posílení odpovědnosti PACHATELE za řešení následků TČ.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Zapojení poškozeného, pachatele a KOMUNITY.  </a:t>
            </a:r>
          </a:p>
          <a:p>
            <a:pPr marL="180975" indent="-180975" algn="just"/>
            <a:endParaRPr lang="cs-CZ" sz="1000">
              <a:solidFill>
                <a:schemeClr val="tx1"/>
              </a:solidFill>
            </a:endParaRPr>
          </a:p>
          <a:p>
            <a:pPr marL="180975" indent="-1809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Využití alternativních způsobů řešení trestních věcí.</a:t>
            </a:r>
          </a:p>
          <a:p>
            <a:pPr marL="180975" indent="-180975">
              <a:lnSpc>
                <a:spcPct val="150000"/>
              </a:lnSpc>
              <a:buFont typeface="Wingdings" pitchFamily="2" charset="2"/>
              <a:buNone/>
            </a:pPr>
            <a:r>
              <a:rPr lang="cs-CZ" sz="2000">
                <a:solidFill>
                  <a:schemeClr val="tx1"/>
                </a:solidFill>
              </a:rPr>
              <a:t>                                                X</a:t>
            </a:r>
          </a:p>
          <a:p>
            <a:pPr marL="180975" indent="-180975">
              <a:lnSpc>
                <a:spcPct val="150000"/>
              </a:lnSpc>
              <a:buFont typeface="Wingdings" pitchFamily="2" charset="2"/>
              <a:buNone/>
            </a:pPr>
            <a:endParaRPr lang="cs-CZ" sz="2000">
              <a:solidFill>
                <a:schemeClr val="tx1"/>
              </a:solidFill>
            </a:endParaRPr>
          </a:p>
          <a:p>
            <a:pPr marL="180975" indent="-180975">
              <a:lnSpc>
                <a:spcPct val="90000"/>
              </a:lnSpc>
              <a:buFont typeface="Wingdings" pitchFamily="2" charset="2"/>
              <a:buNone/>
            </a:pPr>
            <a:r>
              <a:rPr lang="cs-CZ" sz="2000" u="sng">
                <a:solidFill>
                  <a:schemeClr val="tx1"/>
                </a:solidFill>
              </a:rPr>
              <a:t>RETRIBUTIVNÍ (ODPLATNÁ) JUSTICE</a:t>
            </a:r>
            <a:endParaRPr lang="cs-CZ" sz="2000">
              <a:solidFill>
                <a:schemeClr val="tx1"/>
              </a:solidFill>
            </a:endParaRPr>
          </a:p>
          <a:p>
            <a:pPr marL="180975" indent="-180975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000">
                <a:solidFill>
                  <a:schemeClr val="tx1"/>
                </a:solidFill>
              </a:rPr>
              <a:t> prioritou je trest pro pachatele</a:t>
            </a:r>
          </a:p>
          <a:p>
            <a:pPr marL="180975" indent="-180975" algn="just">
              <a:buFont typeface="Wingdings" pitchFamily="2" charset="2"/>
              <a:buChar char="§"/>
            </a:pPr>
            <a:endParaRPr lang="cs-CZ" sz="2400">
              <a:solidFill>
                <a:schemeClr val="tx1"/>
              </a:solidFill>
            </a:endParaRPr>
          </a:p>
          <a:p>
            <a:pPr marL="180975" indent="-180975">
              <a:buFont typeface="Wingdings" pitchFamily="2" charset="2"/>
              <a:buChar char="§"/>
            </a:pPr>
            <a:endParaRPr lang="cs-CZ" sz="2400">
              <a:solidFill>
                <a:schemeClr val="tx1"/>
              </a:solidFill>
            </a:endParaRPr>
          </a:p>
          <a:p>
            <a:pPr marL="180975" indent="-180975" algn="just">
              <a:spcBef>
                <a:spcPct val="20000"/>
              </a:spcBef>
              <a:buClr>
                <a:srgbClr val="4E1610"/>
              </a:buClr>
              <a:buSzPct val="95000"/>
              <a:buFont typeface="Wingdings" pitchFamily="2" charset="2"/>
              <a:buAutoNum type="arabicPeriod"/>
            </a:pPr>
            <a:endParaRPr lang="cs-CZ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125538"/>
            <a:ext cx="6985000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3200" b="1" smtClean="0">
                <a:solidFill>
                  <a:schemeClr val="bg1"/>
                </a:solidFill>
              </a:rPr>
              <a:t>Cíle PMS – 3 pilíře</a:t>
            </a:r>
          </a:p>
        </p:txBody>
      </p:sp>
      <p:pic>
        <p:nvPicPr>
          <p:cNvPr id="26628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9"/>
          <p:cNvSpPr>
            <a:spLocks noChangeArrowheads="1"/>
          </p:cNvSpPr>
          <p:nvPr/>
        </p:nvSpPr>
        <p:spPr bwMode="auto">
          <a:xfrm>
            <a:off x="611188" y="2060575"/>
            <a:ext cx="79930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Integrace pachatele </a:t>
            </a:r>
            <a:r>
              <a:rPr lang="cs-CZ" sz="1800">
                <a:solidFill>
                  <a:srgbClr val="000000"/>
                </a:solidFill>
              </a:rPr>
              <a:t>– PMS usiluje o začlenění pachatele do života společnosti bez dalšího porušování zákonů. Integrace je proces, který směřuje k obnovení respektu pachatele k právnímu stavu společnosti, jeho uplatnění a seberealizaci….KONTROLA A POMOC PACHATELI</a:t>
            </a:r>
          </a:p>
          <a:p>
            <a:pPr marL="180975" indent="-180975" algn="just"/>
            <a:endParaRPr lang="cs-CZ" sz="1800" b="0">
              <a:solidFill>
                <a:srgbClr val="000000"/>
              </a:solidFill>
            </a:endParaRPr>
          </a:p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Participace poškozeného </a:t>
            </a:r>
            <a:r>
              <a:rPr lang="cs-CZ" sz="1800">
                <a:solidFill>
                  <a:srgbClr val="000000"/>
                </a:solidFill>
              </a:rPr>
              <a:t>– PMS se snaží o zapojení poškozeného do „procesu“ vlastního odškodnění, o obnovení jeho pocitu bezpečí, integrity a důvěry ve spravedlnost….PODPORA A POMOC OBĚTEM, AKTIVNÍ ZAPOJENÍ </a:t>
            </a:r>
          </a:p>
          <a:p>
            <a:pPr marL="180975" indent="-180975" algn="just"/>
            <a:endParaRPr lang="cs-CZ" sz="1800" b="0">
              <a:solidFill>
                <a:srgbClr val="000000"/>
              </a:solidFill>
            </a:endParaRPr>
          </a:p>
          <a:p>
            <a:pPr marL="180975" indent="-180975" algn="just"/>
            <a:r>
              <a:rPr lang="cs-CZ" sz="1800" b="0">
                <a:solidFill>
                  <a:srgbClr val="000000"/>
                </a:solidFill>
              </a:rPr>
              <a:t>Ochrana společnosti </a:t>
            </a:r>
            <a:r>
              <a:rPr lang="cs-CZ" sz="1800">
                <a:solidFill>
                  <a:srgbClr val="000000"/>
                </a:solidFill>
              </a:rPr>
              <a:t>– PMS přispívá k ochraně společnosti účinným řešením konfliktních a rizikových stavů spojených s trestním řízením a efektivním zajištěním realizace uložených alternativních trestů a opatření….OCHRANA A AKTIVNÍ ZAPOJENÍ KOMUNITY</a:t>
            </a:r>
          </a:p>
          <a:p>
            <a:pPr marL="180975" indent="-180975"/>
            <a:endParaRPr lang="cs-CZ" sz="1800">
              <a:solidFill>
                <a:schemeClr val="tx1"/>
              </a:solidFill>
            </a:endParaRPr>
          </a:p>
          <a:p>
            <a:pPr marL="180975" indent="-180975">
              <a:buFont typeface="Wingdings" pitchFamily="2" charset="2"/>
              <a:buChar char="§"/>
            </a:pPr>
            <a:endParaRPr lang="cs-CZ" sz="1800">
              <a:solidFill>
                <a:schemeClr val="tx1"/>
              </a:solidFill>
            </a:endParaRPr>
          </a:p>
          <a:p>
            <a:pPr marL="180975" indent="-180975" algn="just">
              <a:spcBef>
                <a:spcPct val="20000"/>
              </a:spcBef>
              <a:buClr>
                <a:srgbClr val="4E1610"/>
              </a:buClr>
              <a:buSzPct val="95000"/>
              <a:buFont typeface="Wingdings" pitchFamily="2" charset="2"/>
              <a:buAutoNum type="arabicPeriod"/>
            </a:pPr>
            <a:endParaRPr lang="cs-CZ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6913562" cy="647700"/>
          </a:xfrm>
          <a:solidFill>
            <a:srgbClr val="0072B5"/>
          </a:solidFill>
        </p:spPr>
        <p:txBody>
          <a:bodyPr/>
          <a:lstStyle/>
          <a:p>
            <a:pPr algn="l" eaLnBrk="1" hangingPunct="1">
              <a:defRPr/>
            </a:pPr>
            <a:r>
              <a:rPr lang="cs-CZ" sz="2800" b="1" cap="all" dirty="0" smtClean="0">
                <a:solidFill>
                  <a:schemeClr val="bg1"/>
                </a:solidFill>
              </a:rPr>
              <a:t>Činnost PMS – CÍLOVÁ SKUPINA</a:t>
            </a:r>
          </a:p>
        </p:txBody>
      </p:sp>
      <p:pic>
        <p:nvPicPr>
          <p:cNvPr id="28676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539750" y="2133600"/>
            <a:ext cx="79200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CÍLOVÁ SKUPINA:     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pachatelé trestných činů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poškození / oběti trestných činů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rodina, komunita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200">
                <a:solidFill>
                  <a:schemeClr val="tx1"/>
                </a:solidFill>
              </a:rPr>
              <a:t>VĚKOVÁ SKUPINA: 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nezletilí 0-15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mladiství 15-18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dospělí 18+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None/>
            </a:pPr>
            <a:endParaRPr lang="cs-CZ" sz="220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cs-CZ" sz="160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cs-CZ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pozadi 0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3" descr="mosty podtis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9588"/>
            <a:ext cx="6300788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345362" cy="649287"/>
          </a:xfrm>
          <a:solidFill>
            <a:srgbClr val="0072B5"/>
          </a:solidFill>
        </p:spPr>
        <p:txBody>
          <a:bodyPr/>
          <a:lstStyle/>
          <a:p>
            <a:pPr algn="l" eaLnBrk="1" hangingPunct="1"/>
            <a:r>
              <a:rPr lang="cs-CZ" sz="2800" b="1" smtClean="0">
                <a:solidFill>
                  <a:schemeClr val="bg1"/>
                </a:solidFill>
              </a:rPr>
              <a:t>PROBACE A MEDIACE dle zákona o PMS</a:t>
            </a:r>
          </a:p>
        </p:txBody>
      </p:sp>
      <p:pic>
        <p:nvPicPr>
          <p:cNvPr id="30724" name="Picture 8" descr="logo ma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5413" y="0"/>
            <a:ext cx="8572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9"/>
          <p:cNvSpPr>
            <a:spLocks noChangeArrowheads="1"/>
          </p:cNvSpPr>
          <p:nvPr/>
        </p:nvSpPr>
        <p:spPr bwMode="auto">
          <a:xfrm>
            <a:off x="539750" y="2060575"/>
            <a:ext cx="7848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20663"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200">
                <a:solidFill>
                  <a:schemeClr val="tx1"/>
                </a:solidFill>
              </a:rPr>
              <a:t>PROBACE (§2 odst. 1):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8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Organizování a vykonávání dohledu nad obviněným, obžalovaným, odsouzeným - </a:t>
            </a:r>
            <a:r>
              <a:rPr lang="cs-CZ" sz="2200" b="0">
                <a:solidFill>
                  <a:schemeClr val="tx1"/>
                </a:solidFill>
              </a:rPr>
              <a:t>kontrola a pomoc klientovi při náhradě vazby dohledem, při výkonu alternativních trestů (POD, OPP, TDV, TZV), při podmíněném propuštění, atd.</a:t>
            </a: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r>
              <a:rPr lang="cs-CZ" sz="2200">
                <a:solidFill>
                  <a:schemeClr val="tx1"/>
                </a:solidFill>
              </a:rPr>
              <a:t>MEDIACE (§2 odst. 2):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>
                <a:solidFill>
                  <a:schemeClr val="tx1"/>
                </a:solidFill>
              </a:rPr>
              <a:t>Mimosoudní zprostředkování za účelem řešení sporu mezi obviněným a poškozeným a činnost směřující k urovnání konfliktního stavu vykonávaná v souvislosti s trestním řízením.</a:t>
            </a:r>
          </a:p>
          <a:p>
            <a:pPr marL="742950" lvl="1" indent="-220663" algn="just">
              <a:lnSpc>
                <a:spcPct val="80000"/>
              </a:lnSpc>
            </a:pPr>
            <a:endParaRPr lang="cs-CZ" sz="2200">
              <a:solidFill>
                <a:schemeClr val="tx1"/>
              </a:solidFill>
            </a:endParaRPr>
          </a:p>
          <a:p>
            <a:pPr marL="742950" lvl="1" indent="-220663" algn="just">
              <a:lnSpc>
                <a:spcPct val="80000"/>
              </a:lnSpc>
            </a:pPr>
            <a:endParaRPr lang="cs-CZ" sz="2000">
              <a:solidFill>
                <a:schemeClr val="tx1"/>
              </a:solidFill>
            </a:endParaRPr>
          </a:p>
          <a:p>
            <a:pPr marL="742950" lvl="1" indent="-220663">
              <a:lnSpc>
                <a:spcPct val="130000"/>
              </a:lnSpc>
              <a:spcBef>
                <a:spcPct val="20000"/>
              </a:spcBef>
              <a:buClr>
                <a:srgbClr val="0072B5"/>
              </a:buClr>
              <a:buFont typeface="Wingdings" pitchFamily="2" charset="2"/>
              <a:buChar char="§"/>
            </a:pPr>
            <a:endParaRPr lang="cs-CZ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S prezent 01">
  <a:themeElements>
    <a:clrScheme name="PMS prezent 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MS prezent 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MS prezen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MS prezen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MS prezen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PMS prezent 01</Template>
  <TotalTime>818</TotalTime>
  <Words>4239</Words>
  <Application>Microsoft Office PowerPoint</Application>
  <PresentationFormat>On-screen Show (4:3)</PresentationFormat>
  <Paragraphs>548</Paragraphs>
  <Slides>45</Slides>
  <Notes>44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Wingdings</vt:lpstr>
      <vt:lpstr>Symbol</vt:lpstr>
      <vt:lpstr>Calibri</vt:lpstr>
      <vt:lpstr>Times New Roman</vt:lpstr>
      <vt:lpstr>PMS prezent 01</vt:lpstr>
      <vt:lpstr>Probační a mediační služba</vt:lpstr>
      <vt:lpstr>Období do roku 1989</vt:lpstr>
      <vt:lpstr>Období po roce 1989</vt:lpstr>
      <vt:lpstr>PROBAČNÍ A MEDIAČNÍ SLUŽBA</vt:lpstr>
      <vt:lpstr>PROBAČNÍ A MEDIAČNÍ SLUŽBA - poslání</vt:lpstr>
      <vt:lpstr>FILOZOFICKÁ VÝCHODISKA</vt:lpstr>
      <vt:lpstr>Cíle PMS – 3 pilíře</vt:lpstr>
      <vt:lpstr>ČINNOST PMS – CÍLOVÁ SKUPINA</vt:lpstr>
      <vt:lpstr>PROBACE A MEDIACE dle zákona o PMS</vt:lpstr>
      <vt:lpstr>PŘÍPRAVNÉ ŘÍZENÍ A ŘÍZENÍ PŘED SOUDEM</vt:lpstr>
      <vt:lpstr>VYKONÁVACÍ ŘÍZENÍ</vt:lpstr>
      <vt:lpstr>SPOLUPRACUJÍCÍ INSTITUCE</vt:lpstr>
      <vt:lpstr>PŘÍPRAVNÉ ŘÍZENÍ – zahájení činnosti</vt:lpstr>
      <vt:lpstr>PŘÍPRAVNÉ ŘÍZENÍ</vt:lpstr>
      <vt:lpstr>MEDIACE</vt:lpstr>
      <vt:lpstr>MEDIACE</vt:lpstr>
      <vt:lpstr>PRINCIPY MEDIACE</vt:lpstr>
      <vt:lpstr>PRINCIPY MEDIACE</vt:lpstr>
      <vt:lpstr>PRINCIPY MEDIACE</vt:lpstr>
      <vt:lpstr>VÝHODY MEDIACE</vt:lpstr>
      <vt:lpstr>KDY JE MEDIACE VHODNÁ</vt:lpstr>
      <vt:lpstr>KDY MEDIACE NENÍ VHODNÁ</vt:lpstr>
      <vt:lpstr>METODY MEDIACE VYUŽÍVANÉ V PMS</vt:lpstr>
      <vt:lpstr>METODY MEDIACE VYUŽÍVANÉ V PMS</vt:lpstr>
      <vt:lpstr>METODY MEDIACE VYUŽÍVANÉ V PMS</vt:lpstr>
      <vt:lpstr>VYKONÁVACÍ ŘÍZENÍ A MEDIACE</vt:lpstr>
      <vt:lpstr>ČINNOSTI SMĚŘUJÍCÍ K UROVNÁNÍ KONFLIKTU</vt:lpstr>
      <vt:lpstr>PŘÍPRAVNÉ ŘÍZENÍ - ODKLONY</vt:lpstr>
      <vt:lpstr>PŘÍPRAVNÉ ŘÍZENÍ - ODKLONY</vt:lpstr>
      <vt:lpstr>VYKONÁVACÍ ŘÍZENÍ – Obecně prospěšné práce</vt:lpstr>
      <vt:lpstr>VYKONÁVACÍ ŘÍZENÍ – Obecně prospěšné práce</vt:lpstr>
      <vt:lpstr>VYKONÁVACÍ ŘÍZENÍ – Trest domácího vězení</vt:lpstr>
      <vt:lpstr>VYKONÁVACÍ ŘÍZENÍ - Trest zákazu vstupu na sportovní, kulturní a jiné společenské akce </vt:lpstr>
      <vt:lpstr>DOHLED PROBAČNÍHO ÚŘEDNÍKA </vt:lpstr>
      <vt:lpstr>DOHLED PROBAČNÍHO ÚŘEDNÍKA – zásady a principy práce s klientem</vt:lpstr>
      <vt:lpstr>DOHLED PROBAČNÍHO ÚŘEDNÍKA – zásady a principy práce s klientem</vt:lpstr>
      <vt:lpstr>DOHLED PROBAČNÍHO ÚŘEDNÍKA – analýza potřeb a rizik</vt:lpstr>
      <vt:lpstr>DOHLED PROBAČNÍHO ÚŘEDNÍKA – probační plán dohledu</vt:lpstr>
      <vt:lpstr>DOHLEDOVÉ INSTITUTY</vt:lpstr>
      <vt:lpstr>PAROLE</vt:lpstr>
      <vt:lpstr>Snímek 41</vt:lpstr>
      <vt:lpstr>PAROLE</vt:lpstr>
      <vt:lpstr>PAROLE</vt:lpstr>
      <vt:lpstr>PAROLE</vt:lpstr>
      <vt:lpstr>Snímek 45</vt:lpstr>
    </vt:vector>
  </TitlesOfParts>
  <Company>PMS 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dominantní nadpis</dc:title>
  <dc:creator>jcadova</dc:creator>
  <cp:lastModifiedBy>Renata</cp:lastModifiedBy>
  <cp:revision>69</cp:revision>
  <dcterms:created xsi:type="dcterms:W3CDTF">2012-01-12T15:33:03Z</dcterms:created>
  <dcterms:modified xsi:type="dcterms:W3CDTF">2018-03-08T21:59:46Z</dcterms:modified>
</cp:coreProperties>
</file>