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2" r:id="rId13"/>
    <p:sldId id="268" r:id="rId14"/>
    <p:sldId id="273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41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3D04F-E7FD-4FB8-BCD2-C7D76E065455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E6D09-110C-427A-97AB-F3EB99FAF1D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E6D09-110C-427A-97AB-F3EB99FAF1D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Koncept Zaměstnatelnost </a:t>
            </a:r>
            <a:r>
              <a:rPr lang="cs-CZ" dirty="0" smtClean="0"/>
              <a:t>- dimenze vzdělanosti (dále fyzická, psychická) – dimenze znalosti - jako proměnná vzdělání a zkušenosti</a:t>
            </a:r>
            <a:r>
              <a:rPr lang="cs-CZ" dirty="0" smtClean="0"/>
              <a:t>. Podpora validity závěrové (existuje vztah?), interní (je vztah kauzální?), </a:t>
            </a:r>
            <a:r>
              <a:rPr lang="cs-CZ" dirty="0" err="1" smtClean="0"/>
              <a:t>konstruktové</a:t>
            </a:r>
            <a:r>
              <a:rPr lang="cs-CZ" dirty="0" smtClean="0"/>
              <a:t> (zobecnění na konstrukt).  K dosažení validity externí – možnost zobecnění výsledku na jiné podmínky.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E6D09-110C-427A-97AB-F3EB99FAF1D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Cokoliv</a:t>
            </a:r>
            <a:r>
              <a:rPr lang="cs-CZ" baseline="0" dirty="0" smtClean="0"/>
              <a:t> možného je také myslitelné, ale cokoliv je myslitelné, nemusí být možné.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E6D09-110C-427A-97AB-F3EB99FAF1D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Vylučují se kategorie?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E6D09-110C-427A-97AB-F3EB99FAF1D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BD907-EA3D-485F-9A79-B88933410B21}" type="datetimeFigureOut">
              <a:rPr lang="cs-CZ" smtClean="0"/>
              <a:pPr/>
              <a:t>11.4.2011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6B169-D46A-4466-8338-5BDEC7BF41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Kvantitativní  výzkum Dotazníkové šetření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Kvantitativní strategie</a:t>
            </a:r>
          </a:p>
          <a:p>
            <a:r>
              <a:rPr lang="cs-CZ" dirty="0" smtClean="0"/>
              <a:t>Metoda dotazování</a:t>
            </a:r>
          </a:p>
          <a:p>
            <a:r>
              <a:rPr lang="cs-CZ" dirty="0" smtClean="0"/>
              <a:t>Technika dotazník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 tvorbu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Otázka musí být nezbytná.</a:t>
            </a:r>
          </a:p>
          <a:p>
            <a:r>
              <a:rPr lang="cs-CZ" sz="2400" dirty="0" smtClean="0"/>
              <a:t>Otázka musí být validní, ptát se na odpovídající měřitelný indikátor.</a:t>
            </a:r>
          </a:p>
          <a:p>
            <a:r>
              <a:rPr lang="cs-CZ" sz="2400" dirty="0" smtClean="0"/>
              <a:t>Srozumitelnost otázky, budou jí rozumět všichni stejným způsobem?</a:t>
            </a:r>
          </a:p>
          <a:p>
            <a:r>
              <a:rPr lang="cs-CZ" sz="2400" dirty="0" smtClean="0"/>
              <a:t>Otázka musí být položena jednoznačně.</a:t>
            </a:r>
          </a:p>
          <a:p>
            <a:r>
              <a:rPr lang="cs-CZ" sz="2400" dirty="0" smtClean="0"/>
              <a:t>Otázka nesmí být položena sugestivně.</a:t>
            </a:r>
          </a:p>
          <a:p>
            <a:r>
              <a:rPr lang="cs-CZ" sz="2400" dirty="0" smtClean="0"/>
              <a:t>Škála odpovědí musí zahrnovat všechny potencionální kategorie.</a:t>
            </a:r>
          </a:p>
          <a:p>
            <a:r>
              <a:rPr lang="cs-CZ" sz="2400" dirty="0" smtClean="0"/>
              <a:t>Otázka musí být konkrétní a nevyžadovat zobecněné údaje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Výstavba dotazníku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Logický sled předkládaných otázek.</a:t>
            </a:r>
          </a:p>
          <a:p>
            <a:r>
              <a:rPr lang="cs-CZ" dirty="0" smtClean="0"/>
              <a:t>Možnost </a:t>
            </a:r>
            <a:r>
              <a:rPr lang="cs-CZ" dirty="0" smtClean="0"/>
              <a:t>zkreslení odpovědí předchozími otázkami.</a:t>
            </a:r>
          </a:p>
          <a:p>
            <a:r>
              <a:rPr lang="cs-CZ" dirty="0" smtClean="0"/>
              <a:t>Podpora </a:t>
            </a:r>
            <a:r>
              <a:rPr lang="cs-CZ" dirty="0" smtClean="0"/>
              <a:t>podmínek pro úspěšné a úplné dokončení rozhovoru.</a:t>
            </a:r>
          </a:p>
          <a:p>
            <a:r>
              <a:rPr lang="cs-CZ" dirty="0" smtClean="0"/>
              <a:t>Podpora představ o anonymitě rozhovoru.</a:t>
            </a:r>
          </a:p>
          <a:p>
            <a:r>
              <a:rPr lang="cs-CZ" dirty="0" smtClean="0"/>
              <a:t>Délka dotazování.</a:t>
            </a:r>
          </a:p>
          <a:p>
            <a:r>
              <a:rPr lang="cs-CZ" dirty="0" smtClean="0"/>
              <a:t>Záznam skutečností souvisejících s dotazováním.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Otevřená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Minimalizuje redukci informací.</a:t>
            </a:r>
          </a:p>
          <a:p>
            <a:r>
              <a:rPr lang="cs-CZ" dirty="0" smtClean="0"/>
              <a:t>Problematická kategorizace.</a:t>
            </a:r>
          </a:p>
          <a:p>
            <a:r>
              <a:rPr lang="cs-CZ" dirty="0" smtClean="0"/>
              <a:t>Zdlouhavý proces kódování.</a:t>
            </a:r>
          </a:p>
          <a:p>
            <a:r>
              <a:rPr lang="cs-CZ" dirty="0" smtClean="0"/>
              <a:t>Používá se v případě, kdy není možné připravit předem výčet možných kategorií.</a:t>
            </a:r>
          </a:p>
          <a:p>
            <a:r>
              <a:rPr lang="cs-CZ" dirty="0" smtClean="0"/>
              <a:t>Používá se zpravidla na závěr dotazníku.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Sémantický diferenciál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Specifická technika kombinující kvalitativní a kvantitativní strategii.</a:t>
            </a:r>
          </a:p>
          <a:p>
            <a:r>
              <a:rPr lang="cs-CZ" dirty="0" smtClean="0"/>
              <a:t>Nástroj zjišťování stereotypních představ populace o příslušnících jiných skupin.</a:t>
            </a:r>
          </a:p>
          <a:p>
            <a:r>
              <a:rPr lang="cs-CZ" dirty="0" smtClean="0"/>
              <a:t>Použití opozitních významů ve výrocích o vlastnostech předmětu zkoumání.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Sémantický diferenciál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Jací jsou podle vašeho názoru senioři starší než 65 let?</a:t>
            </a:r>
          </a:p>
          <a:p>
            <a:pPr>
              <a:buNone/>
            </a:pPr>
            <a:r>
              <a:rPr lang="cs-CZ" dirty="0" smtClean="0"/>
              <a:t> </a:t>
            </a:r>
            <a:r>
              <a:rPr lang="cs-CZ" dirty="0" smtClean="0"/>
              <a:t>                 </a:t>
            </a:r>
            <a:r>
              <a:rPr lang="cs-CZ" sz="2000" dirty="0" smtClean="0"/>
              <a:t>1             2              3               4                   </a:t>
            </a:r>
            <a:r>
              <a:rPr lang="cs-CZ" sz="2000" dirty="0" smtClean="0"/>
              <a:t>5  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pomalí </a:t>
            </a:r>
            <a:r>
              <a:rPr lang="cs-CZ" sz="2000" dirty="0" smtClean="0"/>
              <a:t>         </a:t>
            </a:r>
            <a:r>
              <a:rPr lang="cs-CZ" sz="2000" dirty="0" smtClean="0"/>
              <a:t>                                                                                                            rychlí </a:t>
            </a:r>
          </a:p>
          <a:p>
            <a:pPr>
              <a:buNone/>
            </a:pPr>
            <a:r>
              <a:rPr lang="cs-CZ" sz="2000" dirty="0" smtClean="0"/>
              <a:t>vzdělaní </a:t>
            </a:r>
            <a:r>
              <a:rPr lang="cs-CZ" sz="2000" dirty="0" smtClean="0"/>
              <a:t>         </a:t>
            </a:r>
            <a:r>
              <a:rPr lang="cs-CZ" sz="2000" dirty="0" smtClean="0"/>
              <a:t>                                                                                                nevzdělaní </a:t>
            </a:r>
          </a:p>
          <a:p>
            <a:pPr>
              <a:buNone/>
            </a:pPr>
            <a:r>
              <a:rPr lang="cs-CZ" sz="2000" dirty="0" smtClean="0"/>
              <a:t>líní </a:t>
            </a:r>
            <a:r>
              <a:rPr lang="cs-CZ" sz="2000" dirty="0" smtClean="0"/>
              <a:t>         </a:t>
            </a:r>
            <a:r>
              <a:rPr lang="cs-CZ" sz="2000" dirty="0" smtClean="0"/>
              <a:t>                                                                                                                     pilní </a:t>
            </a:r>
          </a:p>
          <a:p>
            <a:pPr>
              <a:buNone/>
            </a:pPr>
            <a:r>
              <a:rPr lang="cs-CZ" sz="2000" dirty="0" smtClean="0"/>
              <a:t>silní </a:t>
            </a:r>
            <a:r>
              <a:rPr lang="cs-CZ" sz="2000" dirty="0" smtClean="0"/>
              <a:t>         </a:t>
            </a:r>
            <a:r>
              <a:rPr lang="cs-CZ" sz="2000" dirty="0" smtClean="0"/>
              <a:t>                                                                                                                   </a:t>
            </a:r>
            <a:r>
              <a:rPr lang="cs-CZ" sz="2000" dirty="0" smtClean="0"/>
              <a:t>slabí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moudří </a:t>
            </a:r>
            <a:r>
              <a:rPr lang="cs-CZ" sz="2000" dirty="0" smtClean="0"/>
              <a:t>        </a:t>
            </a:r>
            <a:r>
              <a:rPr lang="cs-CZ" sz="2000" dirty="0" smtClean="0"/>
              <a:t>                                                                                                         </a:t>
            </a:r>
            <a:r>
              <a:rPr lang="cs-CZ" sz="2000" dirty="0" smtClean="0"/>
              <a:t>  hloupí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sobečtí </a:t>
            </a:r>
            <a:r>
              <a:rPr lang="cs-CZ" sz="2000" dirty="0" smtClean="0"/>
              <a:t>          </a:t>
            </a:r>
            <a:r>
              <a:rPr lang="cs-CZ" sz="2000" dirty="0" smtClean="0"/>
              <a:t>                                                                                                          štědří </a:t>
            </a:r>
          </a:p>
          <a:p>
            <a:pPr>
              <a:buNone/>
            </a:pPr>
            <a:r>
              <a:rPr lang="cs-CZ" sz="2000" dirty="0" smtClean="0"/>
              <a:t>zámožní </a:t>
            </a:r>
            <a:r>
              <a:rPr lang="cs-CZ" sz="2000" dirty="0" smtClean="0"/>
              <a:t>        </a:t>
            </a:r>
            <a:r>
              <a:rPr lang="cs-CZ" sz="2000" dirty="0" smtClean="0"/>
              <a:t>                                                                                                         </a:t>
            </a:r>
            <a:r>
              <a:rPr lang="cs-CZ" sz="2000" dirty="0" smtClean="0"/>
              <a:t>  chudí  </a:t>
            </a:r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 zaměstnatelnosti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Dimenze </a:t>
            </a:r>
          </a:p>
          <a:p>
            <a:r>
              <a:rPr lang="cs-CZ" sz="2800" dirty="0" smtClean="0"/>
              <a:t>A) ……………………………………………..</a:t>
            </a:r>
          </a:p>
          <a:p>
            <a:r>
              <a:rPr lang="cs-CZ" sz="2800" dirty="0" smtClean="0"/>
              <a:t>B) ……………………………………………..</a:t>
            </a:r>
          </a:p>
          <a:p>
            <a:r>
              <a:rPr lang="cs-CZ" sz="2800" dirty="0" smtClean="0"/>
              <a:t>C) ……………………………………………..</a:t>
            </a:r>
          </a:p>
          <a:p>
            <a:r>
              <a:rPr lang="cs-CZ" sz="2800" dirty="0" smtClean="0"/>
              <a:t>Proměnné</a:t>
            </a:r>
          </a:p>
          <a:p>
            <a:r>
              <a:rPr lang="cs-CZ" sz="2800" dirty="0" smtClean="0"/>
              <a:t>A) ……………………………………………..</a:t>
            </a:r>
          </a:p>
          <a:p>
            <a:r>
              <a:rPr lang="cs-CZ" sz="2800" dirty="0" smtClean="0"/>
              <a:t>B) ……………………………………………..</a:t>
            </a:r>
          </a:p>
          <a:p>
            <a:r>
              <a:rPr lang="cs-CZ" sz="2800" dirty="0" smtClean="0"/>
              <a:t>Indikátory A ………………………………</a:t>
            </a:r>
          </a:p>
          <a:p>
            <a:r>
              <a:rPr lang="cs-CZ" sz="2800" dirty="0" smtClean="0"/>
              <a:t>Indikátory B ………………………………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Souhlasíte s výrokem: </a:t>
            </a:r>
            <a:r>
              <a:rPr lang="cs-CZ" sz="2400" b="1" i="1" dirty="0" smtClean="0"/>
              <a:t>„Firma by se vedle vyváření zisku měla také aktivně angažovat ve prospěch společnosti, ve které vyvíjí své komerční aktivity?“</a:t>
            </a:r>
          </a:p>
          <a:p>
            <a:endParaRPr lang="cs-CZ" sz="2400" dirty="0" smtClean="0"/>
          </a:p>
          <a:p>
            <a:r>
              <a:rPr lang="cs-CZ" sz="2400" b="1" i="1" dirty="0" smtClean="0"/>
              <a:t>CSR je "dobrovolné integrování sociálních a ekologických hledisek do každodenních firemních operací a interakcí s okolím."  </a:t>
            </a:r>
            <a:r>
              <a:rPr lang="cs-CZ" sz="2400" dirty="0" smtClean="0"/>
              <a:t>Souhlasíte s touto definicí?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Kvantitativní  výzkum </a:t>
            </a:r>
            <a:br>
              <a:rPr lang="cs-CZ" sz="2000" dirty="0" smtClean="0"/>
            </a:br>
            <a:r>
              <a:rPr lang="cs-CZ" sz="2000" dirty="0" smtClean="0"/>
              <a:t>Dotazníkové šetření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TECHNIKY</a:t>
            </a:r>
            <a:endParaRPr lang="cs-CZ" b="1" dirty="0" smtClean="0"/>
          </a:p>
          <a:p>
            <a:r>
              <a:rPr lang="cs-CZ" dirty="0" smtClean="0"/>
              <a:t>Pozorování přímé a nepřímé, zúčastněné a nezúčastněné</a:t>
            </a:r>
          </a:p>
          <a:p>
            <a:r>
              <a:rPr lang="cs-CZ" dirty="0" smtClean="0"/>
              <a:t>Rozhovor strukturovaný, </a:t>
            </a:r>
            <a:r>
              <a:rPr lang="cs-CZ" dirty="0" err="1" smtClean="0"/>
              <a:t>polostrukturovaný</a:t>
            </a:r>
            <a:r>
              <a:rPr lang="cs-CZ" dirty="0" smtClean="0"/>
              <a:t>, nestrukturovaný</a:t>
            </a:r>
          </a:p>
          <a:p>
            <a:r>
              <a:rPr lang="cs-CZ" b="1" dirty="0" smtClean="0">
                <a:solidFill>
                  <a:srgbClr val="C00000"/>
                </a:solidFill>
                <a:latin typeface="Arial Black" pitchFamily="34" charset="0"/>
              </a:rPr>
              <a:t>Dotazník</a:t>
            </a:r>
          </a:p>
          <a:p>
            <a:r>
              <a:rPr lang="cs-CZ" dirty="0" smtClean="0"/>
              <a:t>Analýza dokumentů</a:t>
            </a:r>
          </a:p>
          <a:p>
            <a:r>
              <a:rPr lang="cs-CZ" dirty="0" smtClean="0"/>
              <a:t>Sekundární analýza dat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Kvantitativní  výzkum </a:t>
            </a:r>
            <a:br>
              <a:rPr lang="cs-CZ" sz="2000" dirty="0" smtClean="0"/>
            </a:br>
            <a:r>
              <a:rPr lang="cs-CZ" sz="2000" dirty="0" smtClean="0"/>
              <a:t>Dotazníkové šetření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Přímé pozorování </a:t>
            </a:r>
            <a:r>
              <a:rPr lang="cs-CZ" sz="2400" dirty="0" smtClean="0"/>
              <a:t>je zaměřené, dobře plánované vnímání vybraných jevů. To, co bylo vnímáno, je pečlivě a systematicky zaznamenáváno</a:t>
            </a:r>
          </a:p>
          <a:p>
            <a:r>
              <a:rPr lang="cs-CZ" sz="2400" b="1" dirty="0" smtClean="0"/>
              <a:t>Rozhovor</a:t>
            </a:r>
            <a:r>
              <a:rPr lang="cs-CZ" sz="2400" dirty="0" smtClean="0"/>
              <a:t> získává požadované informace v přímé interakci s respondentem. Rozhovor může být prováděn tváří v tvář nebo telefonicky.</a:t>
            </a:r>
          </a:p>
          <a:p>
            <a:r>
              <a:rPr lang="cs-CZ" sz="2400" b="1" dirty="0" smtClean="0">
                <a:solidFill>
                  <a:srgbClr val="C00000"/>
                </a:solidFill>
                <a:latin typeface="Arial Black" pitchFamily="34" charset="0"/>
              </a:rPr>
              <a:t>Dotazník</a:t>
            </a:r>
            <a:r>
              <a:rPr lang="cs-CZ" sz="2400" dirty="0" smtClean="0"/>
              <a:t> získává požadované informace písemně vyznačením odpovědí do předem připraveného záznamového formuláře.</a:t>
            </a:r>
          </a:p>
          <a:p>
            <a:r>
              <a:rPr lang="cs-CZ" sz="2400" b="1" dirty="0" smtClean="0"/>
              <a:t>Analýza dokumentů </a:t>
            </a:r>
            <a:r>
              <a:rPr lang="cs-CZ" sz="2400" dirty="0" smtClean="0"/>
              <a:t>získává informace rozborem veškerých materiálních a nemateriálních artefaktů, které nebyly vytvořeny za účelem výzkumu.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Kvantitativní  výzkum </a:t>
            </a:r>
            <a:br>
              <a:rPr lang="cs-CZ" sz="2000" dirty="0" smtClean="0"/>
            </a:br>
            <a:r>
              <a:rPr lang="cs-CZ" sz="2000" dirty="0" smtClean="0"/>
              <a:t>Dotazníkové šetření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Operacionalizace </a:t>
            </a:r>
            <a:r>
              <a:rPr lang="cs-CZ" b="1" dirty="0" smtClean="0"/>
              <a:t>v dotazníku</a:t>
            </a:r>
            <a:endParaRPr lang="cs-CZ" b="1" dirty="0" smtClean="0"/>
          </a:p>
          <a:p>
            <a:r>
              <a:rPr lang="cs-CZ" sz="2400" b="1" dirty="0" smtClean="0"/>
              <a:t>Na co a na koho se ptát, a koho se na to nebo na něj ptát, aby mi něco pověděl o teoretickém konceptu, který mě zajímá.</a:t>
            </a:r>
          </a:p>
          <a:p>
            <a:pPr>
              <a:buNone/>
            </a:pPr>
            <a:r>
              <a:rPr lang="cs-CZ" sz="2400" b="1" dirty="0" smtClean="0"/>
              <a:t>1.  Volba definice příhodná našemu problému.</a:t>
            </a:r>
          </a:p>
          <a:p>
            <a:pPr>
              <a:buNone/>
            </a:pPr>
            <a:r>
              <a:rPr lang="cs-CZ" sz="2400" b="1" dirty="0" smtClean="0"/>
              <a:t>2. Vymezení dimenzí konceptu (sociální, ekonomická, politická, psychická, fyzická….).</a:t>
            </a:r>
          </a:p>
          <a:p>
            <a:pPr>
              <a:buNone/>
            </a:pPr>
            <a:r>
              <a:rPr lang="cs-CZ" sz="2400" b="1" dirty="0" smtClean="0"/>
              <a:t>3. Vyhledání indikátorů jednotlivých dimenzí. Jedna dimenze může být indikována více indikátory.</a:t>
            </a:r>
          </a:p>
          <a:p>
            <a:pPr>
              <a:buNone/>
            </a:pPr>
            <a:r>
              <a:rPr lang="cs-CZ" sz="2400" b="1" dirty="0" smtClean="0"/>
              <a:t>4. Vymezení indikátorů jako statistických proměnných a přiřazení odpovídajících měřících instrumentů.</a:t>
            </a:r>
          </a:p>
          <a:p>
            <a:pPr>
              <a:buNone/>
            </a:pPr>
            <a:r>
              <a:rPr lang="cs-CZ" sz="2400" b="1" dirty="0" smtClean="0"/>
              <a:t>5. Formulace hypotéz o vztahu mezi proměnnými.</a:t>
            </a:r>
            <a:endParaRPr lang="cs-CZ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Kvantitativní  výzkum </a:t>
            </a:r>
            <a:br>
              <a:rPr lang="cs-CZ" sz="2000" dirty="0" smtClean="0"/>
            </a:br>
            <a:r>
              <a:rPr lang="cs-CZ" sz="2000" dirty="0" smtClean="0"/>
              <a:t>Dotazníkové šetření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dirty="0" smtClean="0"/>
              <a:t>STANDARDIZACE</a:t>
            </a:r>
          </a:p>
          <a:p>
            <a:pPr>
              <a:buNone/>
            </a:pPr>
            <a:r>
              <a:rPr lang="cs-CZ" sz="2400" dirty="0" smtClean="0"/>
              <a:t>Striktně </a:t>
            </a:r>
            <a:r>
              <a:rPr lang="cs-CZ" sz="2400" dirty="0" smtClean="0"/>
              <a:t>jednotné podněty: otázky, obrázky, předměty, děje …</a:t>
            </a:r>
          </a:p>
          <a:p>
            <a:pPr>
              <a:buNone/>
            </a:pPr>
            <a:r>
              <a:rPr lang="cs-CZ" sz="2400" dirty="0" smtClean="0"/>
              <a:t>Odpovědi omezeny na volbu z předem připraveného souboru.</a:t>
            </a:r>
          </a:p>
          <a:p>
            <a:pPr>
              <a:buNone/>
            </a:pPr>
            <a:r>
              <a:rPr lang="cs-CZ" sz="2400" dirty="0" smtClean="0"/>
              <a:t>Kategorizace je jednotná, vzniká uzavřená otázka.</a:t>
            </a:r>
          </a:p>
          <a:p>
            <a:pPr>
              <a:buNone/>
            </a:pPr>
            <a:r>
              <a:rPr lang="cs-CZ" sz="2400" dirty="0" smtClean="0"/>
              <a:t>Uzavřené otázky nabízejí soubor možných alternativ.</a:t>
            </a:r>
          </a:p>
          <a:p>
            <a:pPr>
              <a:buNone/>
            </a:pPr>
            <a:r>
              <a:rPr lang="cs-CZ" sz="2400" dirty="0" smtClean="0"/>
              <a:t>Respondent vybírá zpravidla jednu vhodnou odpověď.</a:t>
            </a:r>
          </a:p>
          <a:p>
            <a:pPr>
              <a:buNone/>
            </a:pPr>
            <a:r>
              <a:rPr lang="cs-CZ" sz="2400" dirty="0" smtClean="0"/>
              <a:t>Kategorie musí představovat všechny alternativy odpovědí.</a:t>
            </a:r>
          </a:p>
          <a:p>
            <a:pPr>
              <a:buNone/>
            </a:pPr>
            <a:r>
              <a:rPr lang="cs-CZ" sz="2400" dirty="0" smtClean="0"/>
              <a:t>Kategorie se musí vzájemně vylučovat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Dochází k redukci informací.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Uzavřené otázky nabízejí soubor možných alternativ, 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ze kterých respondent vybere správnou odpověď.</a:t>
            </a:r>
            <a:endParaRPr lang="cs-CZ" sz="24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Vysoce efektivní technika, která může postihnout velký počet jedinců při relativně malých nákladech.</a:t>
            </a:r>
          </a:p>
          <a:p>
            <a:r>
              <a:rPr lang="cs-CZ" sz="2400" dirty="0" smtClean="0"/>
              <a:t>Umožňuje poměrně snadno získat informace od velkého počtu jedinců v poměrně krátkém čase a s malým nákladem.</a:t>
            </a:r>
          </a:p>
          <a:p>
            <a:r>
              <a:rPr lang="cs-CZ" sz="2400" dirty="0" smtClean="0"/>
              <a:t>Spolupracovníci v terénu jsou nezbytní jen někdy a požadavky na jejich zaškolení jsou nízké.</a:t>
            </a:r>
          </a:p>
          <a:p>
            <a:r>
              <a:rPr lang="cs-CZ" sz="2400" dirty="0" smtClean="0"/>
              <a:t>Anonymita je relativně přesvědčivá</a:t>
            </a:r>
          </a:p>
          <a:p>
            <a:r>
              <a:rPr lang="cs-CZ" sz="2400" dirty="0" smtClean="0"/>
              <a:t>Formální shodnost </a:t>
            </a:r>
            <a:r>
              <a:rPr lang="cs-CZ" sz="2400" dirty="0" err="1" smtClean="0"/>
              <a:t>podnětové</a:t>
            </a:r>
            <a:r>
              <a:rPr lang="cs-CZ" sz="2400" dirty="0" smtClean="0"/>
              <a:t> situace je vysoká, vliv tazatele je omezen.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Dotazník klade vysoké nároky na ochotu dotazovaného, je snadné přeskočit otázky nebo neodpovědět vůbec.</a:t>
            </a:r>
          </a:p>
          <a:p>
            <a:r>
              <a:rPr lang="cs-CZ" sz="2400" dirty="0" smtClean="0"/>
              <a:t>U dotazníku je možné, že otázky byly zodpovězeny jiným členem rodiny, nebo celým rodinným týmem.</a:t>
            </a:r>
          </a:p>
          <a:p>
            <a:r>
              <a:rPr lang="cs-CZ" sz="2400" dirty="0" smtClean="0"/>
              <a:t>Návratnost je velice nízká, v poštovních průzkumech se reprezentativnost často ztrácí.</a:t>
            </a:r>
          </a:p>
          <a:p>
            <a:r>
              <a:rPr lang="cs-CZ" sz="2400" dirty="0" smtClean="0"/>
              <a:t>Náklady na zpětnou kontrolu jsou vysoké stejně jako řízení tazatelů v terénu  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Zajištění návratnosti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Soustředění zkoumané populace na jednom místě (vhodné pro studenty, vojáky, vězně </a:t>
            </a:r>
            <a:r>
              <a:rPr lang="cs-CZ" sz="2400" dirty="0" smtClean="0"/>
              <a:t>…).</a:t>
            </a:r>
            <a:endParaRPr lang="cs-CZ" sz="2400" dirty="0" smtClean="0"/>
          </a:p>
          <a:p>
            <a:r>
              <a:rPr lang="cs-CZ" sz="2400" dirty="0" smtClean="0"/>
              <a:t>Použití tazatelů pro přímý osobní kontakt s </a:t>
            </a:r>
            <a:r>
              <a:rPr lang="cs-CZ" sz="2400" dirty="0" smtClean="0"/>
              <a:t>respondenty.</a:t>
            </a:r>
            <a:endParaRPr lang="cs-CZ" sz="2400" dirty="0" smtClean="0"/>
          </a:p>
          <a:p>
            <a:r>
              <a:rPr lang="cs-CZ" sz="2400" dirty="0" smtClean="0"/>
              <a:t>Opakované dotazování u respondentů, kteří neodpověděli v předchozím </a:t>
            </a:r>
            <a:r>
              <a:rPr lang="cs-CZ" sz="2400" dirty="0" smtClean="0"/>
              <a:t>kole.</a:t>
            </a:r>
            <a:endParaRPr lang="cs-CZ" sz="2400" dirty="0" smtClean="0"/>
          </a:p>
          <a:p>
            <a:r>
              <a:rPr lang="cs-CZ" sz="2400" dirty="0" smtClean="0"/>
              <a:t>Telefonní interview prostřednictvím </a:t>
            </a:r>
            <a:r>
              <a:rPr lang="cs-CZ" sz="2400" dirty="0" smtClean="0"/>
              <a:t>tazatelů.</a:t>
            </a:r>
            <a:endParaRPr lang="cs-CZ" sz="2400" dirty="0" smtClean="0"/>
          </a:p>
          <a:p>
            <a:r>
              <a:rPr lang="cs-CZ" sz="2400" dirty="0" smtClean="0"/>
              <a:t>Počítačové </a:t>
            </a:r>
            <a:r>
              <a:rPr lang="cs-CZ" sz="2400" dirty="0" smtClean="0"/>
              <a:t>šetření.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7400" b="1" dirty="0" smtClean="0"/>
              <a:t>Ochrana soukromí </a:t>
            </a:r>
          </a:p>
          <a:p>
            <a:pPr>
              <a:buNone/>
            </a:pPr>
            <a:r>
              <a:rPr lang="cs-CZ" sz="7400" dirty="0" smtClean="0"/>
              <a:t>       Výzkumníci zajistí, že informace o ochraně soukromí respondentů jsou snadno dostupné respondentům, od nichž sbírají údaje.</a:t>
            </a:r>
          </a:p>
          <a:p>
            <a:r>
              <a:rPr lang="cs-CZ" sz="7400" b="1" dirty="0" smtClean="0"/>
              <a:t>Sběr údajů</a:t>
            </a:r>
          </a:p>
          <a:p>
            <a:pPr>
              <a:buNone/>
            </a:pPr>
            <a:r>
              <a:rPr lang="cs-CZ" sz="7400" dirty="0" smtClean="0"/>
              <a:t>      Při sběru osobních informací od respondentů zajistí výzkumníci, že respondenti znají účel sběru a že respondenti dostanou informaci o kontrolní činnosti v oblasti kvality sběru dat, což vyžaduje i zpětný kontakt na respondenta.</a:t>
            </a:r>
          </a:p>
          <a:p>
            <a:r>
              <a:rPr lang="cs-CZ" sz="7400" b="1" dirty="0" smtClean="0"/>
              <a:t>Užívání údajů </a:t>
            </a:r>
          </a:p>
          <a:p>
            <a:pPr>
              <a:buNone/>
            </a:pPr>
            <a:r>
              <a:rPr lang="cs-CZ" sz="7400" dirty="0" smtClean="0"/>
              <a:t>      Osobní informace sbírané a uchovávané musí být:</a:t>
            </a:r>
          </a:p>
          <a:p>
            <a:pPr>
              <a:buNone/>
            </a:pPr>
            <a:r>
              <a:rPr lang="cs-CZ" sz="7400" dirty="0" smtClean="0"/>
              <a:t>      Sbírány pro specifické výzkumné účely a nesmí být v žádném případě užity neslučitelně s těmito účely;</a:t>
            </a:r>
          </a:p>
          <a:p>
            <a:pPr lvl="0">
              <a:buNone/>
            </a:pPr>
            <a:r>
              <a:rPr lang="cs-CZ" sz="7400" dirty="0" smtClean="0"/>
              <a:t>       dostačující, náležité a ne nepřiměřené ve vztahu k účelu a</a:t>
            </a:r>
          </a:p>
          <a:p>
            <a:pPr lvl="0">
              <a:buNone/>
            </a:pPr>
            <a:r>
              <a:rPr lang="cs-CZ" sz="7400" dirty="0" smtClean="0"/>
              <a:t>       Uchovány ne déle než je požadováno pro účel, pro který jsou sbírány a/nebo dále zpracovány.</a:t>
            </a:r>
          </a:p>
          <a:p>
            <a:pPr>
              <a:buNone/>
            </a:pPr>
            <a:r>
              <a:rPr lang="cs-CZ" sz="7400" dirty="0" smtClean="0"/>
              <a:t>      Výzkumníci zajistí, aby totožnost respondenta byla utajena před klientem.</a:t>
            </a:r>
          </a:p>
          <a:p>
            <a:pPr>
              <a:buNone/>
            </a:pPr>
            <a:r>
              <a:rPr lang="cs-CZ" sz="7400" i="1" dirty="0" smtClean="0"/>
              <a:t>Srov.: Kodex </a:t>
            </a:r>
            <a:r>
              <a:rPr lang="cs-CZ" sz="7400" i="1" dirty="0" err="1" smtClean="0"/>
              <a:t>Esomar</a:t>
            </a:r>
            <a:r>
              <a:rPr lang="cs-CZ" sz="7400" i="1" dirty="0" smtClean="0"/>
              <a:t>, Evropská charta výzkumných pracovníků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783</Words>
  <Application>Microsoft Office PowerPoint</Application>
  <PresentationFormat>Předvádění na obrazovce (4:3)</PresentationFormat>
  <Paragraphs>122</Paragraphs>
  <Slides>16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Kvantitativní  výzkum Dotazníkové šetření</vt:lpstr>
      <vt:lpstr>Kvantitativní  výzkum  Dotazníkové šetření</vt:lpstr>
      <vt:lpstr>Kvantitativní  výzkum  Dotazníkové šetření</vt:lpstr>
      <vt:lpstr>Kvantitativní  výzkum  Dotazníkové šetření</vt:lpstr>
      <vt:lpstr>Kvantitativní  výzkum  Dotazníkové šetření</vt:lpstr>
      <vt:lpstr>Výhody dotazníku</vt:lpstr>
      <vt:lpstr>Nevýhody dotazníku</vt:lpstr>
      <vt:lpstr>Zajištění návratnosti dotazníku</vt:lpstr>
      <vt:lpstr>Etika výzkumu</vt:lpstr>
      <vt:lpstr>Zásady pro tvorbu otázek</vt:lpstr>
      <vt:lpstr>Výstavba dotazníku </vt:lpstr>
      <vt:lpstr>Otevřená otázka</vt:lpstr>
      <vt:lpstr>Sémantický diferenciál</vt:lpstr>
      <vt:lpstr>Sémantický diferenciál</vt:lpstr>
      <vt:lpstr>Koncept zaměstnatelnosti</vt:lpstr>
      <vt:lpstr>Analýza otázek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Kvantitativní  výzkum Dotazníkové šetření</dc:title>
  <dc:creator>65219</dc:creator>
  <cp:lastModifiedBy>65219</cp:lastModifiedBy>
  <cp:revision>42</cp:revision>
  <dcterms:created xsi:type="dcterms:W3CDTF">2011-04-07T10:44:35Z</dcterms:created>
  <dcterms:modified xsi:type="dcterms:W3CDTF">2011-04-11T13:00:03Z</dcterms:modified>
</cp:coreProperties>
</file>