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346" r:id="rId2"/>
    <p:sldId id="326" r:id="rId3"/>
    <p:sldId id="301" r:id="rId4"/>
    <p:sldId id="267" r:id="rId5"/>
    <p:sldId id="288" r:id="rId6"/>
    <p:sldId id="338" r:id="rId7"/>
    <p:sldId id="289" r:id="rId8"/>
    <p:sldId id="314" r:id="rId9"/>
    <p:sldId id="285" r:id="rId10"/>
    <p:sldId id="286" r:id="rId11"/>
    <p:sldId id="327" r:id="rId12"/>
    <p:sldId id="339" r:id="rId13"/>
    <p:sldId id="328" r:id="rId14"/>
    <p:sldId id="292" r:id="rId15"/>
    <p:sldId id="280" r:id="rId16"/>
    <p:sldId id="258" r:id="rId17"/>
    <p:sldId id="298" r:id="rId18"/>
    <p:sldId id="329" r:id="rId19"/>
    <p:sldId id="299" r:id="rId20"/>
    <p:sldId id="294" r:id="rId21"/>
    <p:sldId id="345" r:id="rId22"/>
    <p:sldId id="300" r:id="rId23"/>
    <p:sldId id="297" r:id="rId24"/>
    <p:sldId id="331" r:id="rId25"/>
    <p:sldId id="306" r:id="rId26"/>
    <p:sldId id="307" r:id="rId27"/>
    <p:sldId id="332" r:id="rId28"/>
    <p:sldId id="302" r:id="rId29"/>
    <p:sldId id="333" r:id="rId30"/>
    <p:sldId id="268" r:id="rId31"/>
    <p:sldId id="343" r:id="rId32"/>
    <p:sldId id="303" r:id="rId33"/>
    <p:sldId id="272" r:id="rId34"/>
    <p:sldId id="344" r:id="rId35"/>
    <p:sldId id="335" r:id="rId36"/>
    <p:sldId id="340" r:id="rId37"/>
    <p:sldId id="273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84" autoAdjust="0"/>
  </p:normalViewPr>
  <p:slideViewPr>
    <p:cSldViewPr>
      <p:cViewPr varScale="1">
        <p:scale>
          <a:sx n="73" d="100"/>
          <a:sy n="73" d="100"/>
        </p:scale>
        <p:origin x="100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C7D5C-582E-4C2E-B3EE-4DD05FE6309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4EB3D2-A166-44B7-A655-C34FEA3229BB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C31446F8-00A5-41EE-8D31-FE03D39580F5}" type="parTrans" cxnId="{8356E2D9-E8EB-449D-ABED-6622D42F9101}">
      <dgm:prSet/>
      <dgm:spPr/>
      <dgm:t>
        <a:bodyPr/>
        <a:lstStyle/>
        <a:p>
          <a:endParaRPr lang="cs-CZ"/>
        </a:p>
      </dgm:t>
    </dgm:pt>
    <dgm:pt modelId="{49C9AC51-63AF-4934-9949-3A20735E58AF}" type="sibTrans" cxnId="{8356E2D9-E8EB-449D-ABED-6622D42F9101}">
      <dgm:prSet/>
      <dgm:spPr/>
      <dgm:t>
        <a:bodyPr/>
        <a:lstStyle/>
        <a:p>
          <a:endParaRPr lang="cs-CZ"/>
        </a:p>
      </dgm:t>
    </dgm:pt>
    <dgm:pt modelId="{F25EBD1F-D029-4AD7-A4B9-049F14C3D76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Stanovení cílů, výzkumné otázky</a:t>
          </a:r>
          <a:endParaRPr lang="cs-CZ" dirty="0"/>
        </a:p>
      </dgm:t>
    </dgm:pt>
    <dgm:pt modelId="{BB5E515A-C7F2-41AB-9614-3E5C3053CBDE}" type="parTrans" cxnId="{79F10401-338A-465F-ADEF-90CE38EE8EA4}">
      <dgm:prSet/>
      <dgm:spPr/>
      <dgm:t>
        <a:bodyPr/>
        <a:lstStyle/>
        <a:p>
          <a:endParaRPr lang="cs-CZ"/>
        </a:p>
      </dgm:t>
    </dgm:pt>
    <dgm:pt modelId="{C5E0CCC1-C701-492F-A7BD-D9D141296180}" type="sibTrans" cxnId="{79F10401-338A-465F-ADEF-90CE38EE8EA4}">
      <dgm:prSet/>
      <dgm:spPr/>
      <dgm:t>
        <a:bodyPr/>
        <a:lstStyle/>
        <a:p>
          <a:endParaRPr lang="cs-CZ"/>
        </a:p>
      </dgm:t>
    </dgm:pt>
    <dgm:pt modelId="{2BC39529-252A-4927-8563-9C94A49DBBE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dirty="0"/>
        </a:p>
      </dgm:t>
    </dgm:pt>
    <dgm:pt modelId="{16D36DA7-C0E3-438C-AC01-59908F85EE41}" type="parTrans" cxnId="{F929B328-9D2E-4896-A778-C231B360025C}">
      <dgm:prSet/>
      <dgm:spPr/>
      <dgm:t>
        <a:bodyPr/>
        <a:lstStyle/>
        <a:p>
          <a:endParaRPr lang="cs-CZ"/>
        </a:p>
      </dgm:t>
    </dgm:pt>
    <dgm:pt modelId="{ED545C1F-7228-4439-8741-AA95321F4658}" type="sibTrans" cxnId="{F929B328-9D2E-4896-A778-C231B360025C}">
      <dgm:prSet/>
      <dgm:spPr/>
      <dgm:t>
        <a:bodyPr/>
        <a:lstStyle/>
        <a:p>
          <a:endParaRPr lang="cs-CZ"/>
        </a:p>
      </dgm:t>
    </dgm:pt>
    <dgm:pt modelId="{DABF2E92-33C2-4271-8677-155C99E6C36D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EBE6D40-EC4D-4610-A1A5-E195A318B7CA}" type="parTrans" cxnId="{25CB74EC-54FE-4923-8DF1-E945BB2D28E2}">
      <dgm:prSet/>
      <dgm:spPr/>
      <dgm:t>
        <a:bodyPr/>
        <a:lstStyle/>
        <a:p>
          <a:endParaRPr lang="cs-CZ"/>
        </a:p>
      </dgm:t>
    </dgm:pt>
    <dgm:pt modelId="{B6CEE7FA-04A8-44F2-AD7C-889F18874BA5}" type="sibTrans" cxnId="{25CB74EC-54FE-4923-8DF1-E945BB2D28E2}">
      <dgm:prSet/>
      <dgm:spPr/>
      <dgm:t>
        <a:bodyPr/>
        <a:lstStyle/>
        <a:p>
          <a:endParaRPr lang="cs-CZ"/>
        </a:p>
      </dgm:t>
    </dgm:pt>
    <dgm:pt modelId="{38EFB729-C2CE-4E60-A384-217270A0794D}">
      <dgm:prSet phldrT="[Text]"/>
      <dgm:spPr/>
      <dgm:t>
        <a:bodyPr/>
        <a:lstStyle/>
        <a:p>
          <a:r>
            <a:rPr lang="cs-CZ" altLang="cs-CZ" b="1" dirty="0" smtClean="0">
              <a:latin typeface="Calibri" panose="020F0502020204030204" pitchFamily="34" charset="0"/>
            </a:rPr>
            <a:t>Tvorba designu výzkumu</a:t>
          </a:r>
          <a:endParaRPr lang="cs-CZ" dirty="0"/>
        </a:p>
      </dgm:t>
    </dgm:pt>
    <dgm:pt modelId="{5C8880CC-169D-40BB-A773-6F7F441AA080}" type="parTrans" cxnId="{219211EC-BFC5-4CF8-9FF7-5405BDCAD2DA}">
      <dgm:prSet/>
      <dgm:spPr/>
      <dgm:t>
        <a:bodyPr/>
        <a:lstStyle/>
        <a:p>
          <a:endParaRPr lang="cs-CZ"/>
        </a:p>
      </dgm:t>
    </dgm:pt>
    <dgm:pt modelId="{FD9E9317-0520-4600-8773-6F465237BD6B}" type="sibTrans" cxnId="{219211EC-BFC5-4CF8-9FF7-5405BDCAD2DA}">
      <dgm:prSet/>
      <dgm:spPr/>
      <dgm:t>
        <a:bodyPr/>
        <a:lstStyle/>
        <a:p>
          <a:endParaRPr lang="cs-CZ"/>
        </a:p>
      </dgm:t>
    </dgm:pt>
    <dgm:pt modelId="{5D98F354-5C84-488D-A397-45C6FC715D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F98D1E0E-94D2-43A1-9076-C2E75D8DEF05}" type="parTrans" cxnId="{97D6D10D-4F27-4523-9099-E8158EDE9947}">
      <dgm:prSet/>
      <dgm:spPr/>
      <dgm:t>
        <a:bodyPr/>
        <a:lstStyle/>
        <a:p>
          <a:endParaRPr lang="cs-CZ"/>
        </a:p>
      </dgm:t>
    </dgm:pt>
    <dgm:pt modelId="{27568D8F-29DA-4530-95A1-240F1BBC826A}" type="sibTrans" cxnId="{97D6D10D-4F27-4523-9099-E8158EDE9947}">
      <dgm:prSet/>
      <dgm:spPr/>
      <dgm:t>
        <a:bodyPr/>
        <a:lstStyle/>
        <a:p>
          <a:endParaRPr lang="cs-CZ"/>
        </a:p>
      </dgm:t>
    </dgm:pt>
    <dgm:pt modelId="{A2433407-76BC-402D-9595-AC6C0ED286A8}">
      <dgm:prSet/>
      <dgm:spPr>
        <a:solidFill>
          <a:srgbClr val="7030A0"/>
        </a:solidFill>
      </dgm:spPr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D9736380-EDB5-4948-9F95-D89A1C883C99}" type="parTrans" cxnId="{6A478857-1309-4BF6-BCD5-0F7315CEFD5F}">
      <dgm:prSet/>
      <dgm:spPr/>
      <dgm:t>
        <a:bodyPr/>
        <a:lstStyle/>
        <a:p>
          <a:endParaRPr lang="cs-CZ"/>
        </a:p>
      </dgm:t>
    </dgm:pt>
    <dgm:pt modelId="{51FA5AA7-8D12-4F5A-90C0-586FDCBACC17}" type="sibTrans" cxnId="{6A478857-1309-4BF6-BCD5-0F7315CEFD5F}">
      <dgm:prSet/>
      <dgm:spPr/>
      <dgm:t>
        <a:bodyPr/>
        <a:lstStyle/>
        <a:p>
          <a:endParaRPr lang="cs-CZ"/>
        </a:p>
      </dgm:t>
    </dgm:pt>
    <dgm:pt modelId="{2D4CA1FF-7A6F-4050-B01C-F1C1C084EC42}">
      <dgm:prSet/>
      <dgm:spPr/>
      <dgm:t>
        <a:bodyPr/>
        <a:lstStyle/>
        <a:p>
          <a:r>
            <a:rPr lang="cs-CZ" altLang="cs-CZ" smtClean="0">
              <a:latin typeface="Calibri" panose="020F0502020204030204" pitchFamily="34" charset="0"/>
            </a:rPr>
            <a:t>Volba vhodné výzkumné metody (metod)</a:t>
          </a:r>
          <a:endParaRPr lang="cs-CZ"/>
        </a:p>
      </dgm:t>
    </dgm:pt>
    <dgm:pt modelId="{663F9539-BABF-48B9-AE04-2B39FC6741C1}" type="parTrans" cxnId="{F02432E0-10E9-4114-8D77-D830006AC850}">
      <dgm:prSet/>
      <dgm:spPr/>
      <dgm:t>
        <a:bodyPr/>
        <a:lstStyle/>
        <a:p>
          <a:endParaRPr lang="cs-CZ"/>
        </a:p>
      </dgm:t>
    </dgm:pt>
    <dgm:pt modelId="{9398D331-F5EF-4293-830D-6F2678DF2F3F}" type="sibTrans" cxnId="{F02432E0-10E9-4114-8D77-D830006AC850}">
      <dgm:prSet/>
      <dgm:spPr/>
      <dgm:t>
        <a:bodyPr/>
        <a:lstStyle/>
        <a:p>
          <a:endParaRPr lang="cs-CZ"/>
        </a:p>
      </dgm:t>
    </dgm:pt>
    <dgm:pt modelId="{8EA99A0B-CBF3-49C7-A507-42B1EEEF1888}">
      <dgm:prSet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dirty="0"/>
        </a:p>
      </dgm:t>
    </dgm:pt>
    <dgm:pt modelId="{4140C3CB-3AC3-4C84-82E9-72175754EC60}" type="parTrans" cxnId="{3BB4E7D7-3BBC-455B-B38F-78DE4D2CA673}">
      <dgm:prSet/>
      <dgm:spPr/>
      <dgm:t>
        <a:bodyPr/>
        <a:lstStyle/>
        <a:p>
          <a:endParaRPr lang="cs-CZ"/>
        </a:p>
      </dgm:t>
    </dgm:pt>
    <dgm:pt modelId="{777203CE-9867-494A-A050-767FC94EB124}" type="sibTrans" cxnId="{3BB4E7D7-3BBC-455B-B38F-78DE4D2CA673}">
      <dgm:prSet/>
      <dgm:spPr/>
      <dgm:t>
        <a:bodyPr/>
        <a:lstStyle/>
        <a:p>
          <a:endParaRPr lang="cs-CZ"/>
        </a:p>
      </dgm:t>
    </dgm:pt>
    <dgm:pt modelId="{0B8E88B4-7877-4498-B763-4CD2AB206206}">
      <dgm:prSet phldrT="[Text]"/>
      <dgm:spPr>
        <a:solidFill>
          <a:srgbClr val="0070C0"/>
        </a:solidFill>
      </dgm:spPr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7AAD125A-13D4-41B9-8B4A-78E0D9B1A425}" type="sibTrans" cxnId="{65E99180-89F1-4423-936A-152BE2B86D7C}">
      <dgm:prSet/>
      <dgm:spPr/>
      <dgm:t>
        <a:bodyPr/>
        <a:lstStyle/>
        <a:p>
          <a:endParaRPr lang="cs-CZ"/>
        </a:p>
      </dgm:t>
    </dgm:pt>
    <dgm:pt modelId="{5D4E3C0F-6DC8-4C7B-891D-7261092AD9D4}" type="parTrans" cxnId="{65E99180-89F1-4423-936A-152BE2B86D7C}">
      <dgm:prSet/>
      <dgm:spPr/>
      <dgm:t>
        <a:bodyPr/>
        <a:lstStyle/>
        <a:p>
          <a:endParaRPr lang="cs-CZ"/>
        </a:p>
      </dgm:t>
    </dgm:pt>
    <dgm:pt modelId="{7245E0D9-BCDE-4BD5-8B27-491F5D87EEC4}" type="pres">
      <dgm:prSet presAssocID="{248C7D5C-582E-4C2E-B3EE-4DD05FE630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8981796-514F-4A15-B23A-A57ADBAB06AF}" type="pres">
      <dgm:prSet presAssocID="{364EB3D2-A166-44B7-A655-C34FEA3229BB}" presName="composite" presStyleCnt="0"/>
      <dgm:spPr/>
    </dgm:pt>
    <dgm:pt modelId="{D7A67963-9628-4F5B-8F57-65B9320DED7B}" type="pres">
      <dgm:prSet presAssocID="{364EB3D2-A166-44B7-A655-C34FEA3229B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C98B0A-9F49-4DBA-942C-5BA0FEF84ECE}" type="pres">
      <dgm:prSet presAssocID="{364EB3D2-A166-44B7-A655-C34FEA3229B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9B2CB-8F8B-4B06-9470-90B731BC0EEC}" type="pres">
      <dgm:prSet presAssocID="{49C9AC51-63AF-4934-9949-3A20735E58AF}" presName="sp" presStyleCnt="0"/>
      <dgm:spPr/>
    </dgm:pt>
    <dgm:pt modelId="{34552395-5D7E-4E5B-8D7B-E590324D0B53}" type="pres">
      <dgm:prSet presAssocID="{0B8E88B4-7877-4498-B763-4CD2AB206206}" presName="composite" presStyleCnt="0"/>
      <dgm:spPr/>
    </dgm:pt>
    <dgm:pt modelId="{EFC5B4E0-5BFC-44EF-97B7-972B70797941}" type="pres">
      <dgm:prSet presAssocID="{0B8E88B4-7877-4498-B763-4CD2AB2062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959306-29DA-4C39-B95E-B34AC759A602}" type="pres">
      <dgm:prSet presAssocID="{0B8E88B4-7877-4498-B763-4CD2AB20620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D58D97-275E-47CC-BB3B-099B2AE02DBD}" type="pres">
      <dgm:prSet presAssocID="{7AAD125A-13D4-41B9-8B4A-78E0D9B1A425}" presName="sp" presStyleCnt="0"/>
      <dgm:spPr/>
    </dgm:pt>
    <dgm:pt modelId="{5020F725-C74C-4DC2-9187-522F4A1A8B04}" type="pres">
      <dgm:prSet presAssocID="{DABF2E92-33C2-4271-8677-155C99E6C36D}" presName="composite" presStyleCnt="0"/>
      <dgm:spPr/>
    </dgm:pt>
    <dgm:pt modelId="{4233C5FB-9B1E-4C50-8D13-BD78728A95FC}" type="pres">
      <dgm:prSet presAssocID="{DABF2E92-33C2-4271-8677-155C99E6C36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D533B3-822D-469B-A212-ADAAC577EA1E}" type="pres">
      <dgm:prSet presAssocID="{DABF2E92-33C2-4271-8677-155C99E6C36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D4773F-E148-4275-9A1B-DFA6E4B1CEF0}" type="pres">
      <dgm:prSet presAssocID="{B6CEE7FA-04A8-44F2-AD7C-889F18874BA5}" presName="sp" presStyleCnt="0"/>
      <dgm:spPr/>
    </dgm:pt>
    <dgm:pt modelId="{54A350E0-0EF6-4038-947E-29D8D783092A}" type="pres">
      <dgm:prSet presAssocID="{5D98F354-5C84-488D-A397-45C6FC715D6C}" presName="composite" presStyleCnt="0"/>
      <dgm:spPr/>
    </dgm:pt>
    <dgm:pt modelId="{1E446905-9981-4885-8FD8-6D70F1CE774C}" type="pres">
      <dgm:prSet presAssocID="{5D98F354-5C84-488D-A397-45C6FC715D6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68481A-4B69-4FCC-B169-23CCD0034AE9}" type="pres">
      <dgm:prSet presAssocID="{5D98F354-5C84-488D-A397-45C6FC715D6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C2C006-5DAA-479C-B6F4-61B55321B572}" type="pres">
      <dgm:prSet presAssocID="{27568D8F-29DA-4530-95A1-240F1BBC826A}" presName="sp" presStyleCnt="0"/>
      <dgm:spPr/>
    </dgm:pt>
    <dgm:pt modelId="{EC151985-B8C4-4930-923D-522CAAF4AE64}" type="pres">
      <dgm:prSet presAssocID="{A2433407-76BC-402D-9595-AC6C0ED286A8}" presName="composite" presStyleCnt="0"/>
      <dgm:spPr/>
    </dgm:pt>
    <dgm:pt modelId="{84B9E379-6CAC-4E0B-B583-95B650FEB9EE}" type="pres">
      <dgm:prSet presAssocID="{A2433407-76BC-402D-9595-AC6C0ED286A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B7D58E-881C-4AF1-96C8-7A51032FBBD8}" type="pres">
      <dgm:prSet presAssocID="{A2433407-76BC-402D-9595-AC6C0ED286A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B4E7D7-3BBC-455B-B38F-78DE4D2CA673}" srcId="{A2433407-76BC-402D-9595-AC6C0ED286A8}" destId="{8EA99A0B-CBF3-49C7-A507-42B1EEEF1888}" srcOrd="0" destOrd="0" parTransId="{4140C3CB-3AC3-4C84-82E9-72175754EC60}" sibTransId="{777203CE-9867-494A-A050-767FC94EB124}"/>
    <dgm:cxn modelId="{EA7732D1-590D-482F-AB32-095DC809A7A2}" type="presOf" srcId="{364EB3D2-A166-44B7-A655-C34FEA3229BB}" destId="{D7A67963-9628-4F5B-8F57-65B9320DED7B}" srcOrd="0" destOrd="0" presId="urn:microsoft.com/office/officeart/2005/8/layout/chevron2"/>
    <dgm:cxn modelId="{18757C3E-AADB-44F9-9879-A9F74C0A965B}" type="presOf" srcId="{DABF2E92-33C2-4271-8677-155C99E6C36D}" destId="{4233C5FB-9B1E-4C50-8D13-BD78728A95FC}" srcOrd="0" destOrd="0" presId="urn:microsoft.com/office/officeart/2005/8/layout/chevron2"/>
    <dgm:cxn modelId="{25CB74EC-54FE-4923-8DF1-E945BB2D28E2}" srcId="{248C7D5C-582E-4C2E-B3EE-4DD05FE63095}" destId="{DABF2E92-33C2-4271-8677-155C99E6C36D}" srcOrd="2" destOrd="0" parTransId="{8EBE6D40-EC4D-4610-A1A5-E195A318B7CA}" sibTransId="{B6CEE7FA-04A8-44F2-AD7C-889F18874BA5}"/>
    <dgm:cxn modelId="{F929B328-9D2E-4896-A778-C231B360025C}" srcId="{0B8E88B4-7877-4498-B763-4CD2AB206206}" destId="{2BC39529-252A-4927-8563-9C94A49DBBE3}" srcOrd="0" destOrd="0" parTransId="{16D36DA7-C0E3-438C-AC01-59908F85EE41}" sibTransId="{ED545C1F-7228-4439-8741-AA95321F4658}"/>
    <dgm:cxn modelId="{65E99180-89F1-4423-936A-152BE2B86D7C}" srcId="{248C7D5C-582E-4C2E-B3EE-4DD05FE63095}" destId="{0B8E88B4-7877-4498-B763-4CD2AB206206}" srcOrd="1" destOrd="0" parTransId="{5D4E3C0F-6DC8-4C7B-891D-7261092AD9D4}" sibTransId="{7AAD125A-13D4-41B9-8B4A-78E0D9B1A425}"/>
    <dgm:cxn modelId="{219211EC-BFC5-4CF8-9FF7-5405BDCAD2DA}" srcId="{DABF2E92-33C2-4271-8677-155C99E6C36D}" destId="{38EFB729-C2CE-4E60-A384-217270A0794D}" srcOrd="0" destOrd="0" parTransId="{5C8880CC-169D-40BB-A773-6F7F441AA080}" sibTransId="{FD9E9317-0520-4600-8773-6F465237BD6B}"/>
    <dgm:cxn modelId="{8356E2D9-E8EB-449D-ABED-6622D42F9101}" srcId="{248C7D5C-582E-4C2E-B3EE-4DD05FE63095}" destId="{364EB3D2-A166-44B7-A655-C34FEA3229BB}" srcOrd="0" destOrd="0" parTransId="{C31446F8-00A5-41EE-8D31-FE03D39580F5}" sibTransId="{49C9AC51-63AF-4934-9949-3A20735E58AF}"/>
    <dgm:cxn modelId="{37BE0B92-E343-488C-B01D-7F5906BBEF4D}" type="presOf" srcId="{2BC39529-252A-4927-8563-9C94A49DBBE3}" destId="{E9959306-29DA-4C39-B95E-B34AC759A602}" srcOrd="0" destOrd="0" presId="urn:microsoft.com/office/officeart/2005/8/layout/chevron2"/>
    <dgm:cxn modelId="{7D0DC8C9-EEBA-4EB2-8015-76DB2FD91D35}" type="presOf" srcId="{F25EBD1F-D029-4AD7-A4B9-049F14C3D763}" destId="{90C98B0A-9F49-4DBA-942C-5BA0FEF84ECE}" srcOrd="0" destOrd="0" presId="urn:microsoft.com/office/officeart/2005/8/layout/chevron2"/>
    <dgm:cxn modelId="{76C1894A-4D39-48CF-9877-416158C2063B}" type="presOf" srcId="{0B8E88B4-7877-4498-B763-4CD2AB206206}" destId="{EFC5B4E0-5BFC-44EF-97B7-972B70797941}" srcOrd="0" destOrd="0" presId="urn:microsoft.com/office/officeart/2005/8/layout/chevron2"/>
    <dgm:cxn modelId="{274514DD-606C-4759-8319-0E920F978C4A}" type="presOf" srcId="{A2433407-76BC-402D-9595-AC6C0ED286A8}" destId="{84B9E379-6CAC-4E0B-B583-95B650FEB9EE}" srcOrd="0" destOrd="0" presId="urn:microsoft.com/office/officeart/2005/8/layout/chevron2"/>
    <dgm:cxn modelId="{97D6D10D-4F27-4523-9099-E8158EDE9947}" srcId="{248C7D5C-582E-4C2E-B3EE-4DD05FE63095}" destId="{5D98F354-5C84-488D-A397-45C6FC715D6C}" srcOrd="3" destOrd="0" parTransId="{F98D1E0E-94D2-43A1-9076-C2E75D8DEF05}" sibTransId="{27568D8F-29DA-4530-95A1-240F1BBC826A}"/>
    <dgm:cxn modelId="{719AC96A-6483-4641-951D-2A8B5D128078}" type="presOf" srcId="{8EA99A0B-CBF3-49C7-A507-42B1EEEF1888}" destId="{E1B7D58E-881C-4AF1-96C8-7A51032FBBD8}" srcOrd="0" destOrd="0" presId="urn:microsoft.com/office/officeart/2005/8/layout/chevron2"/>
    <dgm:cxn modelId="{F02432E0-10E9-4114-8D77-D830006AC850}" srcId="{5D98F354-5C84-488D-A397-45C6FC715D6C}" destId="{2D4CA1FF-7A6F-4050-B01C-F1C1C084EC42}" srcOrd="0" destOrd="0" parTransId="{663F9539-BABF-48B9-AE04-2B39FC6741C1}" sibTransId="{9398D331-F5EF-4293-830D-6F2678DF2F3F}"/>
    <dgm:cxn modelId="{6A478857-1309-4BF6-BCD5-0F7315CEFD5F}" srcId="{248C7D5C-582E-4C2E-B3EE-4DD05FE63095}" destId="{A2433407-76BC-402D-9595-AC6C0ED286A8}" srcOrd="4" destOrd="0" parTransId="{D9736380-EDB5-4948-9F95-D89A1C883C99}" sibTransId="{51FA5AA7-8D12-4F5A-90C0-586FDCBACC17}"/>
    <dgm:cxn modelId="{1FAD87F1-0CFC-457E-AB49-1DC0A4A5D5F5}" type="presOf" srcId="{38EFB729-C2CE-4E60-A384-217270A0794D}" destId="{17D533B3-822D-469B-A212-ADAAC577EA1E}" srcOrd="0" destOrd="0" presId="urn:microsoft.com/office/officeart/2005/8/layout/chevron2"/>
    <dgm:cxn modelId="{79F10401-338A-465F-ADEF-90CE38EE8EA4}" srcId="{364EB3D2-A166-44B7-A655-C34FEA3229BB}" destId="{F25EBD1F-D029-4AD7-A4B9-049F14C3D763}" srcOrd="0" destOrd="0" parTransId="{BB5E515A-C7F2-41AB-9614-3E5C3053CBDE}" sibTransId="{C5E0CCC1-C701-492F-A7BD-D9D141296180}"/>
    <dgm:cxn modelId="{FAA313D9-AC4D-4AA3-A31C-5024D13A265B}" type="presOf" srcId="{5D98F354-5C84-488D-A397-45C6FC715D6C}" destId="{1E446905-9981-4885-8FD8-6D70F1CE774C}" srcOrd="0" destOrd="0" presId="urn:microsoft.com/office/officeart/2005/8/layout/chevron2"/>
    <dgm:cxn modelId="{BD08A251-F145-44E7-A889-7F8B40B281D6}" type="presOf" srcId="{248C7D5C-582E-4C2E-B3EE-4DD05FE63095}" destId="{7245E0D9-BCDE-4BD5-8B27-491F5D87EEC4}" srcOrd="0" destOrd="0" presId="urn:microsoft.com/office/officeart/2005/8/layout/chevron2"/>
    <dgm:cxn modelId="{B679CF08-1C2B-4C6B-9D30-6BC13C0AE941}" type="presOf" srcId="{2D4CA1FF-7A6F-4050-B01C-F1C1C084EC42}" destId="{C768481A-4B69-4FCC-B169-23CCD0034AE9}" srcOrd="0" destOrd="0" presId="urn:microsoft.com/office/officeart/2005/8/layout/chevron2"/>
    <dgm:cxn modelId="{B30767BB-DC57-4366-809B-F0B360621E95}" type="presParOf" srcId="{7245E0D9-BCDE-4BD5-8B27-491F5D87EEC4}" destId="{58981796-514F-4A15-B23A-A57ADBAB06AF}" srcOrd="0" destOrd="0" presId="urn:microsoft.com/office/officeart/2005/8/layout/chevron2"/>
    <dgm:cxn modelId="{266C9099-9379-4360-9C43-9AC7148770DA}" type="presParOf" srcId="{58981796-514F-4A15-B23A-A57ADBAB06AF}" destId="{D7A67963-9628-4F5B-8F57-65B9320DED7B}" srcOrd="0" destOrd="0" presId="urn:microsoft.com/office/officeart/2005/8/layout/chevron2"/>
    <dgm:cxn modelId="{488EEB6D-A1EF-4990-B363-BB6B00649AD8}" type="presParOf" srcId="{58981796-514F-4A15-B23A-A57ADBAB06AF}" destId="{90C98B0A-9F49-4DBA-942C-5BA0FEF84ECE}" srcOrd="1" destOrd="0" presId="urn:microsoft.com/office/officeart/2005/8/layout/chevron2"/>
    <dgm:cxn modelId="{4134412E-3EF3-4FBD-B782-084AA21E1181}" type="presParOf" srcId="{7245E0D9-BCDE-4BD5-8B27-491F5D87EEC4}" destId="{3FB9B2CB-8F8B-4B06-9470-90B731BC0EEC}" srcOrd="1" destOrd="0" presId="urn:microsoft.com/office/officeart/2005/8/layout/chevron2"/>
    <dgm:cxn modelId="{54F0F14F-2A6B-4139-8F5C-7E13017623D5}" type="presParOf" srcId="{7245E0D9-BCDE-4BD5-8B27-491F5D87EEC4}" destId="{34552395-5D7E-4E5B-8D7B-E590324D0B53}" srcOrd="2" destOrd="0" presId="urn:microsoft.com/office/officeart/2005/8/layout/chevron2"/>
    <dgm:cxn modelId="{477B1DA3-B2D3-4FCF-9F30-4AF7A9C18C17}" type="presParOf" srcId="{34552395-5D7E-4E5B-8D7B-E590324D0B53}" destId="{EFC5B4E0-5BFC-44EF-97B7-972B70797941}" srcOrd="0" destOrd="0" presId="urn:microsoft.com/office/officeart/2005/8/layout/chevron2"/>
    <dgm:cxn modelId="{3712D3D7-2D7F-46BE-B58E-6050F4FD223A}" type="presParOf" srcId="{34552395-5D7E-4E5B-8D7B-E590324D0B53}" destId="{E9959306-29DA-4C39-B95E-B34AC759A602}" srcOrd="1" destOrd="0" presId="urn:microsoft.com/office/officeart/2005/8/layout/chevron2"/>
    <dgm:cxn modelId="{AD5175C1-963C-42E9-9B16-4CF4D0CCF5C1}" type="presParOf" srcId="{7245E0D9-BCDE-4BD5-8B27-491F5D87EEC4}" destId="{A0D58D97-275E-47CC-BB3B-099B2AE02DBD}" srcOrd="3" destOrd="0" presId="urn:microsoft.com/office/officeart/2005/8/layout/chevron2"/>
    <dgm:cxn modelId="{52519386-DF24-435D-A52F-B26053DA1B97}" type="presParOf" srcId="{7245E0D9-BCDE-4BD5-8B27-491F5D87EEC4}" destId="{5020F725-C74C-4DC2-9187-522F4A1A8B04}" srcOrd="4" destOrd="0" presId="urn:microsoft.com/office/officeart/2005/8/layout/chevron2"/>
    <dgm:cxn modelId="{918290B2-6551-4C96-98B7-C75BC1B27D81}" type="presParOf" srcId="{5020F725-C74C-4DC2-9187-522F4A1A8B04}" destId="{4233C5FB-9B1E-4C50-8D13-BD78728A95FC}" srcOrd="0" destOrd="0" presId="urn:microsoft.com/office/officeart/2005/8/layout/chevron2"/>
    <dgm:cxn modelId="{F86BC71A-89FE-4A1F-91C0-C3D064BC8670}" type="presParOf" srcId="{5020F725-C74C-4DC2-9187-522F4A1A8B04}" destId="{17D533B3-822D-469B-A212-ADAAC577EA1E}" srcOrd="1" destOrd="0" presId="urn:microsoft.com/office/officeart/2005/8/layout/chevron2"/>
    <dgm:cxn modelId="{82E0338F-6C5E-4965-ACE2-EF1175909B74}" type="presParOf" srcId="{7245E0D9-BCDE-4BD5-8B27-491F5D87EEC4}" destId="{E8D4773F-E148-4275-9A1B-DFA6E4B1CEF0}" srcOrd="5" destOrd="0" presId="urn:microsoft.com/office/officeart/2005/8/layout/chevron2"/>
    <dgm:cxn modelId="{BB0A18CA-A605-4BD9-A890-5026A7A19237}" type="presParOf" srcId="{7245E0D9-BCDE-4BD5-8B27-491F5D87EEC4}" destId="{54A350E0-0EF6-4038-947E-29D8D783092A}" srcOrd="6" destOrd="0" presId="urn:microsoft.com/office/officeart/2005/8/layout/chevron2"/>
    <dgm:cxn modelId="{21BC0DAD-7A82-47E3-9CAB-962EC45C6CA5}" type="presParOf" srcId="{54A350E0-0EF6-4038-947E-29D8D783092A}" destId="{1E446905-9981-4885-8FD8-6D70F1CE774C}" srcOrd="0" destOrd="0" presId="urn:microsoft.com/office/officeart/2005/8/layout/chevron2"/>
    <dgm:cxn modelId="{247B8921-CFE8-4F53-862F-313D945BB0E8}" type="presParOf" srcId="{54A350E0-0EF6-4038-947E-29D8D783092A}" destId="{C768481A-4B69-4FCC-B169-23CCD0034AE9}" srcOrd="1" destOrd="0" presId="urn:microsoft.com/office/officeart/2005/8/layout/chevron2"/>
    <dgm:cxn modelId="{CEB895C6-3FDE-4993-A576-F29790FDF32A}" type="presParOf" srcId="{7245E0D9-BCDE-4BD5-8B27-491F5D87EEC4}" destId="{CAC2C006-5DAA-479C-B6F4-61B55321B572}" srcOrd="7" destOrd="0" presId="urn:microsoft.com/office/officeart/2005/8/layout/chevron2"/>
    <dgm:cxn modelId="{D0E6A4E1-B124-4FBD-B775-73D925E4EEFA}" type="presParOf" srcId="{7245E0D9-BCDE-4BD5-8B27-491F5D87EEC4}" destId="{EC151985-B8C4-4930-923D-522CAAF4AE64}" srcOrd="8" destOrd="0" presId="urn:microsoft.com/office/officeart/2005/8/layout/chevron2"/>
    <dgm:cxn modelId="{3C1DD06A-3079-415C-94A5-B41DEB6FD92A}" type="presParOf" srcId="{EC151985-B8C4-4930-923D-522CAAF4AE64}" destId="{84B9E379-6CAC-4E0B-B583-95B650FEB9EE}" srcOrd="0" destOrd="0" presId="urn:microsoft.com/office/officeart/2005/8/layout/chevron2"/>
    <dgm:cxn modelId="{6A09B6BB-260F-4BF6-9FB0-762C35C9DD8B}" type="presParOf" srcId="{EC151985-B8C4-4930-923D-522CAAF4AE64}" destId="{E1B7D58E-881C-4AF1-96C8-7A51032FBB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67963-9628-4F5B-8F57-65B9320DED7B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 rot="-5400000">
        <a:off x="1" y="319448"/>
        <a:ext cx="635496" cy="272355"/>
      </dsp:txXfrm>
    </dsp:sp>
    <dsp:sp modelId="{90C98B0A-9F49-4DBA-942C-5BA0FEF84ECE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Stanovení cílů, výzkumné otázky</a:t>
          </a:r>
          <a:endParaRPr lang="cs-CZ" sz="1800" kern="1200" dirty="0"/>
        </a:p>
      </dsp:txBody>
      <dsp:txXfrm rot="-5400000">
        <a:off x="635496" y="30507"/>
        <a:ext cx="5431697" cy="532491"/>
      </dsp:txXfrm>
    </dsp:sp>
    <dsp:sp modelId="{EFC5B4E0-5BFC-44EF-97B7-972B70797941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</a:t>
          </a:r>
          <a:endParaRPr lang="cs-CZ" sz="1800" kern="1200" dirty="0"/>
        </a:p>
      </dsp:txBody>
      <dsp:txXfrm rot="-5400000">
        <a:off x="1" y="1107635"/>
        <a:ext cx="635496" cy="272355"/>
      </dsp:txXfrm>
    </dsp:sp>
    <dsp:sp modelId="{E9959306-29DA-4C39-B95E-B34AC759A602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sz="1800" kern="1200" dirty="0"/>
        </a:p>
      </dsp:txBody>
      <dsp:txXfrm rot="-5400000">
        <a:off x="635496" y="818694"/>
        <a:ext cx="5431697" cy="532491"/>
      </dsp:txXfrm>
    </dsp:sp>
    <dsp:sp modelId="{4233C5FB-9B1E-4C50-8D13-BD78728A95FC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</a:t>
          </a:r>
          <a:endParaRPr lang="cs-CZ" sz="1800" kern="1200" dirty="0"/>
        </a:p>
      </dsp:txBody>
      <dsp:txXfrm rot="-5400000">
        <a:off x="1" y="1895821"/>
        <a:ext cx="635496" cy="272355"/>
      </dsp:txXfrm>
    </dsp:sp>
    <dsp:sp modelId="{17D533B3-822D-469B-A212-ADAAC577EA1E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b="1" kern="1200" dirty="0" smtClean="0">
              <a:latin typeface="Calibri" panose="020F0502020204030204" pitchFamily="34" charset="0"/>
            </a:rPr>
            <a:t>Tvorba designu výzkumu</a:t>
          </a:r>
          <a:endParaRPr lang="cs-CZ" sz="1800" kern="1200" dirty="0"/>
        </a:p>
      </dsp:txBody>
      <dsp:txXfrm rot="-5400000">
        <a:off x="635496" y="1606881"/>
        <a:ext cx="5431697" cy="532491"/>
      </dsp:txXfrm>
    </dsp:sp>
    <dsp:sp modelId="{1E446905-9981-4885-8FD8-6D70F1CE774C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</a:t>
          </a:r>
          <a:endParaRPr lang="cs-CZ" sz="1800" kern="1200" dirty="0"/>
        </a:p>
      </dsp:txBody>
      <dsp:txXfrm rot="-5400000">
        <a:off x="1" y="2684008"/>
        <a:ext cx="635496" cy="272355"/>
      </dsp:txXfrm>
    </dsp:sp>
    <dsp:sp modelId="{C768481A-4B69-4FCC-B169-23CCD0034AE9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smtClean="0">
              <a:latin typeface="Calibri" panose="020F0502020204030204" pitchFamily="34" charset="0"/>
            </a:rPr>
            <a:t>Volba vhodné výzkumné metody (metod)</a:t>
          </a:r>
          <a:endParaRPr lang="cs-CZ" sz="1800" kern="1200"/>
        </a:p>
      </dsp:txBody>
      <dsp:txXfrm rot="-5400000">
        <a:off x="635496" y="2395067"/>
        <a:ext cx="5431697" cy="532491"/>
      </dsp:txXfrm>
    </dsp:sp>
    <dsp:sp modelId="{84B9E379-6CAC-4E0B-B583-95B650FEB9E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 rot="-5400000">
        <a:off x="1" y="3472195"/>
        <a:ext cx="635496" cy="272355"/>
      </dsp:txXfrm>
    </dsp:sp>
    <dsp:sp modelId="{E1B7D58E-881C-4AF1-96C8-7A51032FBBD8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sz="1800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0393C-2C22-41FE-9F25-5275A4192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79A0-8F86-42B2-8DA3-DD6D8B068ECF}" type="datetimeFigureOut">
              <a:rPr lang="cs-CZ" smtClean="0"/>
              <a:t>27.3.2018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972F-7753-418A-A1E6-A060ACB832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7759-1ECE-4527-A9B4-4734F7B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2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98A70-EDDD-412A-9B21-F3AF6FC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B223-6E07-423C-B7DC-39402B95D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3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09C3-D1FF-4FD7-BD4C-5D494D9CC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7585C-1ED0-4B8A-A9DC-B5A32182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C246-4D3B-404F-9C4B-91CE290E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0DBDC-6055-4297-908D-CDD249E5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0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BF24-E02F-4770-B3A9-CF2C85D8D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E91D6-04E6-4122-9CB0-6ACC7DC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DB22-8CDE-4102-91CE-23072ACC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884E-4AB4-4816-A960-E6EF44FA1A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3A96-6658-4B21-925B-A8BC06CA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F8EF6-D697-4A26-84EC-CB2C14791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>
                <a:latin typeface="Calibri" panose="020F0502020204030204" pitchFamily="34" charset="0"/>
              </a:rPr>
              <a:t>Výzkumný 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>
                <a:latin typeface="Calibri" panose="020F0502020204030204" pitchFamily="34" charset="0"/>
              </a:rPr>
              <a:t>Mgr. Ondřej Hora, Ph.D.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55776" y="692695"/>
            <a:ext cx="3743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VPL118 Kvantitativní výzkum</a:t>
            </a: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    (jarní semestr </a:t>
            </a:r>
            <a:r>
              <a:rPr lang="cs-CZ" sz="2400" dirty="0" smtClean="0">
                <a:latin typeface="Calibri" panose="020F0502020204030204" pitchFamily="34" charset="0"/>
              </a:rPr>
              <a:t>2018)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27759-1ECE-4527-A9B4-4734F7B523F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872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9220" name="Picture 6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96300" cy="568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11560" y="812439"/>
            <a:ext cx="3565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Vysvětlení příčin rozvodovosti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Tvorba designu výzkumu (3 základní otázky)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Výzkumná jednotka (</a:t>
            </a:r>
            <a:r>
              <a:rPr lang="en-US" altLang="cs-CZ" sz="2000" dirty="0" smtClean="0">
                <a:latin typeface="Calibri" panose="020F0502020204030204" pitchFamily="34" charset="0"/>
              </a:rPr>
              <a:t>unit of analysis</a:t>
            </a:r>
            <a:r>
              <a:rPr lang="cs-CZ" altLang="cs-CZ" sz="2000" dirty="0" smtClean="0">
                <a:latin typeface="Calibri" panose="020F0502020204030204" pitchFamily="34" charset="0"/>
              </a:rPr>
              <a:t>) = koho se výzkumník ptá.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</a:t>
            </a:r>
            <a:r>
              <a:rPr lang="cs-CZ" altLang="cs-CZ" sz="2000" dirty="0">
                <a:latin typeface="Calibri" panose="020F0502020204030204" pitchFamily="34" charset="0"/>
              </a:rPr>
              <a:t>výzkumnou jednotkou mohou být jednotlivé osoby nebo kategorie (</a:t>
            </a: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 a </a:t>
            </a:r>
            <a:r>
              <a:rPr lang="cs-CZ" altLang="cs-CZ" sz="2000" dirty="0" err="1">
                <a:latin typeface="Calibri" panose="020F0502020204030204" pitchFamily="34" charset="0"/>
              </a:rPr>
              <a:t>Strais</a:t>
            </a:r>
            <a:r>
              <a:rPr lang="cs-CZ" altLang="cs-CZ" sz="2000" dirty="0">
                <a:latin typeface="Calibri" panose="020F0502020204030204" pitchFamily="34" charset="0"/>
              </a:rPr>
              <a:t> 1999).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sociálních vědách často zkoumáme lidi (populace, skupiny, jednotlivce), instituce (organizace) nebo např. dokumenty.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O kom (o čem) chceme učinit závěry?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nemusí být totožné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respondenti </a:t>
            </a:r>
            <a:r>
              <a:rPr lang="cs-CZ" altLang="cs-CZ" sz="2000" dirty="0">
                <a:latin typeface="Calibri" panose="020F0502020204030204" pitchFamily="34" charset="0"/>
              </a:rPr>
              <a:t>= lidé </a:t>
            </a:r>
            <a:r>
              <a:rPr lang="cs-CZ" altLang="cs-CZ" sz="2000" dirty="0" smtClean="0">
                <a:latin typeface="Calibri" panose="020F0502020204030204" pitchFamily="34" charset="0"/>
              </a:rPr>
              <a:t>s </a:t>
            </a:r>
            <a:r>
              <a:rPr lang="cs-CZ" altLang="cs-CZ" sz="2000" dirty="0">
                <a:latin typeface="Calibri" panose="020F0502020204030204" pitchFamily="34" charset="0"/>
              </a:rPr>
              <a:t>anorexií, informanti = </a:t>
            </a:r>
            <a:r>
              <a:rPr lang="cs-CZ" altLang="cs-CZ" sz="2000" dirty="0" smtClean="0">
                <a:latin typeface="Calibri" panose="020F0502020204030204" pitchFamily="34" charset="0"/>
              </a:rPr>
              <a:t>lékaři / situace rodiny přes jediného informanta.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21823"/>
              </p:ext>
            </p:extLst>
          </p:nvPr>
        </p:nvGraphicFramePr>
        <p:xfrm>
          <a:off x="1619672" y="3212976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předmět zájmu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co chceme zkoumat?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anorexie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 koho se vyskytuje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čí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vlastnost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lidé s anorexií, lidé ohrožení anorexií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jednotka zjišťování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koho to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lékař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6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potřebujeme zkoumat právě i ty osoby, u kterých se náš předmět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zkoumání nevyskytuje</a:t>
            </a:r>
            <a:r>
              <a:rPr lang="cs-CZ" altLang="cs-CZ" sz="2000" dirty="0" smtClean="0">
                <a:latin typeface="Calibri" panose="020F0502020204030204" pitchFamily="34" charset="0"/>
              </a:rPr>
              <a:t> (tzv. srovnávací rámec = děti z rozvedených a nerozvedených rodin)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Určím taková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kritéria výběru</a:t>
            </a:r>
            <a:r>
              <a:rPr lang="cs-CZ" altLang="cs-CZ" sz="2000" dirty="0" smtClean="0">
                <a:latin typeface="Calibri" panose="020F0502020204030204" pitchFamily="34" charset="0"/>
              </a:rPr>
              <a:t>, abych dosáhl svého poznávacího cíle (např. pohlaví, věk, rozvod rodičů…). Odlišil ty, které chceme zkoumat od těch, které zkoumat nechceme.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určit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metodu zařazení</a:t>
            </a:r>
            <a:r>
              <a:rPr lang="cs-CZ" altLang="cs-CZ" sz="2000" dirty="0" smtClean="0">
                <a:latin typeface="Calibri" panose="020F0502020204030204" pitchFamily="34" charset="0"/>
              </a:rPr>
              <a:t> jednotlivých případů do výzkumného vzorku či do jednotlivých skupin výzkumného vzorku (náhodný a/nebo záměrný výběr?).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Kde to chceme zkoumat?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Geografické vymezení (konkrétní město, čtvrť, celá ČR, firma…)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Též jako nalezení místa, kde bude možné výzkum provést (Alexander a </a:t>
            </a:r>
            <a:r>
              <a:rPr lang="cs-CZ" altLang="cs-CZ" sz="2000" dirty="0" err="1">
                <a:latin typeface="Calibri" panose="020F0502020204030204" pitchFamily="34" charset="0"/>
              </a:rPr>
              <a:t>Solomon</a:t>
            </a:r>
            <a:r>
              <a:rPr lang="cs-CZ" altLang="cs-CZ" sz="2000" dirty="0">
                <a:latin typeface="Calibri" panose="020F0502020204030204" pitchFamily="34" charset="0"/>
              </a:rPr>
              <a:t> 2006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Význam kulturních aspektů (komparativní výzkum)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30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Kdy, jak dlouho, kolikrát to chceme zkoumat?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Určení časových bodů (hranic) pro výzkum (kolik a kdy)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nestačí k průkaznosti výsledků zkoumat v jednom časovém bodě (může být potřeba i více než dva)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…zda moje výzkumná otázka vyžaduje opakované šetření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Stanovujeme období mezi časovými body (nějaká událost, uběhlo dostatek času</a:t>
            </a:r>
            <a:r>
              <a:rPr lang="cs-CZ" altLang="cs-CZ" sz="2000" dirty="0" smtClean="0">
                <a:latin typeface="Calibri" panose="020F0502020204030204" pitchFamily="34" charset="0"/>
              </a:rPr>
              <a:t>), v některých případech kontinuální měření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Některé modely kvantitativního výzkumu využívají sledování „trvání“. Tj. je měřena délka času do určité události.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Jaká byla míra chudoby dětí v ČR v roce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se změnila míra chudoby dětí v ČR v letech 2004 až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dlouho trvalo, než si nezaměstnaní našli práci?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Výsledný design je kombinací výše uvedených hledisek.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>
                <a:latin typeface="Calibri" panose="020F0502020204030204" pitchFamily="34" charset="0"/>
              </a:rPr>
              <a:t>D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Výzkumné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Jakým způsobem to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volíme přístup podle povahy výzkumného problému.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Někdy je mylně zaměňován design a výzkumná metoda nebo technika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Např. jeden design a pak </a:t>
            </a: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egresní analýza či prosté srovnání průměrů.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jednom výzkumném designu může být využito i více metod a technik (pak hovoříme 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smíšeném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Vztah mezi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designem, metodou, technikou analýzy a výsledky</a:t>
            </a:r>
            <a:r>
              <a:rPr lang="cs-CZ" altLang="cs-CZ" sz="2000" dirty="0" smtClean="0">
                <a:latin typeface="Calibri" panose="020F0502020204030204" pitchFamily="34" charset="0"/>
              </a:rPr>
              <a:t>. Často </a:t>
            </a:r>
            <a:r>
              <a:rPr lang="cs-CZ" altLang="cs-CZ" sz="2000" dirty="0">
                <a:latin typeface="Calibri" panose="020F0502020204030204" pitchFamily="34" charset="0"/>
              </a:rPr>
              <a:t>se očekává vliv designu na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výsledek </a:t>
            </a:r>
            <a:r>
              <a:rPr lang="cs-CZ" altLang="cs-CZ" sz="2000" dirty="0">
                <a:latin typeface="Calibri" panose="020F0502020204030204" pitchFamily="34" charset="0"/>
              </a:rPr>
              <a:t>– zvláště v </a:t>
            </a:r>
            <a:r>
              <a:rPr lang="cs-CZ" altLang="cs-CZ" sz="2000" dirty="0" smtClean="0">
                <a:latin typeface="Calibri" panose="020F0502020204030204" pitchFamily="34" charset="0"/>
              </a:rPr>
              <a:t>hodnocení programů </a:t>
            </a:r>
            <a:r>
              <a:rPr lang="cs-CZ" altLang="cs-CZ" sz="2000" dirty="0">
                <a:latin typeface="Calibri" panose="020F0502020204030204" pitchFamily="34" charset="0"/>
              </a:rPr>
              <a:t>(očekávání, že lepší design zlepší důvěryhodnost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výsledků).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Důležitá jsou dvě základní kritéria „platnosti“ výsledků = validita a reliabilita.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5) Plánování realizace výzkumu a realizovatelnost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Netýká se již přímo designu, ale je dobré také zvážit: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Konkrétní postup, jak to uděláme</a:t>
            </a:r>
            <a:r>
              <a:rPr lang="cs-CZ" altLang="cs-CZ" sz="2000" dirty="0" smtClean="0">
                <a:latin typeface="Calibri" panose="020F0502020204030204" pitchFamily="34" charset="0"/>
              </a:rPr>
              <a:t> (výběr vzorku, kdy bude realizováno, tvoříme časový plán)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Praktické aspekty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(realizovatelnost) z hlediska: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a) času, časové náročnosti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b) finančních prostředků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c) personálních kapacit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d) etických aspektů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e) dosažitelnosti subjektů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f) povolení a jiných legálních povinností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to všechno propojit (vrátit se ke všem předchozím bodům)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praxi často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problémy realizovat + dodržet design</a:t>
            </a:r>
            <a:r>
              <a:rPr lang="cs-CZ" altLang="cs-CZ" sz="2000" dirty="0" smtClean="0">
                <a:latin typeface="Calibri" panose="020F0502020204030204" pitchFamily="34" charset="0"/>
              </a:rPr>
              <a:t> (problém „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“) zvláště u ambiciózních projektů – např. realizátoři nedělají, jak bylo naplánováno, neočekávané okolnosti, nízká návratnost dotazníků, nedodržení termínů sběru dat (Alexander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Solomon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2006)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Různé typy výzkumných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hledisko: </a:t>
            </a:r>
            <a:r>
              <a:rPr lang="cs-CZ" altLang="cs-CZ" sz="2000" dirty="0">
                <a:latin typeface="Calibri" panose="020F0502020204030204" pitchFamily="34" charset="0"/>
              </a:rPr>
              <a:t>e</a:t>
            </a:r>
            <a:r>
              <a:rPr lang="cs-CZ" altLang="cs-CZ" sz="2000" dirty="0" smtClean="0">
                <a:latin typeface="Calibri" panose="020F0502020204030204" pitchFamily="34" charset="0"/>
              </a:rPr>
              <a:t>xperimentální/neexperimentální (též </a:t>
            </a:r>
            <a:r>
              <a:rPr lang="en-US" altLang="cs-CZ" sz="2000" dirty="0" smtClean="0">
                <a:latin typeface="Calibri" panose="020F0502020204030204" pitchFamily="34" charset="0"/>
              </a:rPr>
              <a:t>field 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Teorie sociální vědy vymezuje těchto pět základních typů designu kvantitativního výzkumu: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experimentální a kvazi-experimentální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dirty="0" smtClean="0">
                <a:latin typeface="Calibri" panose="020F0502020204030204" pitchFamily="34" charset="0"/>
              </a:rPr>
              <a:t>) – např. </a:t>
            </a:r>
            <a:r>
              <a:rPr lang="en-US" altLang="cs-CZ" sz="2000" dirty="0" smtClean="0">
                <a:latin typeface="Calibri" panose="020F0502020204030204" pitchFamily="34" charset="0"/>
              </a:rPr>
              <a:t>survey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longitudinální – např. kohortní 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srovnávací (komparativní)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v praxi jsou výzkumy na pomezí dvou výzkumných designu.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2697"/>
            <a:ext cx="7715250" cy="25922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Diagram znázornění výzkumného designu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Vyjadřuje grafické znázornění konkrétního výzkumného designu za pomoci značek či schémat.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To je významné, pokud je výzkum složitější (např. probíhá ve více obdobích, obsahuje více skupin).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může obsahovat informace: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609600" indent="-609600" eaLnBrk="1" hangingPunct="1">
              <a:buFontTx/>
              <a:buNone/>
            </a:pPr>
            <a:endParaRPr lang="cs-CZ" altLang="cs-CZ" sz="2400" dirty="0" smtClean="0"/>
          </a:p>
        </p:txBody>
      </p:sp>
      <p:graphicFrame>
        <p:nvGraphicFramePr>
          <p:cNvPr id="54294" name="Group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6258148"/>
              </p:ext>
            </p:extLst>
          </p:nvPr>
        </p:nvGraphicFramePr>
        <p:xfrm>
          <a:off x="539750" y="4005263"/>
          <a:ext cx="8147050" cy="2120901"/>
        </p:xfrm>
        <a:graphic>
          <a:graphicData uri="http://schemas.openxmlformats.org/drawingml/2006/table">
            <a:tbl>
              <a:tblPr/>
              <a:tblGrid>
                <a:gridCol w="40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věcech, které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= intervence (důležitá je kontrola nad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tom, koho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definice skupin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čase a místě, kde to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měření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609C3-D1FF-4FD7-BD4C-5D494D9CC60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b="1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design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zkoumá více případů (zajímá se o varianci v proměnných): zpravidla stovky a více případů (až např. i milion případů)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probíhá v jednom časovém bodě (krátkém období z důvodu sběru dat – trvá i měsíce) – zpravidla chceme krátké období.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otazníky: využívá zpravidla (ne vždy) kvantifikovatelných odpovědí (odpovědi jsou zpravidla předdefinovány jako jednoznačné a ohraničené a mohou být proto převedeny na čísla a v této formě zaznamenány)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může využívat více výzkumných metod (tj. nejen dotazník, ale také údaje či statistiky, standardizované rozhovory…)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přikládá význam rozdílu mezi variantami odpovědí (popisuje)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analýza může hledat souvislosti mezi proměnnými jen v jednom časovém bodě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8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sz="2000" u="sng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pic>
        <p:nvPicPr>
          <p:cNvPr id="18436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20688"/>
            <a:ext cx="8424862" cy="59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Co to je výzkumný design </a:t>
            </a:r>
            <a:r>
              <a:rPr lang="en-US" sz="2000" b="1" dirty="0" smtClean="0">
                <a:latin typeface="Calibri" panose="020F0502020204030204" pitchFamily="34" charset="0"/>
              </a:rPr>
              <a:t>[</a:t>
            </a:r>
            <a:r>
              <a:rPr lang="cs-CZ" sz="2000" b="1" dirty="0" smtClean="0">
                <a:latin typeface="Calibri" panose="020F0502020204030204" pitchFamily="34" charset="0"/>
              </a:rPr>
              <a:t>dizajn</a:t>
            </a:r>
            <a:r>
              <a:rPr lang="en-US" sz="2000" b="1" dirty="0" smtClean="0">
                <a:latin typeface="Calibri" panose="020F0502020204030204" pitchFamily="34" charset="0"/>
              </a:rPr>
              <a:t>]</a:t>
            </a:r>
            <a:r>
              <a:rPr lang="cs-CZ" sz="2000" b="1" dirty="0" smtClean="0">
                <a:latin typeface="Calibri" panose="020F0502020204030204" pitchFamily="34" charset="0"/>
              </a:rPr>
              <a:t>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Výzkum je často komplexní a náročný úkol </a:t>
            </a:r>
            <a:r>
              <a:rPr lang="cs-CZ" sz="2000" dirty="0" smtClean="0">
                <a:latin typeface="Calibri" panose="020F0502020204030204" pitchFamily="34" charset="0"/>
              </a:rPr>
              <a:t>– </a:t>
            </a:r>
            <a:r>
              <a:rPr lang="cs-CZ" sz="2000" dirty="0">
                <a:latin typeface="Calibri" panose="020F0502020204030204" pitchFamily="34" charset="0"/>
              </a:rPr>
              <a:t>musíme učinit mnoho rozhodnutí (</a:t>
            </a:r>
            <a:r>
              <a:rPr lang="cs-CZ" sz="2000" dirty="0" err="1">
                <a:latin typeface="Calibri" panose="020F0502020204030204" pitchFamily="34" charset="0"/>
              </a:rPr>
              <a:t>Marczyk</a:t>
            </a:r>
            <a:r>
              <a:rPr lang="cs-CZ" sz="2000" dirty="0">
                <a:latin typeface="Calibri" panose="020F0502020204030204" pitchFamily="34" charset="0"/>
              </a:rPr>
              <a:t> et al. 2005</a:t>
            </a:r>
            <a:r>
              <a:rPr lang="cs-CZ" sz="2000" dirty="0" smtClean="0">
                <a:latin typeface="Calibri" panose="020F0502020204030204" pitchFamily="34" charset="0"/>
              </a:rPr>
              <a:t>).</a:t>
            </a:r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Výzkumný design je logická struktura výzkumu – předběžný </a:t>
            </a: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ýzkumný plán</a:t>
            </a:r>
            <a:r>
              <a:rPr lang="cs-CZ" sz="2000" dirty="0" smtClean="0">
                <a:latin typeface="Calibri" panose="020F0502020204030204" pitchFamily="34" charset="0"/>
              </a:rPr>
              <a:t>. Odpovídá nám na otázku </a:t>
            </a:r>
            <a:r>
              <a:rPr lang="cs-CZ" sz="2000" i="1" dirty="0" smtClean="0">
                <a:latin typeface="Calibri" panose="020F0502020204030204" pitchFamily="34" charset="0"/>
              </a:rPr>
              <a:t>co, proč a jak</a:t>
            </a:r>
            <a:r>
              <a:rPr lang="cs-CZ" sz="2000" dirty="0" smtClean="0">
                <a:latin typeface="Calibri" panose="020F0502020204030204" pitchFamily="34" charset="0"/>
              </a:rPr>
              <a:t> budeme zkoumat.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Vychází </a:t>
            </a:r>
            <a:r>
              <a:rPr lang="cs-CZ" sz="2000" dirty="0">
                <a:latin typeface="Calibri" panose="020F0502020204030204" pitchFamily="34" charset="0"/>
              </a:rPr>
              <a:t>z cílů výzkumu + technických znalostí metodologie a dohod (zvyklostí) v sociálních vědách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Obsahové hledisko</a:t>
            </a:r>
            <a:r>
              <a:rPr lang="cs-CZ" sz="2000" dirty="0" smtClean="0">
                <a:latin typeface="Calibri" panose="020F0502020204030204" pitchFamily="34" charset="0"/>
              </a:rPr>
              <a:t>: co (a proč) chcete zjistit (měření konceptů)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Procesní hledisko</a:t>
            </a:r>
            <a:r>
              <a:rPr lang="cs-CZ" sz="2000" dirty="0" smtClean="0">
                <a:latin typeface="Calibri" panose="020F0502020204030204" pitchFamily="34" charset="0"/>
              </a:rPr>
              <a:t>: jak to zjistíte (koho – charakteristiky zkoumaných osob) a kdy (v jakých obdobích)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Instrumentální hlediska uplatnění výzkumného designu jsou: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ýzkumná relevance</a:t>
            </a:r>
            <a:r>
              <a:rPr lang="cs-CZ" sz="2000" dirty="0" smtClean="0">
                <a:latin typeface="Calibri" panose="020F0502020204030204" pitchFamily="34" charset="0"/>
              </a:rPr>
              <a:t>: zajistit, že získaná data nám pomohou co nejlépe (nejvíce jednoznačně, průkazně) odpovědět na položenou výzkumnou otázku. Je náš výzkumný design vhodný pro dosažení potřebných výzkumných výsledků?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k</a:t>
            </a:r>
            <a:r>
              <a:rPr lang="cs-CZ" sz="2000" u="sng" dirty="0" smtClean="0">
                <a:latin typeface="Calibri" panose="020F0502020204030204" pitchFamily="34" charset="0"/>
              </a:rPr>
              <a:t>ontrola logické struktury</a:t>
            </a:r>
            <a:r>
              <a:rPr lang="cs-CZ" sz="2000" dirty="0" smtClean="0">
                <a:latin typeface="Calibri" panose="020F0502020204030204" pitchFamily="34" charset="0"/>
              </a:rPr>
              <a:t>: naše záměry tvoří konzistentní logický celek.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f</a:t>
            </a:r>
            <a:r>
              <a:rPr lang="cs-CZ" sz="2000" u="sng" dirty="0" smtClean="0">
                <a:latin typeface="Calibri" panose="020F0502020204030204" pitchFamily="34" charset="0"/>
              </a:rPr>
              <a:t>ormalizace, transparentnost</a:t>
            </a:r>
            <a:r>
              <a:rPr lang="cs-CZ" sz="2000" dirty="0" smtClean="0">
                <a:latin typeface="Calibri" panose="020F0502020204030204" pitchFamily="34" charset="0"/>
              </a:rPr>
              <a:t>: umožnit seznámení publika s naším výzkumným plánem (hodnotící komise projektů, vedoucí diplomových prací)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4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průřezového designu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jednoduchý design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lze nejsnáze usilovat o reprezentativnost (zobecnitelnost na populaci)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 to levný design (a přesto může být drahý, protože zpravidla chceme poměrně velký a reprezentativní vzorek)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n</a:t>
            </a:r>
            <a:r>
              <a:rPr lang="cs-CZ" altLang="cs-CZ" sz="2000" dirty="0" smtClean="0">
                <a:latin typeface="Calibri" panose="020F0502020204030204" pitchFamily="34" charset="0"/>
              </a:rPr>
              <a:t>evidíme vývoj v čase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někdy i citlivý na období sběru dat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stanovaní kauzality (vidíme jen souvislost)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longitudinální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je podobný průřezovému designu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sleduje (dotazuje) respondenty ve více ohraničených časových obdobích –zpravidla ve více než dvou z důvodu možných výkyvů.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s</a:t>
            </a:r>
            <a:r>
              <a:rPr lang="cs-CZ" altLang="cs-CZ" sz="2000" dirty="0" smtClean="0">
                <a:latin typeface="Calibri" panose="020F0502020204030204" pitchFamily="34" charset="0"/>
              </a:rPr>
              <a:t>peciální typ je retrospektivní design (otázky na minulost).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sledovat vývoj jevu nebo efekt konkrétní události (situace před a po události)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trendová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= opakovaná průřezová studie (není vlastně longitudinální).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reprezentativní, můžeme sledovat vývoj v populaci.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panelová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náhodně (ne nahodile</a:t>
            </a:r>
            <a:r>
              <a:rPr lang="en-US" altLang="cs-CZ" sz="2000" dirty="0" smtClean="0">
                <a:latin typeface="Calibri" panose="020F0502020204030204" pitchFamily="34" charset="0"/>
              </a:rPr>
              <a:t>!</a:t>
            </a:r>
            <a:r>
              <a:rPr lang="cs-CZ" altLang="cs-CZ" sz="2000" dirty="0" smtClean="0">
                <a:latin typeface="Calibri" panose="020F0502020204030204" pitchFamily="34" charset="0"/>
              </a:rPr>
              <a:t>) vybranou skupinu respondentů, kterou dlouhodobě sleduje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kohortní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časově ohraničenou skupinu respondentů, kterou dlouhodobě sleduje (vývoj dětí, osudy nezaměstnaných v evidenci od 1. 1. 2011).</a:t>
            </a: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96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1508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4704"/>
            <a:ext cx="8353425" cy="575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longitudinálního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dlouhodobě sledovat konkrétní respondenty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sledovat vývoj (trend)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V určitých případech tak můžeme lépe prokázat kauzalitu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odlišit vliv věku (od narození), času (period = kdy je pozorováno) a kohorty (skupina lidí narozených ve stejném období).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vyžaduje dobrou přípravu a zkušenost výzkumníka (mít plán)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tzv. „úmrtnosti“ (odchodu respondentů), dochází ke zmenšování vzorku, není možné kontrolovat (ovlivnit) úmrtnost (kdo odchází), je problém potřeby velké počáteční velikosti vzorku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typech se v průběhu mění vzorek (migruje, záleží na tom kdo odejde…)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cena a náročnost (není příliš často využíván)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dlouhodobé sledování může mít vliv na respondenty (chybí kontrolní skupina)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ddělení výše uvedených (V+T+C) vlivů je značně náročné.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srovnávací (komparativní)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zkoumá více než jeden „případ“ stejnou metodou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dobře definované případy, zpravidla komplexní povahy</a:t>
            </a:r>
            <a:r>
              <a:rPr lang="cs-CZ" altLang="cs-CZ" sz="2000" dirty="0">
                <a:latin typeface="Calibri" panose="020F0502020204030204" pitchFamily="34" charset="0"/>
              </a:rPr>
              <a:t> (např. státy, </a:t>
            </a:r>
            <a:r>
              <a:rPr lang="cs-CZ" altLang="cs-CZ" sz="2000" dirty="0" smtClean="0">
                <a:latin typeface="Calibri" panose="020F0502020204030204" pitchFamily="34" charset="0"/>
              </a:rPr>
              <a:t>sektory národního hospodářství, </a:t>
            </a:r>
            <a:r>
              <a:rPr lang="cs-CZ" altLang="cs-CZ" sz="2000" dirty="0">
                <a:latin typeface="Calibri" panose="020F0502020204030204" pitchFamily="34" charset="0"/>
              </a:rPr>
              <a:t>organizace, kultury…)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jsou stanovena teoreticky zdůvodněná kritéria pro srovnávání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rozdíly nebo podobnosti mezi jednotlivými případy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neočekáváme (nevyžadujeme) shodnost srovnávaných případů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počet případů je omezen možností vzájemného srovnání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výběr případů je zpravidla zdůvodněn teoretickými argumenty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kvantitativní (též sekundární analýza) i kvalitativní</a:t>
            </a:r>
          </a:p>
          <a:p>
            <a:pPr eaLnBrk="1" hangingPunct="1"/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1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4580" name="Picture 4" descr="D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4704"/>
            <a:ext cx="8569325" cy="58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srovnávacího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může se více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komplexně zaměřit na jednotlivé případy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identifikovat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specifika jednotlivých případů</a:t>
            </a:r>
            <a:r>
              <a:rPr lang="cs-CZ" altLang="cs-CZ" sz="2000" dirty="0" smtClean="0">
                <a:latin typeface="Calibri" panose="020F0502020204030204" pitchFamily="34" charset="0"/>
              </a:rPr>
              <a:t> (čím se odlišují)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je možné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provést srovnání</a:t>
            </a:r>
            <a:r>
              <a:rPr lang="cs-CZ" altLang="cs-CZ" sz="2000" dirty="0" smtClean="0">
                <a:latin typeface="Calibri" panose="020F0502020204030204" pitchFamily="34" charset="0"/>
              </a:rPr>
              <a:t> ve smyslu více či lepší (</a:t>
            </a:r>
            <a:r>
              <a:rPr lang="en-US" altLang="cs-CZ" sz="2000" dirty="0" smtClean="0">
                <a:latin typeface="Calibri" panose="020F0502020204030204" pitchFamily="34" charset="0"/>
              </a:rPr>
              <a:t>benchmarking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na základě srovnání skupin testovat hypotézy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je obtížné říci, co rozdíly znamenají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srovnání více případů může vést ke zjednodušení (přílišná generalizace,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zaměření na jeden faktor</a:t>
            </a:r>
            <a:r>
              <a:rPr lang="cs-CZ" altLang="cs-CZ" sz="2000" dirty="0" smtClean="0">
                <a:latin typeface="Calibri" panose="020F050202020403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riziko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srovnávání nesrovnatelného</a:t>
            </a:r>
            <a:r>
              <a:rPr lang="cs-CZ" altLang="cs-CZ" sz="2000" dirty="0" smtClean="0">
                <a:latin typeface="Calibri" panose="020F0502020204030204" pitchFamily="34" charset="0"/>
              </a:rPr>
              <a:t> (např. nejistota, zda data z jednotlivých zemí ukazují ty samé indikátory stejně měřené)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riziko realizovatelnosti</a:t>
            </a:r>
            <a:r>
              <a:rPr lang="cs-CZ" altLang="cs-CZ" sz="2000" dirty="0" smtClean="0">
                <a:latin typeface="Calibri" panose="020F0502020204030204" pitchFamily="34" charset="0"/>
              </a:rPr>
              <a:t> / opakovatelnosti výzkumu v různých zemích (jazyková bariéra, jiní výzkumníci, ztraceno v překladu, lidé to v jiné kultuře jinak chápou…)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nákladný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Experimentální design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považován za „otce výzkumů“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zřejmě nejsložitější (obsah, identifikační podmínky, realizace)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Zabývá se vztahem jedné či více nezávislých okolností (proměnných)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závislé okolnosti (proměnné) = předmětu našeho zájmu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Nezávisle proměnné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záměrně uzpůsobovány</a:t>
            </a:r>
            <a:r>
              <a:rPr lang="cs-CZ" altLang="cs-CZ" sz="2000" dirty="0" smtClean="0">
                <a:latin typeface="Calibri" panose="020F0502020204030204" pitchFamily="34" charset="0"/>
              </a:rPr>
              <a:t> tak, aby došlo k rozdílům v konkrétních okolnostech (např. intervence)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Rozdělení sledovaných subjektů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na více skupin</a:t>
            </a:r>
            <a:r>
              <a:rPr lang="cs-CZ" altLang="cs-CZ" sz="2000" dirty="0" smtClean="0">
                <a:latin typeface="Calibri" panose="020F0502020204030204" pitchFamily="34" charset="0"/>
              </a:rPr>
              <a:t>, které se vzájemně liší minimálně v jedné okolnosti (jde o srovnání skupin).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Členové skupin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vybráni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(shoda i ve skrytých charakteristikách)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dochází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minimálně dvěma měřením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</a:t>
            </a:r>
            <a:r>
              <a:rPr lang="cs-CZ" altLang="cs-CZ" sz="2000" dirty="0" smtClean="0">
                <a:latin typeface="Calibri" panose="020F0502020204030204" pitchFamily="34" charset="0"/>
              </a:rPr>
              <a:t>-test, post-test), může být i složitější = více měření, více skupin, více následných intervencí).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Často jde o ověření určité konkrétní okolnosti (např. efekt programu APZ, vzdělávacího programu pro děti) + řeší kontra faktuální otázku.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Snaha snížit či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eliminovat vliv nezáměrných okolností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(skrytých proměnných), které by mohly mít vliv na výsledek programu. Vycházíme z předpokladu, že pokud všechny ostatní podmínky zůstaly stejné, pak vzniklé rozdíly můžeme připsat jediné změněné okolnosti.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Na počátku 20. století rozmach experimentů v laboratorních podmínkách. Později ústup experimentu pro obtížnou </a:t>
            </a:r>
            <a:r>
              <a:rPr lang="cs-CZ" altLang="cs-CZ" sz="2000" dirty="0" smtClean="0">
                <a:latin typeface="Calibri" panose="020F0502020204030204" pitchFamily="34" charset="0"/>
              </a:rPr>
              <a:t>proveditelnost a náklady.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711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1800" u="sng" smtClean="0"/>
          </a:p>
        </p:txBody>
      </p:sp>
      <p:pic>
        <p:nvPicPr>
          <p:cNvPr id="27652" name="Picture 4" descr="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721"/>
            <a:ext cx="8351838" cy="568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696"/>
            <a:ext cx="8229600" cy="597639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Kvazi-experimentální design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obdobou experimentálního designu, ale 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zaměřuje se zpravidla na situace reálného života, typicky je využíván např. ve veřejné politice v evaluačním výzkumu.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opět je zde kontra-faktuální problém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obtížné ustanovit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vhodnou kontrolní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(srovnávací) skupinu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obě skupiny (účastníci / neúčastníci) často nemohou být nebo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nebyly vybrány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(to ohrožuje validitu neboť zde problém selekce = skupiny nejsou shodné)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proto </a:t>
            </a:r>
            <a:r>
              <a:rPr lang="cs-CZ" altLang="cs-CZ" sz="2000" dirty="0">
                <a:latin typeface="Calibri" panose="020F0502020204030204" pitchFamily="34" charset="0"/>
              </a:rPr>
              <a:t>snaha využít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statistické techniky </a:t>
            </a:r>
            <a:r>
              <a:rPr lang="cs-CZ" altLang="cs-CZ" sz="2000" u="sng" dirty="0">
                <a:latin typeface="Calibri" panose="020F0502020204030204" pitchFamily="34" charset="0"/>
              </a:rPr>
              <a:t>dodatečné úpravy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dat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>
                <a:latin typeface="Calibri" panose="020F0502020204030204" pitchFamily="34" charset="0"/>
              </a:rPr>
              <a:t>např. </a:t>
            </a:r>
            <a:r>
              <a:rPr lang="cs-CZ" altLang="cs-CZ" sz="2000" dirty="0" smtClean="0">
                <a:latin typeface="Calibri" panose="020F0502020204030204" pitchFamily="34" charset="0"/>
              </a:rPr>
              <a:t>tzv. párování </a:t>
            </a:r>
            <a:r>
              <a:rPr lang="cs-CZ" altLang="cs-CZ" sz="2000" dirty="0">
                <a:latin typeface="Calibri" panose="020F0502020204030204" pitchFamily="34" charset="0"/>
              </a:rPr>
              <a:t>tj. srovnávání osob s podobnými charakteristikami (např. žena, 50 let, základní </a:t>
            </a:r>
            <a:r>
              <a:rPr lang="cs-CZ" altLang="cs-CZ" sz="2000" dirty="0" smtClean="0">
                <a:latin typeface="Calibri" panose="020F0502020204030204" pitchFamily="34" charset="0"/>
              </a:rPr>
              <a:t>vzdělání, bez zdravotních problémů….)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roli pak hrají faktory, které způsobují jak přiřazení do programu, tak výsledek programu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Různé dílčí designy: </a:t>
            </a:r>
            <a:r>
              <a:rPr lang="en-US" altLang="cs-CZ" sz="2000" dirty="0" smtClean="0">
                <a:latin typeface="Calibri" panose="020F0502020204030204" pitchFamily="34" charset="0"/>
              </a:rPr>
              <a:t>Before After Estimator (BAE)</a:t>
            </a:r>
            <a:r>
              <a:rPr lang="cs-CZ" altLang="cs-CZ" sz="2000" dirty="0" smtClean="0">
                <a:latin typeface="Calibri" panose="020F0502020204030204" pitchFamily="34" charset="0"/>
              </a:rPr>
              <a:t>, 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 sectional comparison</a:t>
            </a:r>
            <a:r>
              <a:rPr lang="cs-CZ" altLang="cs-CZ" sz="2000" dirty="0" smtClean="0">
                <a:latin typeface="Calibri" panose="020F0502020204030204" pitchFamily="34" charset="0"/>
              </a:rPr>
              <a:t> (post test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only</a:t>
            </a:r>
            <a:r>
              <a:rPr lang="cs-CZ" altLang="cs-CZ" sz="2000" dirty="0" smtClean="0">
                <a:latin typeface="Calibri" panose="020F0502020204030204" pitchFamily="34" charset="0"/>
              </a:rPr>
              <a:t>), </a:t>
            </a:r>
            <a:r>
              <a:rPr lang="en-US" altLang="cs-CZ" sz="2000" dirty="0" smtClean="0">
                <a:latin typeface="Calibri" panose="020F0502020204030204" pitchFamily="34" charset="0"/>
              </a:rPr>
              <a:t>Difference in differences </a:t>
            </a:r>
            <a:r>
              <a:rPr lang="cs-CZ" altLang="cs-CZ" sz="2000" dirty="0" smtClean="0">
                <a:latin typeface="Calibri" panose="020F0502020204030204" pitchFamily="34" charset="0"/>
              </a:rPr>
              <a:t>(DID)</a:t>
            </a:r>
            <a:r>
              <a:rPr lang="en-US" altLang="cs-CZ" sz="2000" dirty="0" smtClean="0">
                <a:latin typeface="Calibri" panose="020F0502020204030204" pitchFamily="34" charset="0"/>
              </a:rPr>
              <a:t> Estimator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Zásadní riziko neměřených proměnných (neznámý vliv).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5"/>
            <a:ext cx="8229600" cy="583294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Procesní plán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Příprava designu výzkumu je jedním z kroků teoretické přípravy výzkumu (kroky se mohou částečně prolínat).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cs-CZ" altLang="cs-CZ" sz="2000" dirty="0" smtClean="0"/>
          </a:p>
          <a:p>
            <a:pPr marL="609600" indent="-609600" eaLnBrk="1" hangingPunct="1">
              <a:buFontTx/>
              <a:buNone/>
            </a:pPr>
            <a:endParaRPr lang="cs-CZ" altLang="cs-CZ" dirty="0" smtClean="0"/>
          </a:p>
          <a:p>
            <a:pPr marL="609600" indent="-609600"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422504"/>
              </p:ext>
            </p:extLst>
          </p:nvPr>
        </p:nvGraphicFramePr>
        <p:xfrm>
          <a:off x="89959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experimentálního a kvazi-experimentálního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měření ve více skupinách a ve více časových bodech (předpoklady)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u pravého experimentu je očekávána vysoká vnitřní validita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výzkumník má vysokou kontrolu nad výzkumem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obtížný na realizaci (není příliš často používán)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přestože výzkumník může usilovat o náhodný vzorek, je problém auto selekce a motivace k účasti na výzkumu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je vysokou mírou zásahem do života osob (vyvolává etické otázky např. v sociální oblasti problém poskytnutí i neposkytnutí intervence)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zobecnitelnost na mimo experimentální podmínky (vnější validita), mimo experimentální prostředí mohou působit jiné faktory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u</a:t>
            </a:r>
            <a:r>
              <a:rPr lang="cs-CZ" altLang="cs-CZ" sz="2000" dirty="0" smtClean="0">
                <a:latin typeface="Calibri" panose="020F0502020204030204" pitchFamily="34" charset="0"/>
              </a:rPr>
              <a:t> kvazi-experimentálního často náročné podmínky (předpoklady) pro platnost. Riziko též nedostatečná kvalita dat, chyby ve vyhodnocení.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intenzivně a detailně sleduje jediný případ (osobu, komunitu, školu, pracovní organizaci, událost)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kritický je výběr případu a jeho zdůvodnění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jedinečné vlastnosti případu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se zaměřovat také na </a:t>
            </a:r>
            <a:r>
              <a:rPr lang="cs-CZ" altLang="cs-CZ" sz="2000" dirty="0">
                <a:latin typeface="Calibri" panose="020F0502020204030204" pitchFamily="34" charset="0"/>
              </a:rPr>
              <a:t>kontext případu (shodný v rámci případu)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využita pro testování teoretických předpokladů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kvalitativní (častěji) ale i kvantitativní (zkoumání velké firmy, vesnice)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mít blízko k průřezovému designu pokud volí větší počet jednotek zjišťování (nezaměstnanost v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Marienthalu</a:t>
            </a:r>
            <a:r>
              <a:rPr lang="cs-CZ" altLang="cs-CZ" sz="2000" dirty="0" smtClean="0">
                <a:latin typeface="Calibri" panose="020F0502020204030204" pitchFamily="34" charset="0"/>
              </a:rPr>
              <a:t> 1933)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i longitudinální</a:t>
            </a:r>
          </a:p>
          <a:p>
            <a:pPr eaLnBrk="1" hangingPunct="1">
              <a:buFontTx/>
              <a:buNone/>
            </a:pPr>
            <a:endParaRPr lang="cs-CZ" altLang="cs-CZ" sz="2000" u="sng" dirty="0" smtClean="0"/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64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  <a:p>
            <a:pPr eaLnBrk="1" hangingPunct="1">
              <a:buFontTx/>
              <a:buChar char="-"/>
            </a:pPr>
            <a:endParaRPr lang="cs-CZ" altLang="cs-CZ" u="sng" smtClean="0"/>
          </a:p>
        </p:txBody>
      </p:sp>
      <p:pic>
        <p:nvPicPr>
          <p:cNvPr id="31748" name="Picture 4" descr="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4705"/>
            <a:ext cx="8208963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designu případové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získat poznatky pro některé typy problémů – např. personalistika, veřejná správa = brát v úvahu specifické podmínky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může pracovat s předpokladem homogenity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získat větší bohatost informací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být přímo při tom (akční výzkum)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-	omezení počtu případů (variabilita??)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obtížná zobecnitelnost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etické otázky (problém s anonymitou)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229600" cy="5505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Méně využívané designy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Přirozený experiment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situace nevznikla z důvodu výzkumu, ale z přirozených důvodů (sám od sebe). 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Př. 1: kmen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Cherokee</a:t>
            </a:r>
            <a:r>
              <a:rPr lang="cs-CZ" altLang="cs-CZ" sz="2000" dirty="0" smtClean="0">
                <a:latin typeface="Calibri" panose="020F0502020204030204" pitchFamily="34" charset="0"/>
              </a:rPr>
              <a:t> vytvořili kasino, výtěžek šel na chudé rodiny – 	otázka: Zlepší se mentální zdraví dětí?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2: třída pro neslyšící děti, které se neučily znakovou řeč – jak se 	budou dorozumívat?</a:t>
            </a: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3: změna parametrů sociálních dávek (zkrácení podpora v nez.).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000" u="sng" dirty="0" smtClean="0">
                <a:latin typeface="Calibri" panose="020F0502020204030204" pitchFamily="34" charset="0"/>
              </a:rPr>
              <a:t>Case control study</a:t>
            </a:r>
            <a:r>
              <a:rPr lang="en-US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známe výsledek. </a:t>
            </a:r>
            <a:r>
              <a:rPr lang="cs-CZ" altLang="cs-CZ" sz="2000" dirty="0">
                <a:latin typeface="Calibri" panose="020F0502020204030204" pitchFamily="34" charset="0"/>
              </a:rPr>
              <a:t>T</a:t>
            </a:r>
            <a:r>
              <a:rPr lang="cs-CZ" altLang="cs-CZ" sz="2000" dirty="0" smtClean="0">
                <a:latin typeface="Calibri" panose="020F0502020204030204" pitchFamily="34" charset="0"/>
              </a:rPr>
              <a:t>i komu nastal (chtěný/nechtěný) výsledek jsou porovnáváni s těmi u koho nenastal (retrospektivní). Je využíváno opět díky přirozeným podmínkám (např. v lékařství, příčiny vzácných nemocí, za jakých podmínek dochází k nehodám na přechodech pro chodce).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Meta analýza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základní jednotkou je jiný výzkum. Snaží se různými (statistickými) způsoby vytvořit souhrnnou informaci o určité oblasti předchozího výzkumu (co se ví o souvislosti mezi spokojeností a fluktuací, dopadech APZ…).</a:t>
            </a:r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86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>
                <a:latin typeface="Calibri" panose="020F0502020204030204" pitchFamily="34" charset="0"/>
              </a:rPr>
              <a:t>Hlediska užitečná pro volbu konkrétního designu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míra naplnění poznávacího cíle</a:t>
            </a:r>
            <a:r>
              <a:rPr lang="cs-CZ" altLang="cs-CZ" sz="2000" dirty="0" smtClean="0">
                <a:latin typeface="Calibri" panose="020F0502020204030204" pitchFamily="34" charset="0"/>
              </a:rPr>
              <a:t>: volím takový design, který 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s nejmenším úsilím</a:t>
            </a:r>
            <a:r>
              <a:rPr lang="cs-CZ" altLang="cs-CZ" sz="2000" dirty="0" smtClean="0">
                <a:latin typeface="Calibri" panose="020F0502020204030204" pitchFamily="34" charset="0"/>
              </a:rPr>
              <a:t> dostatečně jednoznačně a validně odpoví na poznávací cíl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ostupnost dat, časové a finanční nároky</a:t>
            </a:r>
            <a:r>
              <a:rPr lang="cs-CZ" altLang="cs-CZ" sz="2000" dirty="0" smtClean="0">
                <a:latin typeface="Calibri" panose="020F0502020204030204" pitchFamily="34" charset="0"/>
              </a:rPr>
              <a:t>: nejjednodušší </a:t>
            </a:r>
            <a:r>
              <a:rPr lang="cs-CZ" altLang="cs-CZ" sz="2000" dirty="0">
                <a:latin typeface="Calibri" panose="020F0502020204030204" pitchFamily="34" charset="0"/>
              </a:rPr>
              <a:t>a nejlevnější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Přenositelnost</a:t>
            </a:r>
            <a:r>
              <a:rPr lang="cs-CZ" altLang="cs-CZ" sz="2000" dirty="0">
                <a:latin typeface="Calibri" panose="020F0502020204030204" pitchFamily="34" charset="0"/>
              </a:rPr>
              <a:t>:</a:t>
            </a:r>
            <a:r>
              <a:rPr lang="cs-CZ" altLang="cs-CZ" sz="2000" dirty="0" smtClean="0">
                <a:latin typeface="Calibri" panose="020F0502020204030204" pitchFamily="34" charset="0"/>
              </a:rPr>
              <a:t> možnost zobecnění mimo výzkumný vzorek – proto takový zájem o reprezentativní výzkum (některé designy lépe umožňují)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dynamická povaha výzkumného problému</a:t>
            </a:r>
            <a:r>
              <a:rPr lang="cs-CZ" altLang="cs-CZ" sz="2000" dirty="0">
                <a:latin typeface="Calibri" panose="020F0502020204030204" pitchFamily="34" charset="0"/>
              </a:rPr>
              <a:t>: potřebuji sledovat vývoj jevu v čase?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opakovatelnost</a:t>
            </a:r>
            <a:r>
              <a:rPr lang="cs-CZ" altLang="cs-CZ" sz="2000" dirty="0">
                <a:latin typeface="Calibri" panose="020F0502020204030204" pitchFamily="34" charset="0"/>
              </a:rPr>
              <a:t>: otázka, zda lze výzkum vůbec zopakovat (problém specifické situace)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k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auzalita</a:t>
            </a:r>
            <a:r>
              <a:rPr lang="cs-CZ" altLang="cs-CZ" sz="2000" dirty="0" smtClean="0">
                <a:latin typeface="Calibri" panose="020F0502020204030204" pitchFamily="34" charset="0"/>
              </a:rPr>
              <a:t>: potřebuji usuzovat o kauzalitě?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důležitý směr vztahu (příklad CSR a ekonomická výkonost firmy) či pokud potřebuji hodnotit vliv (dopad programu na účastníky)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schopnost designů řešit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hrozby interní validity</a:t>
            </a:r>
            <a:r>
              <a:rPr lang="cs-CZ" altLang="cs-CZ" sz="2000" dirty="0" smtClean="0">
                <a:latin typeface="Calibri" panose="020F0502020204030204" pitchFamily="34" charset="0"/>
              </a:rPr>
              <a:t> (viz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Disman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proveditelnost</a:t>
            </a:r>
            <a:r>
              <a:rPr lang="cs-CZ" altLang="cs-CZ" sz="2000" dirty="0" smtClean="0">
                <a:latin typeface="Calibri" panose="020F0502020204030204" pitchFamily="34" charset="0"/>
              </a:rPr>
              <a:t>: identifikační podmínky (předpoklady) pro jednotlivé designy, riziko „zhroucení“ výzkumu (</a:t>
            </a:r>
            <a:r>
              <a:rPr lang="en-US" altLang="cs-CZ" sz="2000" dirty="0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tická stránka</a:t>
            </a:r>
            <a:r>
              <a:rPr lang="cs-CZ" altLang="cs-CZ" sz="2000" dirty="0" smtClean="0">
                <a:latin typeface="Calibri" panose="020F0502020204030204" pitchFamily="34" charset="0"/>
              </a:rPr>
              <a:t>: neposkytnutí pomoci</a:t>
            </a:r>
            <a:r>
              <a:rPr lang="cs-CZ" altLang="cs-CZ" sz="2000" dirty="0">
                <a:latin typeface="Calibri" panose="020F0502020204030204" pitchFamily="34" charset="0"/>
              </a:rPr>
              <a:t>,</a:t>
            </a:r>
            <a:r>
              <a:rPr lang="cs-CZ" altLang="cs-CZ" sz="2000" dirty="0" smtClean="0">
                <a:latin typeface="Calibri" panose="020F0502020204030204" pitchFamily="34" charset="0"/>
              </a:rPr>
              <a:t> narušování soukromí respondentů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37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 smtClean="0">
                <a:latin typeface="Calibri" panose="020F0502020204030204" pitchFamily="34" charset="0"/>
              </a:rPr>
              <a:t>Typy kontrolních otázek pro téma výzkumné designy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Definice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co to je, k čemu to je, z jakých prvků se skládá?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Rozpoznání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z textu poznat, o jaký výzkumný design se jedná.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Popis konkrétního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popište design případové studie.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Srovnání dvou výzkumných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typicky např. průřezový – longitudinální, experimentální – kvazi-experimentální.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Volba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vzhledem ke konkrétnímu výzkumnému problému/výzkumné otázce.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Návrh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návrh konkrétních prvků výzkumného designu vzhledem k výzkumnému problému/výzkumné otázce.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02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Literatura a zdroje: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E. </a:t>
            </a:r>
            <a:r>
              <a:rPr lang="cs-CZ" altLang="cs-CZ" sz="2000" dirty="0">
                <a:latin typeface="Calibri" panose="020F0502020204030204" pitchFamily="34" charset="0"/>
              </a:rPr>
              <a:t>R. (2010). </a:t>
            </a:r>
            <a:r>
              <a:rPr lang="en-US" altLang="cs-CZ" sz="2000" i="1" dirty="0">
                <a:latin typeface="Calibri" panose="020F0502020204030204" pitchFamily="34" charset="0"/>
              </a:rPr>
              <a:t>The practice of social research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en-US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err="1">
                <a:latin typeface="Calibri" panose="020F0502020204030204" pitchFamily="34" charset="0"/>
              </a:rPr>
              <a:t>Belmont</a:t>
            </a:r>
            <a:r>
              <a:rPr lang="cs-CZ" altLang="cs-CZ" sz="2000" dirty="0">
                <a:latin typeface="Calibri" panose="020F0502020204030204" pitchFamily="34" charset="0"/>
              </a:rPr>
              <a:t>, CA : </a:t>
            </a:r>
            <a:r>
              <a:rPr lang="cs-CZ" altLang="cs-CZ" sz="2000" dirty="0" err="1">
                <a:latin typeface="Calibri" panose="020F0502020204030204" pitchFamily="34" charset="0"/>
              </a:rPr>
              <a:t>Wadsworth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Blaikie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N. </a:t>
            </a:r>
            <a:r>
              <a:rPr lang="cs-CZ" altLang="cs-CZ" sz="2000" dirty="0">
                <a:latin typeface="Calibri" panose="020F0502020204030204" pitchFamily="34" charset="0"/>
              </a:rPr>
              <a:t>(2000). </a:t>
            </a:r>
            <a:r>
              <a:rPr lang="en-US" altLang="cs-CZ" sz="2000" i="1" dirty="0">
                <a:latin typeface="Calibri" panose="020F0502020204030204" pitchFamily="34" charset="0"/>
              </a:rPr>
              <a:t>Designing social research: the logic of anticipation</a:t>
            </a:r>
            <a:r>
              <a:rPr lang="cs-CZ" altLang="cs-CZ" sz="2000" dirty="0">
                <a:latin typeface="Calibri" panose="020F0502020204030204" pitchFamily="34" charset="0"/>
              </a:rPr>
              <a:t>. Cambridge: Polity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Bryman</a:t>
            </a:r>
            <a:r>
              <a:rPr lang="cs-CZ" altLang="cs-CZ" sz="2000" dirty="0" smtClean="0">
                <a:latin typeface="Calibri" panose="020F0502020204030204" pitchFamily="34" charset="0"/>
              </a:rPr>
              <a:t>, A. (2008).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Methods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(2001).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Design in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London: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Sage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, R.,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, B. (1999).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Approaches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to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Seminář:</a:t>
            </a: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1. úkol: Určete typy designů v následujících příkladech:</a:t>
            </a:r>
          </a:p>
          <a:p>
            <a:pPr marL="0" indent="0">
              <a:buNone/>
            </a:pPr>
            <a:endParaRPr lang="cs-CZ" sz="20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Typy designů: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kvazi-experimentální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</a:rPr>
              <a:t>průřezový (</a:t>
            </a:r>
            <a:r>
              <a:rPr lang="en-US" altLang="cs-CZ" sz="2400" dirty="0">
                <a:latin typeface="Calibri" panose="020F0502020204030204" pitchFamily="34" charset="0"/>
              </a:rPr>
              <a:t>cross-sectional</a:t>
            </a:r>
            <a:r>
              <a:rPr lang="cs-CZ" altLang="cs-CZ" sz="2400" dirty="0">
                <a:latin typeface="Calibri" panose="020F0502020204030204" pitchFamily="34" charset="0"/>
              </a:rPr>
              <a:t>) 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longitudinální – trendový, kohortní </a:t>
            </a:r>
            <a:r>
              <a:rPr lang="cs-CZ" altLang="cs-CZ" sz="2400" dirty="0">
                <a:latin typeface="Calibri" panose="020F0502020204030204" pitchFamily="34" charset="0"/>
              </a:rPr>
              <a:t>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</a:rPr>
              <a:t>srovnávací (komparativní</a:t>
            </a:r>
            <a:r>
              <a:rPr lang="cs-CZ" altLang="cs-CZ" sz="24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přirozený experiment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400" dirty="0" smtClean="0">
                <a:latin typeface="Calibri" panose="020F0502020204030204" pitchFamily="34" charset="0"/>
              </a:rPr>
              <a:t>case </a:t>
            </a:r>
            <a:r>
              <a:rPr lang="en-US" altLang="cs-CZ" sz="2400" dirty="0">
                <a:latin typeface="Calibri" panose="020F0502020204030204" pitchFamily="34" charset="0"/>
              </a:rPr>
              <a:t>control study 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meta-analýza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8915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Seminář:</a:t>
            </a:r>
          </a:p>
          <a:p>
            <a:pPr marL="0" indent="0">
              <a:buNone/>
            </a:pPr>
            <a:endParaRPr lang="cs-CZ" sz="20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1: http://www.elspac.cz/index.php?pg=o-elspac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Evropská studie těhotenství a dětství ELSPAC je studie iniciovaná v 80. letech 20. století Světovou zdravotnickou organizací (WHO) v šesti evropských zemích. V České republice sleduje tato studie 5 738 dětí narozených v Brně a 1 851 dětí narozených ve Znojmě od těhotenství matky do dospělosti.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 </a:t>
            </a:r>
            <a:r>
              <a:rPr lang="cs-CZ" sz="2000" dirty="0">
                <a:latin typeface="Calibri" panose="020F0502020204030204" pitchFamily="34" charset="0"/>
              </a:rPr>
              <a:t>dětí narozených v letech 1991 a 1992 jsou sbírána data umožňující hlubší poznání vlivu biologických, psychologických, sociálních, ekonomických a environmentálních faktorů včetně jejich kombinací na zdraví dětí a adolescentů. Výsledky této studie přispějí ke zlepšování preventivní péče a dalšímu zvyšování kvality života populace.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4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219256" cy="633700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A) Stanovení cílů, výzkumné otázky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výzkumu musí vycházet z jasně specifikovaného poznávacího cíle (nestačí téma výzkumu nebo přecházení mezi více neurčitými variantami)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Přemýšlíme nad designem výzkumu už při vytvoření cílů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je o předpovídání toho co bude, v úvodní fázi výzkumu je to předběžný plán.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Možná na naše otázky lépe odpoví kvalitativní výzkum.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 jaké míry musím určit design již na začátku výzkumu?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Cíle musí být meritorně zjistitelné a vyzkoumatelné způsoby, které má výzkumník potenciálně k dispozici (proveditelnost).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„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Muže stojícího na rohu ulice chrání otevřený deštník před padajícími slony</a:t>
            </a:r>
            <a:r>
              <a:rPr lang="cs-CZ" altLang="cs-CZ" sz="2000" dirty="0" smtClean="0">
                <a:latin typeface="Calibri" panose="020F0502020204030204" pitchFamily="34" charset="0"/>
              </a:rPr>
              <a:t>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(Neuman 2007)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Rizika v počáteční fázi výzkumu: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jednoduché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nevyzkoumatelné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náročné otázky (proveditelnost),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vysoká </a:t>
            </a:r>
            <a:r>
              <a:rPr lang="cs-CZ" altLang="cs-CZ" sz="2000" dirty="0">
                <a:latin typeface="Calibri" panose="020F0502020204030204" pitchFamily="34" charset="0"/>
              </a:rPr>
              <a:t>očekávání </a:t>
            </a:r>
            <a:r>
              <a:rPr lang="cs-CZ" altLang="cs-CZ" sz="2000" dirty="0" smtClean="0">
                <a:latin typeface="Calibri" panose="020F0502020204030204" pitchFamily="34" charset="0"/>
              </a:rPr>
              <a:t>o kvantitě a kvalitě zjištění (méně </a:t>
            </a:r>
            <a:r>
              <a:rPr lang="cs-CZ" altLang="cs-CZ" sz="2000" dirty="0">
                <a:latin typeface="Calibri" panose="020F0502020204030204" pitchFamily="34" charset="0"/>
              </a:rPr>
              <a:t>je někdy více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2 :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Calibri" panose="020F0502020204030204" pitchFamily="34" charset="0"/>
              </a:rPr>
              <a:t>http://cvvm.soc.cas.cz/media/com_form2content/documents/c1/a7322/f3/es150123.pdf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Do listopadového šetření Centra pro výzkum veřejného mínění (CVVM) byl zařazen blok otázek týkajících se názorů občanů na důchodový systém v ČR a jeho případnou změnu. Vybrané části respondentů, kteří zatím nepobírají důchod, jsme se ptali, zda si formou spoření nebo investic odkládají na důchod nějaké peníze stranou, zda mají obavu o dostatečnost zajištění v důchodu a jaká jsou jejich očekávání ohledně dostatečnosti státem vypláceného důchodu. 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Graf </a:t>
            </a:r>
            <a:r>
              <a:rPr lang="cs-CZ" sz="2000" dirty="0">
                <a:latin typeface="Calibri" panose="020F0502020204030204" pitchFamily="34" charset="0"/>
              </a:rPr>
              <a:t>1 ukazuje, jak si lidé nad rámec povinných odvodů důchodového pojištění samostatně dávají stranou peníze na důchod. Spoří nebo investuje o něco více než polovina lidí (53 %) v předdůchodovém věku, zbývající část lidí (46 %) se naproti tomu na důchod tímto způsobem nepřipravuje. Tyto hodnoty se nijak zásadně neliší od hodnot získaných v předcházejících měřeních od roku 2010.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7791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3:</a:t>
            </a:r>
            <a:r>
              <a:rPr lang="cs-CZ" sz="2000" dirty="0">
                <a:latin typeface="Calibri" panose="020F0502020204030204" pitchFamily="34" charset="0"/>
              </a:rPr>
              <a:t> </a:t>
            </a:r>
            <a:r>
              <a:rPr lang="cs-CZ" sz="2000" b="1" dirty="0" err="1">
                <a:latin typeface="Calibri" panose="020F0502020204030204" pitchFamily="34" charset="0"/>
              </a:rPr>
              <a:t>Zaslow</a:t>
            </a:r>
            <a:r>
              <a:rPr lang="cs-CZ" sz="2000" b="1" dirty="0">
                <a:latin typeface="Calibri" panose="020F0502020204030204" pitchFamily="34" charset="0"/>
              </a:rPr>
              <a:t> et al. (2002) </a:t>
            </a:r>
            <a:r>
              <a:rPr lang="en-US" sz="2000" b="1" dirty="0">
                <a:latin typeface="Calibri" panose="020F0502020204030204" pitchFamily="34" charset="0"/>
              </a:rPr>
              <a:t>Welfare Reform and Children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Trvalou ironií studií o sociální politice ve Spojených státech je, že programy sociální politiky (pro nízkopříjmové rodiny) vytvářené z důvodu zájmu o podporu dětí jsou hodnoceny podle výsledků dospělých, jako jsou pobírání sociálních dávek, zaměstnanost, výdělky, příjmy a manželství. Mnoho lidí pracujících v oblasti sociální politiky se nicméně domnívá, že při posouzení úspěšnosti těchto programů by měly být posuzovány dopady programů na děti společně s dopady na dospělé. Naše studie se zaměřuje na to, jak programy sociální politiky ovlivňují děti a stejně tak i dospělé.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Sledované </a:t>
            </a:r>
            <a:r>
              <a:rPr lang="cs-CZ" sz="2000" dirty="0">
                <a:latin typeface="Calibri" panose="020F0502020204030204" pitchFamily="34" charset="0"/>
              </a:rPr>
              <a:t>studie náhodně přiřazují rodiny do dvou skupin…náhodné přiřazení zaručuje, že jakékoliv rozdíly, které se objeví mezi skupinami, jsou způsobené programem a ne jinými rozdílnými charakteristikami zkoumaných rodin a dětí. Během posledních deseti let proběhlo 10 zhodnocení programů sociální politiky s cílem prozkoumat dopady na děti. Z hlediska dopadů na děti jsou zjištění roztříděna do následujících kategorií: školní úspěch a kognitivní vývoj, vývoj v oblasti emoci a chování a zdraví a bezpečnost. 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0317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4: </a:t>
            </a:r>
            <a:r>
              <a:rPr lang="cs-CZ" sz="2000" b="1" dirty="0" err="1">
                <a:latin typeface="Calibri" panose="020F0502020204030204" pitchFamily="34" charset="0"/>
              </a:rPr>
              <a:t>Rinne</a:t>
            </a:r>
            <a:r>
              <a:rPr lang="cs-CZ" sz="2000" b="1" dirty="0">
                <a:latin typeface="Calibri" panose="020F0502020204030204" pitchFamily="34" charset="0"/>
              </a:rPr>
              <a:t> et al. (2007). </a:t>
            </a:r>
            <a:r>
              <a:rPr lang="en-US" sz="2000" b="1" dirty="0">
                <a:latin typeface="Calibri" panose="020F0502020204030204" pitchFamily="34" charset="0"/>
              </a:rPr>
              <a:t>Too Bad to Benefit? Effect Heterogeneity of Public Training Programs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Tato studie analyzuje dopad veřejných rekvalifikačních programů na uchazeče o zaměstnání v Německu. Využili jsme techniku párování případů (propensity score matching), abychom rozšířili dosavadní poznatky o zjištění, jaký dopad mají střednědobé vzdělávací programy na skupiny s různými typy vzdělání v různých věkových skupinách. Po výpočtu propensity score jsme spárovali každého účastníka programu s jedním neúčastníkem programu. Navíc jsme provedli přesné párování na předchozí délce nezaměstnanosti (v měsících) a čtvrtletí (fiktivního) vstupu do programu. 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Výsledky </a:t>
            </a:r>
            <a:r>
              <a:rPr lang="cs-CZ" sz="2000" dirty="0">
                <a:latin typeface="Calibri" panose="020F0502020204030204" pitchFamily="34" charset="0"/>
              </a:rPr>
              <a:t>ukazují, že účast v programu měla pozitivní dopad na nalezení zaměstnání u všech podskupin účastníků programu. Účastníci také častěji našli lépe placená zaměstnání než neúčastníci. Nalezli jsme ale jen málo dokladů o existenci rozdílných dopadů pro různé skupiny nezaměstnaných. Zjištěné rozdíly jsou totiž poměrně malé. Není tedy příliš účelné poskytovat rekvalifikační programy uchazečům o zaměstnání s lepšími pracovními vyhlídkami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0606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5: </a:t>
            </a:r>
            <a:r>
              <a:rPr lang="cs-CZ" sz="2000" b="1" dirty="0" err="1">
                <a:latin typeface="Calibri" panose="020F0502020204030204" pitchFamily="34" charset="0"/>
              </a:rPr>
              <a:t>Orlitzky</a:t>
            </a:r>
            <a:r>
              <a:rPr lang="cs-CZ" sz="2000" b="1" dirty="0">
                <a:latin typeface="Calibri" panose="020F0502020204030204" pitchFamily="34" charset="0"/>
              </a:rPr>
              <a:t> et al. (2003). </a:t>
            </a:r>
            <a:r>
              <a:rPr lang="en-US" sz="2000" b="1" dirty="0">
                <a:latin typeface="Calibri" panose="020F0502020204030204" pitchFamily="34" charset="0"/>
              </a:rPr>
              <a:t>Corporate Social and Financial Performance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Většina teoretických úvah o vztahu mezi Společenskou odpovědností firem (CSR) a finančními výsledky (FV) firem vychází z předpokladu, že dosavadní zjištění jsou natolik roztříštěná a různorodá, že není možné dojít k zobecnitelnému závěru o povaze tohoto vztahu. V této předchozí výzkumy spojující kvantitativní studii chceme ukázat, že je možné otřást obecně sdíleným přesvědčením o nemožnosti učinění závěru o vztahu mezi </a:t>
            </a:r>
            <a:r>
              <a:rPr lang="cs-CZ" sz="2000" dirty="0" smtClean="0">
                <a:latin typeface="Calibri" panose="020F0502020204030204" pitchFamily="34" charset="0"/>
              </a:rPr>
              <a:t>Společenskou odpovědností (CSR) </a:t>
            </a:r>
            <a:r>
              <a:rPr lang="cs-CZ" sz="2000" dirty="0">
                <a:latin typeface="Calibri" panose="020F0502020204030204" pitchFamily="34" charset="0"/>
              </a:rPr>
              <a:t>a </a:t>
            </a:r>
            <a:r>
              <a:rPr lang="cs-CZ" sz="2000" dirty="0" smtClean="0">
                <a:latin typeface="Calibri" panose="020F0502020204030204" pitchFamily="34" charset="0"/>
              </a:rPr>
              <a:t>finančními výsledky (FV).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Při </a:t>
            </a:r>
            <a:r>
              <a:rPr lang="cs-CZ" sz="2000" dirty="0">
                <a:latin typeface="Calibri" panose="020F0502020204030204" pitchFamily="34" charset="0"/>
              </a:rPr>
              <a:t>použití metodologicky více rigorózního přístupu (než jaký byl využit v předchozích analýzách) jsme provedli analýzu 52 samostatných studií. Tyto studie jsou výběrem dostatečně kvalitně provedených studií, ze souboru studií provedených v předchozím období. Náš celkový výzkumný vzorek tvořilo 33 878 pozorování (</a:t>
            </a:r>
            <a:r>
              <a:rPr lang="cs-CZ" sz="2000" dirty="0" err="1">
                <a:latin typeface="Calibri" panose="020F0502020204030204" pitchFamily="34" charset="0"/>
              </a:rPr>
              <a:t>observations</a:t>
            </a:r>
            <a:r>
              <a:rPr lang="cs-CZ" sz="2000" dirty="0">
                <a:latin typeface="Calibri" panose="020F0502020204030204" pitchFamily="34" charset="0"/>
              </a:rPr>
              <a:t>) z těchto 52 studií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839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Úkol 2: Zvolte </a:t>
            </a:r>
            <a:r>
              <a:rPr lang="cs-CZ" sz="2000" dirty="0">
                <a:latin typeface="Calibri" panose="020F0502020204030204" pitchFamily="34" charset="0"/>
              </a:rPr>
              <a:t>si jeden z výše uvedených designu a odpovězte na následující otázky. Pokud není možné odpověď stanovit, odpověď odhadněte.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A) Co </a:t>
            </a:r>
            <a:r>
              <a:rPr lang="cs-CZ" sz="2000" dirty="0">
                <a:latin typeface="Calibri" panose="020F0502020204030204" pitchFamily="34" charset="0"/>
              </a:rPr>
              <a:t>je předmětem výzkumu (co se zkoumá)?   ______________________________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B) U </a:t>
            </a:r>
            <a:r>
              <a:rPr lang="cs-CZ" sz="2000" dirty="0">
                <a:latin typeface="Calibri" panose="020F0502020204030204" pitchFamily="34" charset="0"/>
              </a:rPr>
              <a:t>koho (jakých skupin osob) se to zkoumá?    ______________________________                  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C) Kolikrát </a:t>
            </a:r>
            <a:r>
              <a:rPr lang="cs-CZ" sz="2000" dirty="0">
                <a:latin typeface="Calibri" panose="020F0502020204030204" pitchFamily="34" charset="0"/>
              </a:rPr>
              <a:t>byl proveden výzkum v terénu?         ______________________________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D) Kolikrát </a:t>
            </a:r>
            <a:r>
              <a:rPr lang="cs-CZ" sz="2000" dirty="0">
                <a:latin typeface="Calibri" panose="020F0502020204030204" pitchFamily="34" charset="0"/>
              </a:rPr>
              <a:t>je nutné provádět výzkum v terénu?  ______________________________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E) Kde </a:t>
            </a:r>
            <a:r>
              <a:rPr lang="cs-CZ" sz="2000" dirty="0">
                <a:latin typeface="Calibri" panose="020F0502020204030204" pitchFamily="34" charset="0"/>
              </a:rPr>
              <a:t>se to zkoumá?             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______________________________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656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Odpovědi:</a:t>
            </a: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1</a:t>
            </a:r>
            <a:r>
              <a:rPr lang="cs-CZ" sz="2000" dirty="0" smtClean="0">
                <a:latin typeface="Calibri" panose="020F0502020204030204" pitchFamily="34" charset="0"/>
              </a:rPr>
              <a:t> – Longitudinální (Panelový):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vliv různých faktorů na zdraví dětí,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děti (rodiče),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není uvedeno, ale mnohokrát,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minimálně dvakrát,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Převážně v Brně a ve Znojmě.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2</a:t>
            </a:r>
            <a:r>
              <a:rPr lang="cs-CZ" sz="2000" dirty="0" smtClean="0">
                <a:latin typeface="Calibri" panose="020F0502020204030204" pitchFamily="34" charset="0"/>
              </a:rPr>
              <a:t> - Průřezový (případně i Trendový):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názory na důchodový systém,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ti, kdo nepobírají důchod (zřejmě dospělí),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vícekrát,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stačilo by jednou,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není uvedeno, ale jde o občany ČR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405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Odpovědi:</a:t>
            </a:r>
          </a:p>
          <a:p>
            <a:pPr marL="0" indent="0">
              <a:buNone/>
            </a:pPr>
            <a:r>
              <a:rPr lang="cs-CZ" sz="2000" u="sng" dirty="0">
                <a:latin typeface="Calibri" panose="020F0502020204030204" pitchFamily="34" charset="0"/>
              </a:rPr>
              <a:t>Příklad 3</a:t>
            </a:r>
            <a:r>
              <a:rPr lang="cs-CZ" sz="2000" dirty="0">
                <a:latin typeface="Calibri" panose="020F0502020204030204" pitchFamily="34" charset="0"/>
              </a:rPr>
              <a:t> - Experimentální (souhrn výsledků experimentů):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jak </a:t>
            </a:r>
            <a:r>
              <a:rPr lang="cs-CZ" sz="2000" dirty="0">
                <a:latin typeface="Calibri" panose="020F0502020204030204" pitchFamily="34" charset="0"/>
              </a:rPr>
              <a:t>sociální programy ovlivňují rodiče a </a:t>
            </a:r>
            <a:r>
              <a:rPr lang="cs-CZ" sz="2000" dirty="0" smtClean="0">
                <a:latin typeface="Calibri" panose="020F0502020204030204" pitchFamily="34" charset="0"/>
              </a:rPr>
              <a:t>děti z chudých rodin,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účastnící </a:t>
            </a:r>
            <a:r>
              <a:rPr lang="cs-CZ" sz="2000" dirty="0">
                <a:latin typeface="Calibri" panose="020F0502020204030204" pitchFamily="34" charset="0"/>
              </a:rPr>
              <a:t>experimentů,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pravděpodobně </a:t>
            </a:r>
            <a:r>
              <a:rPr lang="cs-CZ" sz="2000" dirty="0">
                <a:latin typeface="Calibri" panose="020F0502020204030204" pitchFamily="34" charset="0"/>
              </a:rPr>
              <a:t>vícekrát,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zpravidla </a:t>
            </a:r>
            <a:r>
              <a:rPr lang="cs-CZ" sz="2000" dirty="0">
                <a:latin typeface="Calibri" panose="020F0502020204030204" pitchFamily="34" charset="0"/>
              </a:rPr>
              <a:t>vícekrát (ev. jen post-test),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ve </a:t>
            </a:r>
            <a:r>
              <a:rPr lang="cs-CZ" sz="2000" dirty="0">
                <a:latin typeface="Calibri" panose="020F0502020204030204" pitchFamily="34" charset="0"/>
              </a:rPr>
              <a:t>Spojených státech amerických.</a:t>
            </a:r>
          </a:p>
          <a:p>
            <a:pPr marL="0" indent="0">
              <a:buNone/>
            </a:pPr>
            <a:endParaRPr lang="cs-CZ" sz="2000" u="sng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4</a:t>
            </a:r>
            <a:r>
              <a:rPr lang="cs-CZ" sz="2000" dirty="0" smtClean="0">
                <a:latin typeface="Calibri" panose="020F0502020204030204" pitchFamily="34" charset="0"/>
              </a:rPr>
              <a:t> - Kvazi-experimentální: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Efekt rekvalifikačních programů na nezaměstnané,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nezaměstnaní,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vícekrát či průběžně,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zpravidla vícekrát,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 Německu.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7703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Odpovědi:</a:t>
            </a: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5</a:t>
            </a:r>
            <a:r>
              <a:rPr lang="cs-CZ" sz="2000" dirty="0" smtClean="0">
                <a:latin typeface="Calibri" panose="020F0502020204030204" pitchFamily="34" charset="0"/>
              </a:rPr>
              <a:t> - Meta-analýza: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Vztah mezi společenskou odpovědností a ekonomickou výkoností firmy,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Předchozí výzkumné studie (firmy obsažené v těchto studiích),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Jednou či jednou za každou zahrnutou studii (sekundární analýza),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jednou (sekundární analýza),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není uvedeno, ale zřejmě v USA, případně celosvětově.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27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Typy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 1999)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Stavba teorie </a:t>
            </a:r>
            <a:r>
              <a:rPr lang="cs-CZ" altLang="cs-CZ" sz="2000" dirty="0" smtClean="0">
                <a:latin typeface="Calibri" panose="020F0502020204030204" pitchFamily="34" charset="0"/>
              </a:rPr>
              <a:t>začíná pozorováním. Různé typy výzkumů: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1)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průzkumný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en-US" altLang="cs-CZ" sz="2000" dirty="0" smtClean="0">
                <a:latin typeface="Calibri" panose="020F0502020204030204" pitchFamily="34" charset="0"/>
              </a:rPr>
              <a:t>exploratory</a:t>
            </a:r>
            <a:r>
              <a:rPr lang="cs-CZ" altLang="cs-CZ" sz="2000" dirty="0" smtClean="0">
                <a:latin typeface="Calibri" panose="020F0502020204030204" pitchFamily="34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vhodný pro oblasti, o kterých víme velmi málo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spíše kvalitativní výzkum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tevřené otázky nebo možnost jiné odpovědi i v dotazníku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2)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popisný (</a:t>
            </a:r>
            <a:r>
              <a:rPr lang="en-US" altLang="cs-CZ" sz="2000" u="sng" dirty="0" smtClean="0">
                <a:latin typeface="Calibri" panose="020F0502020204030204" pitchFamily="34" charset="0"/>
              </a:rPr>
              <a:t>descriptive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</a:t>
            </a:r>
            <a:r>
              <a:rPr lang="cs-CZ" altLang="cs-CZ" sz="2000" dirty="0" smtClean="0">
                <a:latin typeface="Calibri" panose="020F0502020204030204" pitchFamily="34" charset="0"/>
              </a:rPr>
              <a:t>ysoká vstupní strukturace </a:t>
            </a: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at jako základ popisu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ohu sledovat počty, zastoupení kategorií, míry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Popis je často významný např. z hlediska rozhodování v sociální politice (každoroční měření míry chudoby, sčítání bezdomovců).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pomoci překonat zažitá, ale nepodložená očekávání o tom, jak věci jsou.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Dobrá deskripce je základem pro vysvětlující výzkum (např. pozorujeme rozdíly mezi kategoriemi, která stojí za to vysvětlit).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3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  <a:r>
              <a:rPr lang="cs-CZ" altLang="cs-CZ" sz="2000" u="sng" dirty="0">
                <a:latin typeface="Calibri" panose="020F0502020204030204" pitchFamily="34" charset="0"/>
              </a:rPr>
              <a:t>vysvětlující (</a:t>
            </a:r>
            <a:r>
              <a:rPr lang="en-US" altLang="cs-CZ" sz="2000" u="sng" dirty="0">
                <a:latin typeface="Calibri" panose="020F0502020204030204" pitchFamily="34" charset="0"/>
              </a:rPr>
              <a:t>explanatory</a:t>
            </a:r>
            <a:r>
              <a:rPr lang="cs-CZ" altLang="cs-CZ" sz="2000" u="sng" dirty="0">
                <a:latin typeface="Calibri" panose="020F0502020204030204" pitchFamily="34" charset="0"/>
              </a:rPr>
              <a:t>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Zaměřuje se na otázku proč.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Ověřování (testování) teorie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</a:t>
            </a:r>
            <a:r>
              <a:rPr lang="cs-CZ" altLang="cs-CZ" sz="2000" dirty="0">
                <a:latin typeface="Calibri" panose="020F0502020204030204" pitchFamily="34" charset="0"/>
              </a:rPr>
              <a:t>začíná teorií, která určuje, co budeme pozorovat. Teorie či hypotéza musí být testovatelná. Jsme kritičtí a testujeme také alternativní hypotézy.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K vysvětlení v kvantitativním výzkumu zpravidla hledáme souvislost mezi proměnnými (můžeme předpokládat kauzalitu).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 vždy ale nalezená souvislost říká dostatek informací o existenci nebo směru vztahu.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cs-CZ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11689"/>
              </p:ext>
            </p:extLst>
          </p:nvPr>
        </p:nvGraphicFramePr>
        <p:xfrm>
          <a:off x="611560" y="2924944"/>
          <a:ext cx="756084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Wilhelm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Windelband</a:t>
                      </a: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 (1894)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Nomothetické</a:t>
                      </a:r>
                      <a:r>
                        <a:rPr lang="cs-CZ" altLang="cs-CZ" sz="20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málo faktorů u více (mnoha) případů → obecná pravidla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latin typeface="Calibri" panose="020F0502020204030204" pitchFamily="34" charset="0"/>
                        </a:rPr>
                        <a:t>Idiographické</a:t>
                      </a:r>
                      <a:r>
                        <a:rPr lang="cs-CZ" altLang="cs-CZ" sz="2000" b="0" i="1" dirty="0" smtClean="0"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>
                          <a:latin typeface="Calibri" panose="020F0502020204030204" pitchFamily="34" charset="0"/>
                        </a:rPr>
                        <a:t>pokud možno všechny faktory u jediného případu</a:t>
                      </a:r>
                      <a:endParaRPr lang="cs-CZ" sz="20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George a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Bennett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(1997)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1" dirty="0" err="1" smtClean="0">
                          <a:latin typeface="Calibri" panose="020F0502020204030204" pitchFamily="34" charset="0"/>
                        </a:rPr>
                        <a:t>Factor</a:t>
                      </a:r>
                      <a:r>
                        <a:rPr lang="cs-CZ" sz="2000" b="0" i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000" b="0" i="1" baseline="0" dirty="0" err="1" smtClean="0">
                          <a:latin typeface="Calibri" panose="020F0502020204030204" pitchFamily="34" charset="0"/>
                        </a:rPr>
                        <a:t>centric</a:t>
                      </a:r>
                      <a:endParaRPr lang="cs-CZ" sz="2000" b="0" i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nám o jeden či několik klíčových faktorů (nakolik tyto působí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 smtClean="0">
                          <a:latin typeface="Calibri" panose="020F0502020204030204" pitchFamily="34" charset="0"/>
                        </a:rPr>
                        <a:t>Outcome</a:t>
                      </a:r>
                      <a:r>
                        <a:rPr lang="cs-CZ" sz="2000" i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000" i="1" baseline="0" dirty="0" err="1" smtClean="0">
                          <a:latin typeface="Calibri" panose="020F0502020204030204" pitchFamily="34" charset="0"/>
                        </a:rPr>
                        <a:t>centric</a:t>
                      </a:r>
                      <a:endParaRPr lang="cs-CZ" sz="2000" i="1" dirty="0" smtClean="0">
                        <a:latin typeface="Calibri" panose="020F0502020204030204" pitchFamily="34" charset="0"/>
                      </a:endParaRP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 nám o vysvětlení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závislé proměnné (co vše má vliv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86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B) Definice základních pojmů, konceptualizace a operacionalizace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Odpovídá na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otázku, co chceme zkoumat</a:t>
            </a:r>
            <a:r>
              <a:rPr lang="cs-CZ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(součástí </a:t>
            </a:r>
            <a:r>
              <a:rPr lang="cs-CZ" altLang="cs-CZ" sz="2000" dirty="0">
                <a:latin typeface="Calibri" panose="020F0502020204030204" pitchFamily="34" charset="0"/>
              </a:rPr>
              <a:t>designu je jasný </a:t>
            </a:r>
            <a:r>
              <a:rPr lang="cs-CZ" altLang="cs-CZ" sz="2000" dirty="0" smtClean="0">
                <a:latin typeface="Calibri" panose="020F0502020204030204" pitchFamily="34" charset="0"/>
              </a:rPr>
              <a:t>plán).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Konceptualizace specifikuje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smysl/význam 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 a proměnných, které </a:t>
            </a:r>
            <a:r>
              <a:rPr lang="cs-CZ" altLang="cs-CZ" sz="2000" dirty="0">
                <a:latin typeface="Calibri" panose="020F0502020204030204" pitchFamily="34" charset="0"/>
              </a:rPr>
              <a:t>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 konceptu ke konstruktu a operační definici (Black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(a)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cílem je jednoznačné </a:t>
            </a:r>
            <a:r>
              <a:rPr lang="cs-CZ" altLang="cs-CZ" sz="2000" u="sng" dirty="0">
                <a:latin typeface="Calibri" panose="020F0502020204030204" pitchFamily="34" charset="0"/>
              </a:rPr>
              <a:t>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– definice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>
                <a:latin typeface="Calibri" panose="020F0502020204030204" pitchFamily="34" charset="0"/>
              </a:rPr>
              <a:t>základních pojmů (konceptů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), které mohou být chápány různě (jak to chápu já).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(b) cílem je zpřesnění silně abstraktních konceptů =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dimenze či aspekty konceptu, problému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(c) 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očekávaných vztahů mezi koncepty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= konceptualizace.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</a:t>
            </a:r>
            <a:r>
              <a:rPr lang="cs-CZ" altLang="cs-CZ" sz="2000" dirty="0">
                <a:latin typeface="Calibri" panose="020F0502020204030204" pitchFamily="34" charset="0"/>
              </a:rPr>
              <a:t>zpravidla založená na literatuře dostupné k tématu, různé přístupy se mohou zaměřovat na různé aspekty, předchozí výzkumy na stejné </a:t>
            </a:r>
            <a:r>
              <a:rPr lang="cs-CZ" altLang="cs-CZ" sz="2000" dirty="0" smtClean="0">
                <a:latin typeface="Calibri" panose="020F0502020204030204" pitchFamily="34" charset="0"/>
              </a:rPr>
              <a:t>téma…navázat na předchozí výzkum, nedělat to samé, pokud nechci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Marczyk</a:t>
            </a:r>
            <a:r>
              <a:rPr lang="cs-CZ" altLang="cs-CZ" sz="2000" dirty="0" smtClean="0">
                <a:latin typeface="Calibri" panose="020F0502020204030204" pitchFamily="34" charset="0"/>
              </a:rPr>
              <a:t> et al.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může vést k tvorbě konceptuálního schématu,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konceptuálního rámce</a:t>
            </a:r>
            <a:r>
              <a:rPr lang="cs-CZ" altLang="cs-CZ" sz="2000" dirty="0" smtClean="0">
                <a:latin typeface="Calibri" panose="020F0502020204030204" pitchFamily="34" charset="0"/>
              </a:rPr>
              <a:t> (teoreticky vymezené představě o problému). V teoreticko-empirické rovině to může představovat model.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ůžeme potřebovat také data, která s naším problémem zdánlivě nesouvisejí (testování alternativních hypotéz)</a:t>
            </a: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Operacionalizace </a:t>
            </a:r>
            <a:r>
              <a:rPr lang="cs-CZ" altLang="cs-CZ" sz="2000" dirty="0">
                <a:latin typeface="Calibri" panose="020F0502020204030204" pitchFamily="34" charset="0"/>
              </a:rPr>
              <a:t>říká, jak </a:t>
            </a:r>
            <a:r>
              <a:rPr lang="cs-CZ" altLang="cs-CZ" sz="2000" u="sng" dirty="0">
                <a:latin typeface="Calibri" panose="020F0502020204030204" pitchFamily="34" charset="0"/>
              </a:rPr>
              <a:t>budeme měřit proměnné</a:t>
            </a:r>
            <a:r>
              <a:rPr lang="cs-CZ" altLang="cs-CZ" sz="2000" dirty="0">
                <a:latin typeface="Calibri" panose="020F0502020204030204" pitchFamily="34" charset="0"/>
              </a:rPr>
              <a:t>, které 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proměnné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mají </a:t>
            </a:r>
            <a:r>
              <a:rPr lang="cs-CZ" altLang="cs-CZ" sz="2000" dirty="0">
                <a:latin typeface="Calibri" panose="020F0502020204030204" pitchFamily="34" charset="0"/>
              </a:rPr>
              <a:t>v sobě více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kategorii, které se nejčastěji vzájemně vylučují (pozor </a:t>
            </a:r>
            <a:r>
              <a:rPr lang="cs-CZ" altLang="cs-CZ" sz="2000" dirty="0">
                <a:latin typeface="Calibri" panose="020F0502020204030204" pitchFamily="34" charset="0"/>
              </a:rPr>
              <a:t>na hraniční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někdy lze fixovat jednu variantu pro specifický výzkumný účel – např. zkoumám jen ženy (konstanta)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ole proměnných: nezávislé </a:t>
            </a:r>
            <a:r>
              <a:rPr lang="cs-CZ" altLang="cs-CZ" sz="2000" dirty="0">
                <a:latin typeface="Calibri" panose="020F0502020204030204" pitchFamily="34" charset="0"/>
              </a:rPr>
              <a:t>proměnné (vysvětlující, prediktory) a závislé proměnné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důležité je nakolik proměnné reprezentují zkoumané koncepty, velká mezera mezi konceptem a indikátorem může ohrozit validitu měření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důležité standardizovat a zdokumentovat proces a výsledek (pro porozumění, pro možnost replikace) (Neuman 2007)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Rizika: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špatně </a:t>
            </a:r>
            <a:r>
              <a:rPr lang="cs-CZ" altLang="cs-CZ" sz="2000" u="sng" dirty="0">
                <a:latin typeface="Calibri" panose="020F0502020204030204" pitchFamily="34" charset="0"/>
              </a:rPr>
              <a:t>položené otázky, vynechané (zapomenuté) proměnné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Příklady volně podle 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 Design), blahobyt dětí, příčiny vyšší rozvodovosti.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8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8196" name="Picture 4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3853</Words>
  <Application>Microsoft Office PowerPoint</Application>
  <PresentationFormat>Předvádění na obrazovce (4:3)</PresentationFormat>
  <Paragraphs>520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0" baseType="lpstr">
      <vt:lpstr>Arial</vt:lpstr>
      <vt:lpstr>Calibri</vt:lpstr>
      <vt:lpstr>Výchozí návrh</vt:lpstr>
      <vt:lpstr>Výzkumný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Ondřej Hora</cp:lastModifiedBy>
  <cp:revision>619</cp:revision>
  <cp:lastPrinted>2013-03-19T15:35:42Z</cp:lastPrinted>
  <dcterms:created xsi:type="dcterms:W3CDTF">2011-02-03T13:01:32Z</dcterms:created>
  <dcterms:modified xsi:type="dcterms:W3CDTF">2018-03-27T11:04:29Z</dcterms:modified>
</cp:coreProperties>
</file>