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5" r:id="rId3"/>
  </p:sldMasterIdLst>
  <p:notesMasterIdLst>
    <p:notesMasterId r:id="rId49"/>
  </p:notesMasterIdLst>
  <p:handoutMasterIdLst>
    <p:handoutMasterId r:id="rId50"/>
  </p:handoutMasterIdLst>
  <p:sldIdLst>
    <p:sldId id="256" r:id="rId4"/>
    <p:sldId id="257" r:id="rId5"/>
    <p:sldId id="267" r:id="rId6"/>
    <p:sldId id="260" r:id="rId7"/>
    <p:sldId id="261" r:id="rId8"/>
    <p:sldId id="306" r:id="rId9"/>
    <p:sldId id="312" r:id="rId10"/>
    <p:sldId id="313" r:id="rId11"/>
    <p:sldId id="262" r:id="rId12"/>
    <p:sldId id="264" r:id="rId13"/>
    <p:sldId id="263" r:id="rId14"/>
    <p:sldId id="266" r:id="rId15"/>
    <p:sldId id="271" r:id="rId16"/>
    <p:sldId id="265" r:id="rId17"/>
    <p:sldId id="270" r:id="rId18"/>
    <p:sldId id="269" r:id="rId19"/>
    <p:sldId id="282" r:id="rId20"/>
    <p:sldId id="280" r:id="rId21"/>
    <p:sldId id="278" r:id="rId22"/>
    <p:sldId id="283" r:id="rId23"/>
    <p:sldId id="284" r:id="rId24"/>
    <p:sldId id="285" r:id="rId25"/>
    <p:sldId id="286" r:id="rId26"/>
    <p:sldId id="281" r:id="rId27"/>
    <p:sldId id="288" r:id="rId28"/>
    <p:sldId id="287" r:id="rId29"/>
    <p:sldId id="289" r:id="rId30"/>
    <p:sldId id="290" r:id="rId31"/>
    <p:sldId id="292" r:id="rId32"/>
    <p:sldId id="291" r:id="rId33"/>
    <p:sldId id="277" r:id="rId34"/>
    <p:sldId id="276" r:id="rId35"/>
    <p:sldId id="275" r:id="rId36"/>
    <p:sldId id="274" r:id="rId37"/>
    <p:sldId id="296" r:id="rId38"/>
    <p:sldId id="300" r:id="rId39"/>
    <p:sldId id="305" r:id="rId40"/>
    <p:sldId id="304" r:id="rId41"/>
    <p:sldId id="301" r:id="rId42"/>
    <p:sldId id="302" r:id="rId43"/>
    <p:sldId id="299" r:id="rId44"/>
    <p:sldId id="303" r:id="rId45"/>
    <p:sldId id="293" r:id="rId46"/>
    <p:sldId id="295" r:id="rId47"/>
    <p:sldId id="258" r:id="rId4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7"/>
            <p14:sldId id="260"/>
            <p14:sldId id="261"/>
            <p14:sldId id="306"/>
            <p14:sldId id="312"/>
            <p14:sldId id="313"/>
            <p14:sldId id="262"/>
            <p14:sldId id="264"/>
            <p14:sldId id="263"/>
            <p14:sldId id="266"/>
            <p14:sldId id="271"/>
            <p14:sldId id="265"/>
            <p14:sldId id="270"/>
            <p14:sldId id="269"/>
            <p14:sldId id="282"/>
            <p14:sldId id="280"/>
            <p14:sldId id="278"/>
            <p14:sldId id="283"/>
            <p14:sldId id="284"/>
            <p14:sldId id="285"/>
            <p14:sldId id="286"/>
            <p14:sldId id="281"/>
            <p14:sldId id="288"/>
            <p14:sldId id="287"/>
            <p14:sldId id="289"/>
            <p14:sldId id="290"/>
            <p14:sldId id="292"/>
            <p14:sldId id="291"/>
            <p14:sldId id="277"/>
            <p14:sldId id="276"/>
            <p14:sldId id="275"/>
            <p14:sldId id="274"/>
            <p14:sldId id="296"/>
            <p14:sldId id="300"/>
            <p14:sldId id="305"/>
            <p14:sldId id="304"/>
            <p14:sldId id="301"/>
            <p14:sldId id="302"/>
            <p14:sldId id="299"/>
            <p14:sldId id="303"/>
            <p14:sldId id="293"/>
            <p14:sldId id="295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291" autoAdjust="0"/>
  </p:normalViewPr>
  <p:slideViewPr>
    <p:cSldViewPr>
      <p:cViewPr varScale="1">
        <p:scale>
          <a:sx n="73" d="100"/>
          <a:sy n="73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95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2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70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32C48D-F7EF-4F33-A07B-C22587850ECB}" type="slidenum">
              <a:rPr lang="ru-RU" altLang="cs-CZ"/>
              <a:pPr algn="r" eaLnBrk="1" hangingPunct="1">
                <a:spcBef>
                  <a:spcPct val="0"/>
                </a:spcBef>
              </a:pPr>
              <a:t>35</a:t>
            </a:fld>
            <a:endParaRPr lang="ru-RU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1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77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54656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13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460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24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62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6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832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6237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33675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48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26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76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F453-ACE6-4448-BC10-C261EDDFC961}" type="datetimeFigureOut">
              <a:rPr lang="cs-CZ"/>
              <a:pPr>
                <a:defRPr/>
              </a:pPr>
              <a:t>13.3.2018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19F1-0A41-4BEE-A815-C8720F721D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1952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B408-87D0-4506-BDA5-0361C387E148}" type="datetimeFigureOut">
              <a:rPr lang="cs-CZ"/>
              <a:pPr>
                <a:defRPr/>
              </a:pPr>
              <a:t>13.3.2018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8923F-F5F3-4386-8C24-A7A69DBC9F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00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20C7-37E7-4B29-BA7A-DF10023F65C3}" type="datetimeFigureOut">
              <a:rPr lang="cs-CZ"/>
              <a:pPr>
                <a:defRPr/>
              </a:pPr>
              <a:t>13.3.2018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7CC9F-126B-421C-BD5A-B4C340A3C5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0823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3E34-E48F-47DB-BEBC-CBB9EECE9F02}" type="datetimeFigureOut">
              <a:rPr lang="cs-CZ"/>
              <a:pPr>
                <a:defRPr/>
              </a:pPr>
              <a:t>13.3.2018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7722-0A88-4319-A863-E75A292536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0081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3FB65-1BCD-46C8-BBDB-8B6E3A8C0D45}" type="datetimeFigureOut">
              <a:rPr lang="cs-CZ"/>
              <a:pPr>
                <a:defRPr/>
              </a:pPr>
              <a:t>13.3.2018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DEC73-B1EE-419A-81C2-2FBACB1EA8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8592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BAE08-7C70-4C2C-97A2-687FC5C0A081}" type="datetimeFigureOut">
              <a:rPr lang="cs-CZ"/>
              <a:pPr>
                <a:defRPr/>
              </a:pPr>
              <a:t>13.3.2018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4FF2E-CAD2-46AA-9283-81A2B8A3DB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370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E372-AFE2-4737-AD22-B20AC77A1FB8}" type="datetimeFigureOut">
              <a:rPr lang="cs-CZ"/>
              <a:pPr>
                <a:defRPr/>
              </a:pPr>
              <a:t>13.3.2018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21168-FA2E-4CB8-9472-4455E1BA8C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1844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5B7BE-B2A2-41AA-B060-D116B2B99BB9}" type="datetimeFigureOut">
              <a:rPr lang="cs-CZ"/>
              <a:pPr>
                <a:defRPr/>
              </a:pPr>
              <a:t>13.3.2018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4BEA-44B1-4010-8A99-C0405CCFC4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0326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B750B-F0E7-48F2-A20C-5627308AF1C7}" type="datetimeFigureOut">
              <a:rPr lang="cs-CZ"/>
              <a:pPr>
                <a:defRPr/>
              </a:pPr>
              <a:t>13.3.2018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62AF4-C3D2-4491-840F-8989933812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6475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ED00E-3C2E-4C37-B866-52DF086E63F7}" type="datetimeFigureOut">
              <a:rPr lang="cs-CZ"/>
              <a:pPr>
                <a:defRPr/>
              </a:pPr>
              <a:t>13.3.2018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DD92F-DF2A-45FD-B787-8F238ADE20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9582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C790-BD8D-4360-A9CF-E51F6EAEE876}" type="datetimeFigureOut">
              <a:rPr lang="cs-CZ"/>
              <a:pPr>
                <a:defRPr/>
              </a:pPr>
              <a:t>13.3.2018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A5A67-C4A9-4D6E-A5E6-1494C67974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349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2388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889A5CF-30BF-47E2-AEF0-CA983683B011}" type="datetimeFigureOut">
              <a:rPr lang="cs-CZ"/>
              <a:pPr>
                <a:defRPr/>
              </a:pPr>
              <a:t>13.3.2018</a:t>
            </a:fld>
            <a:endParaRPr lang="cs-CZ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D1312B1-2AAE-4CCF-934B-9AF3457DEC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150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college.com/blog/2011/11/23/infographic-get-more-out-of-google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.anopress.cz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earch.proquest.com/index" TargetMode="External"/><Relationship Id="rId5" Type="http://schemas.openxmlformats.org/officeDocument/2006/relationships/hyperlink" Target="http://journals.sagepub.com/" TargetMode="External"/><Relationship Id="rId4" Type="http://schemas.openxmlformats.org/officeDocument/2006/relationships/hyperlink" Target="https://www.pressreader.com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yendnoteweb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myendnoteweb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mazancov@fss.muni.cz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zdroje@fss.muni.cz" TargetMode="External"/><Relationship Id="rId4" Type="http://schemas.openxmlformats.org/officeDocument/2006/relationships/hyperlink" Target="mailto:nedomova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8483" y="2780928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6577813" cy="158417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cs-CZ" altLang="cs-CZ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Dana Mazancová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Martina Nedomová</a:t>
            </a:r>
            <a:endParaRPr lang="cs-CZ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76056" y="6165638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a 13. 3. 2018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0625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75252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Před </a:t>
            </a:r>
            <a:r>
              <a:rPr lang="cs-CZ" altLang="cs-CZ" sz="3000" b="1" dirty="0"/>
              <a:t>začátkem vlastního procesu vyhledávání je  </a:t>
            </a:r>
          </a:p>
          <a:p>
            <a:pPr marL="0" indent="0">
              <a:buNone/>
            </a:pPr>
            <a:r>
              <a:rPr lang="cs-CZ" altLang="cs-CZ" sz="3000" b="1" dirty="0" smtClean="0"/>
              <a:t>     třeba </a:t>
            </a:r>
            <a:r>
              <a:rPr lang="cs-CZ" altLang="cs-CZ" sz="3000" b="1" dirty="0"/>
              <a:t>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</a:t>
            </a:r>
            <a:r>
              <a:rPr lang="cs-CZ" altLang="cs-CZ" sz="3000" dirty="0" smtClean="0"/>
              <a:t>odborné </a:t>
            </a:r>
            <a:r>
              <a:rPr lang="cs-CZ" altLang="cs-CZ" sz="3000" dirty="0"/>
              <a:t>časopisy, kapitoly    z 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</a:t>
            </a:r>
            <a:r>
              <a:rPr lang="cs-CZ" altLang="cs-CZ" sz="3000" dirty="0" smtClean="0"/>
              <a:t>v </a:t>
            </a:r>
            <a:r>
              <a:rPr lang="cs-CZ" altLang="cs-CZ" sz="3000" dirty="0"/>
              <a:t>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Výběr zdrojů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712968" cy="413732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vyhledávače </a:t>
            </a:r>
            <a:r>
              <a:rPr lang="cs-CZ" altLang="cs-CZ" dirty="0" smtClean="0"/>
              <a:t>odborných informací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 err="1"/>
              <a:t>Repozitáře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Další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424" y="1268760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(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tipy pro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75252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Vyhledávání na konkrétní stránce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burgr </a:t>
            </a:r>
            <a:r>
              <a:rPr lang="cs-CZ" sz="3900" b="1" i="1" dirty="0" err="1"/>
              <a:t>site:fss.muni.cz</a:t>
            </a:r>
            <a:r>
              <a:rPr lang="cs-CZ" sz="3900" b="1" i="1" dirty="0"/>
              <a:t> </a:t>
            </a:r>
          </a:p>
          <a:p>
            <a:pPr marL="0" indent="0">
              <a:buNone/>
              <a:defRPr/>
            </a:pPr>
            <a:endParaRPr lang="cs-CZ" sz="39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 smtClean="0"/>
              <a:t>Definice</a:t>
            </a:r>
            <a:endParaRPr lang="cs-CZ" sz="3900" dirty="0"/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define:cyberbullying</a:t>
            </a:r>
          </a:p>
          <a:p>
            <a:pPr>
              <a:defRPr/>
            </a:pPr>
            <a:endParaRPr lang="cs-CZ" sz="39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700" spc="-30" dirty="0"/>
              <a:t>Vyhledávání stránek, které jsou podobné určité adrese URL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related:medzur.fss.muni.cz</a:t>
            </a:r>
          </a:p>
          <a:p>
            <a:pPr>
              <a:defRPr/>
            </a:pPr>
            <a:endParaRPr lang="cs-CZ" sz="39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Typ dokumentu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/>
              <a:t>filetype:pdf</a:t>
            </a:r>
            <a:endParaRPr lang="cs-CZ" sz="39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9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700808"/>
            <a:ext cx="77768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b="1" dirty="0"/>
              <a:t> </a:t>
            </a:r>
            <a:r>
              <a:rPr lang="cs-CZ" altLang="cs-CZ" sz="3200" b="1" dirty="0" err="1"/>
              <a:t>Boolovský</a:t>
            </a:r>
            <a:r>
              <a:rPr lang="cs-CZ" altLang="cs-CZ" sz="3200" b="1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Další operace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6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476672"/>
            <a:ext cx="7419975" cy="4457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95736" y="5589240"/>
            <a:ext cx="6590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hlinkClick r:id="rId3"/>
              </a:rPr>
              <a:t>Infographic</a:t>
            </a:r>
            <a:r>
              <a:rPr lang="cs-CZ" sz="3200" dirty="0">
                <a:hlinkClick r:id="rId3"/>
              </a:rPr>
              <a:t>: </a:t>
            </a:r>
            <a:r>
              <a:rPr lang="cs-CZ" sz="3200" dirty="0" err="1">
                <a:hlinkClick r:id="rId3"/>
              </a:rPr>
              <a:t>Get</a:t>
            </a:r>
            <a:r>
              <a:rPr lang="cs-CZ" sz="3200" dirty="0">
                <a:hlinkClick r:id="rId3"/>
              </a:rPr>
              <a:t> More </a:t>
            </a:r>
            <a:r>
              <a:rPr lang="cs-CZ" sz="3200" dirty="0" err="1">
                <a:hlinkClick r:id="rId3"/>
              </a:rPr>
              <a:t>Out</a:t>
            </a:r>
            <a:r>
              <a:rPr lang="cs-CZ" sz="3200" dirty="0">
                <a:hlinkClick r:id="rId3"/>
              </a:rPr>
              <a:t> </a:t>
            </a:r>
            <a:r>
              <a:rPr lang="cs-CZ" sz="3200" dirty="0" err="1">
                <a:hlinkClick r:id="rId3"/>
              </a:rPr>
              <a:t>of</a:t>
            </a:r>
            <a:r>
              <a:rPr lang="cs-CZ" sz="3200" dirty="0">
                <a:hlinkClick r:id="rId3"/>
              </a:rPr>
              <a:t> Google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1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Boolovský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222" y="1844824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součin, průnik - operátor </a:t>
            </a:r>
            <a:r>
              <a:rPr lang="cs-CZ" altLang="cs-CZ" b="1" dirty="0"/>
              <a:t>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součet, sjednocení - operátor </a:t>
            </a:r>
            <a:r>
              <a:rPr lang="cs-CZ" altLang="cs-CZ" b="1" dirty="0"/>
              <a:t>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Logická negace - operátor </a:t>
            </a:r>
            <a:r>
              <a:rPr lang="cs-CZ" altLang="cs-CZ" b="1" dirty="0"/>
              <a:t>NOT</a:t>
            </a:r>
            <a:endParaRPr lang="cs-CZ" altLang="cs-CZ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b="1" dirty="0"/>
              <a:t>Krácení termínů </a:t>
            </a:r>
            <a:r>
              <a:rPr lang="cs-CZ" altLang="cs-CZ" dirty="0"/>
              <a:t>(</a:t>
            </a:r>
            <a:r>
              <a:rPr lang="cs-CZ" altLang="cs-CZ" dirty="0" err="1"/>
              <a:t>truncation</a:t>
            </a:r>
            <a:r>
              <a:rPr lang="cs-CZ" altLang="cs-CZ" dirty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Vyhledávání prostřednictvím </a:t>
            </a:r>
            <a:r>
              <a:rPr lang="cs-CZ" altLang="cs-CZ" b="1" dirty="0"/>
              <a:t>fráze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48264" y="6093296"/>
            <a:ext cx="368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/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7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929411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Strategie </a:t>
            </a:r>
            <a:r>
              <a:rPr lang="cs-CZ" altLang="cs-CZ" sz="3000" b="1" dirty="0" err="1"/>
              <a:t>Boolovského</a:t>
            </a:r>
            <a:r>
              <a:rPr lang="cs-CZ" altLang="cs-CZ" sz="3000" b="1" dirty="0"/>
              <a:t> modelu </a:t>
            </a:r>
          </a:p>
          <a:p>
            <a:pPr marL="7920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nejrozšířenější</a:t>
            </a:r>
          </a:p>
          <a:p>
            <a:pPr marL="7920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kombinace termínů pomocí logických operátorů AND, OR, NOT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84869"/>
            <a:ext cx="3329996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3467888" cy="15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70612"/>
            <a:ext cx="3366000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1520" y="638132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http://spencerjardine.blogspot.cz/2012/02/boolean-search-strategies-videos.html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45 min</a:t>
            </a:r>
            <a:r>
              <a:rPr lang="cs-CZ" altLang="cs-CZ" sz="2500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kontrola praktického úkolu</a:t>
            </a:r>
            <a:endParaRPr lang="cs-CZ" altLang="cs-CZ" sz="25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základy </a:t>
            </a:r>
            <a:r>
              <a:rPr lang="cs-CZ" altLang="cs-CZ" sz="2500" dirty="0"/>
              <a:t>vyhledávacích technik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praktického úkolu</a:t>
            </a:r>
          </a:p>
          <a:p>
            <a:pPr lvl="1"/>
            <a:endParaRPr lang="cs-CZ" altLang="cs-CZ" sz="25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45 min.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</a:t>
            </a:r>
            <a:r>
              <a:rPr lang="cs-CZ" altLang="cs-CZ" sz="2500" dirty="0" smtClean="0"/>
              <a:t>plagiátorství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praktického úkolu</a:t>
            </a:r>
          </a:p>
          <a:p>
            <a:pPr marL="457200" lvl="1" indent="0">
              <a:buNone/>
            </a:pPr>
            <a:endParaRPr lang="cs-CZ" altLang="cs-CZ" sz="2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45 min.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kontrola úkolu</a:t>
            </a:r>
            <a:r>
              <a:rPr lang="cs-CZ" altLang="cs-CZ" sz="2500" dirty="0">
                <a:latin typeface="Arial" panose="020B0604020202020204" pitchFamily="34" charset="0"/>
              </a:rPr>
              <a:t> </a:t>
            </a:r>
            <a:r>
              <a:rPr lang="cs-CZ" altLang="cs-CZ" sz="2500" dirty="0"/>
              <a:t>+ diskuse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AND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2664296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součin, průnik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jen těch dokumentů, ve kterých se </a:t>
            </a:r>
            <a:r>
              <a:rPr lang="cs-CZ" altLang="cs-CZ" sz="3000" b="1" dirty="0"/>
              <a:t>vyskytují obě klíčová slova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průnik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5013176"/>
            <a:ext cx="3763332" cy="830997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r>
              <a:rPr lang="cs-CZ" altLang="cs-CZ" sz="3000" dirty="0" smtClean="0"/>
              <a:t> př</a:t>
            </a:r>
            <a:r>
              <a:rPr lang="cs-CZ" altLang="cs-CZ" sz="3000" dirty="0"/>
              <a:t>. </a:t>
            </a:r>
            <a:r>
              <a:rPr lang="cs-CZ" altLang="cs-CZ" sz="3000" dirty="0" smtClean="0"/>
              <a:t>reklama  </a:t>
            </a:r>
            <a:r>
              <a:rPr lang="cs-CZ" altLang="cs-CZ" sz="3000" dirty="0"/>
              <a:t>AND </a:t>
            </a:r>
            <a:r>
              <a:rPr lang="cs-CZ" altLang="cs-CZ" sz="3000" dirty="0" smtClean="0"/>
              <a:t>děti</a:t>
            </a:r>
            <a:endParaRPr lang="cs-CZ" altLang="cs-CZ" sz="3000" dirty="0"/>
          </a:p>
          <a:p>
            <a:endParaRPr lang="cs-CZ" dirty="0"/>
          </a:p>
        </p:txBody>
      </p:sp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57" y="4581128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59557" y="6231775"/>
            <a:ext cx="17566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/>
              <a:t>reklama</a:t>
            </a:r>
            <a:endParaRPr lang="cs-CZ" sz="27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76256" y="6231775"/>
            <a:ext cx="1950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/>
              <a:t>děti</a:t>
            </a:r>
            <a:endParaRPr lang="cs-CZ" sz="2700" dirty="0"/>
          </a:p>
          <a:p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6361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OR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73630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součet, sjednocení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dokumentů, které obsahují </a:t>
            </a:r>
            <a:r>
              <a:rPr lang="cs-CZ" altLang="cs-CZ" sz="3000" b="1" dirty="0"/>
              <a:t>alespoň jeden ze zadaných výrazů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rozšiřuje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sjednocení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1480" y="4536452"/>
            <a:ext cx="4386544" cy="1261884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r>
              <a:rPr lang="cs-CZ" altLang="cs-CZ" sz="3000" dirty="0" smtClean="0"/>
              <a:t> př</a:t>
            </a:r>
            <a:r>
              <a:rPr lang="cs-CZ" altLang="cs-CZ" sz="3000" dirty="0"/>
              <a:t>. </a:t>
            </a:r>
            <a:r>
              <a:rPr lang="cs-CZ" altLang="cs-CZ" sz="2800" dirty="0" smtClean="0"/>
              <a:t>mediální pedagogika  </a:t>
            </a:r>
          </a:p>
          <a:p>
            <a:r>
              <a:rPr lang="cs-CZ" altLang="cs-CZ" sz="2800" dirty="0" smtClean="0"/>
              <a:t>      OR mediální výchova</a:t>
            </a:r>
            <a:endParaRPr lang="cs-CZ" altLang="cs-CZ" sz="2800" dirty="0"/>
          </a:p>
          <a:p>
            <a:endParaRPr lang="cs-CZ" dirty="0"/>
          </a:p>
        </p:txBody>
      </p:sp>
      <p:pic>
        <p:nvPicPr>
          <p:cNvPr id="5" name="Picture 6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452"/>
            <a:ext cx="2879725" cy="14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635896" y="5873160"/>
            <a:ext cx="3183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altLang="cs-CZ" sz="2400" dirty="0" smtClean="0"/>
          </a:p>
          <a:p>
            <a:r>
              <a:rPr lang="cs-CZ" altLang="cs-CZ" sz="2400" dirty="0" smtClean="0"/>
              <a:t>mediální pedagogika</a:t>
            </a:r>
            <a:endParaRPr lang="cs-CZ" sz="240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88224" y="6232623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mediální výchova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3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NOT</a:t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266429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Logická negace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Vyloučí</a:t>
            </a:r>
            <a:r>
              <a:rPr lang="cs-CZ" altLang="cs-CZ" sz="3000" dirty="0"/>
              <a:t> </a:t>
            </a:r>
            <a:r>
              <a:rPr lang="cs-CZ" altLang="cs-CZ" sz="3000" b="1" dirty="0"/>
              <a:t>ty</a:t>
            </a:r>
            <a:r>
              <a:rPr lang="cs-CZ" altLang="cs-CZ" sz="3000" dirty="0"/>
              <a:t> záznamy o dokumentech, </a:t>
            </a:r>
            <a:r>
              <a:rPr lang="cs-CZ" altLang="cs-CZ" sz="3000" b="1" dirty="0"/>
              <a:t>které</a:t>
            </a:r>
            <a:r>
              <a:rPr lang="cs-CZ" altLang="cs-CZ" sz="3000" dirty="0"/>
              <a:t> </a:t>
            </a:r>
            <a:r>
              <a:rPr lang="cs-CZ" altLang="cs-CZ" sz="3000" b="1" dirty="0"/>
              <a:t>obsahují označené klíčové slovo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Záleží na pořadí klíčových slov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4725144"/>
            <a:ext cx="2952328" cy="1292662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cs-CZ" altLang="cs-CZ" sz="3000" dirty="0" smtClean="0"/>
              <a:t> př</a:t>
            </a:r>
            <a:r>
              <a:rPr lang="cs-CZ" altLang="cs-CZ" sz="3000" dirty="0"/>
              <a:t>. </a:t>
            </a:r>
            <a:r>
              <a:rPr lang="cs-CZ" altLang="cs-CZ" sz="3000" dirty="0" smtClean="0"/>
              <a:t>reklama </a:t>
            </a:r>
            <a:r>
              <a:rPr lang="cs-CZ" altLang="cs-CZ" sz="3000" dirty="0"/>
              <a:t>NOT </a:t>
            </a:r>
            <a:endParaRPr lang="cs-CZ" altLang="cs-CZ" sz="3000" dirty="0" smtClean="0"/>
          </a:p>
          <a:p>
            <a:r>
              <a:rPr lang="cs-CZ" altLang="cs-CZ" sz="3000" dirty="0" smtClean="0"/>
              <a:t>  "sociální sítě"</a:t>
            </a:r>
            <a:endParaRPr lang="cs-CZ" altLang="cs-CZ" sz="3000" dirty="0"/>
          </a:p>
          <a:p>
            <a:endParaRPr lang="cs-CZ" dirty="0"/>
          </a:p>
        </p:txBody>
      </p:sp>
      <p:pic>
        <p:nvPicPr>
          <p:cNvPr id="5" name="Picture 6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23" y="4437113"/>
            <a:ext cx="316835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932040" y="6017806"/>
            <a:ext cx="2160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700" dirty="0" smtClean="0"/>
              <a:t>reklama</a:t>
            </a:r>
            <a:endParaRPr lang="cs-CZ" sz="270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72200" y="6017806"/>
            <a:ext cx="2808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700" b="1" dirty="0" smtClean="0"/>
              <a:t>"</a:t>
            </a:r>
            <a:r>
              <a:rPr lang="cs-CZ" altLang="cs-CZ" sz="2700" dirty="0" smtClean="0"/>
              <a:t>sociální sítě</a:t>
            </a:r>
            <a:r>
              <a:rPr lang="cs-CZ" altLang="cs-CZ" sz="2700" b="1" dirty="0" smtClean="0"/>
              <a:t>"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4602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termínů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truncation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8" y="1700808"/>
            <a:ext cx="8559798" cy="504056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700" b="1" dirty="0"/>
              <a:t>Hledaný termín je zkrácen na kořen slova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Systém dohledá všechny možné tvary podle </a:t>
            </a:r>
            <a:r>
              <a:rPr lang="cs-CZ" altLang="cs-CZ" sz="2700" dirty="0" smtClean="0"/>
              <a:t>tohoto  </a:t>
            </a:r>
          </a:p>
          <a:p>
            <a:pPr marL="457200" lvl="1" indent="0">
              <a:buNone/>
            </a:pPr>
            <a:r>
              <a:rPr lang="cs-CZ" altLang="cs-CZ" sz="2700" dirty="0"/>
              <a:t> </a:t>
            </a:r>
            <a:r>
              <a:rPr lang="cs-CZ" altLang="cs-CZ" sz="2700" dirty="0" smtClean="0"/>
              <a:t>    kořenu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Přípony nebo koncovky jsou nahrazeny </a:t>
            </a:r>
            <a:r>
              <a:rPr lang="cs-CZ" altLang="cs-CZ" sz="2700" dirty="0" smtClean="0"/>
              <a:t>zástupným </a:t>
            </a:r>
          </a:p>
          <a:p>
            <a:pPr marL="457200" lvl="1" indent="0">
              <a:buNone/>
            </a:pPr>
            <a:r>
              <a:rPr lang="cs-CZ" altLang="cs-CZ" sz="2700" dirty="0" smtClean="0"/>
              <a:t>     znakem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Výsledek vyhledávání se rozšiřuje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</a:t>
            </a:r>
            <a:r>
              <a:rPr lang="en-US" altLang="cs-CZ" sz="2700" dirty="0" err="1"/>
              <a:t>Pozn</a:t>
            </a:r>
            <a:r>
              <a:rPr lang="en-US" altLang="cs-CZ" sz="2700" dirty="0"/>
              <a:t>. </a:t>
            </a:r>
            <a:r>
              <a:rPr lang="cs-CZ" altLang="cs-CZ" sz="2700" dirty="0"/>
              <a:t>vyhledávací nástroje mohou využívat </a:t>
            </a:r>
            <a:r>
              <a:rPr lang="cs-CZ" altLang="cs-CZ" sz="2700" dirty="0" smtClean="0"/>
              <a:t>různé </a:t>
            </a:r>
          </a:p>
          <a:p>
            <a:pPr marL="457200" lvl="1" indent="0">
              <a:buNone/>
            </a:pPr>
            <a:r>
              <a:rPr lang="cs-CZ" altLang="cs-CZ" sz="2700" dirty="0"/>
              <a:t> </a:t>
            </a:r>
            <a:r>
              <a:rPr lang="cs-CZ" altLang="cs-CZ" sz="2700" dirty="0" smtClean="0"/>
              <a:t>    symboly</a:t>
            </a:r>
            <a:endParaRPr lang="cs-CZ" altLang="cs-CZ" sz="2700" dirty="0"/>
          </a:p>
          <a:p>
            <a:pPr marL="457200" lvl="1" indent="0">
              <a:buNone/>
            </a:pPr>
            <a:r>
              <a:rPr lang="cs-CZ" altLang="cs-CZ" sz="2700" b="1" i="1" dirty="0" smtClean="0"/>
              <a:t>př</a:t>
            </a:r>
            <a:r>
              <a:rPr lang="cs-CZ" altLang="cs-CZ" sz="2700" b="1" i="1" dirty="0"/>
              <a:t>. </a:t>
            </a:r>
            <a:r>
              <a:rPr lang="cs-CZ" altLang="cs-CZ" sz="2700" b="1" i="1" dirty="0" err="1">
                <a:latin typeface="Calibri" panose="020F0502020204030204" pitchFamily="34" charset="0"/>
              </a:rPr>
              <a:t>žurnalis</a:t>
            </a:r>
            <a:r>
              <a:rPr lang="en-US" altLang="cs-CZ" sz="2700" b="1" i="1" dirty="0">
                <a:latin typeface="Calibri" panose="020F0502020204030204" pitchFamily="34" charset="0"/>
              </a:rPr>
              <a:t>*</a:t>
            </a:r>
            <a:r>
              <a:rPr lang="cs-CZ" altLang="cs-CZ" sz="2700" b="1" i="1" dirty="0">
                <a:latin typeface="Calibri" panose="020F0502020204030204" pitchFamily="34" charset="0"/>
              </a:rPr>
              <a:t> - </a:t>
            </a:r>
            <a:r>
              <a:rPr lang="cs-CZ" altLang="cs-CZ" sz="2600" b="1" i="1" dirty="0">
                <a:latin typeface="Calibri" panose="020F0502020204030204" pitchFamily="34" charset="0"/>
              </a:rPr>
              <a:t>vyhledá žurnalisté, žurnalistika, </a:t>
            </a:r>
            <a:r>
              <a:rPr lang="cs-CZ" altLang="cs-CZ" sz="2600" b="1" i="1" dirty="0" smtClean="0">
                <a:latin typeface="Calibri" panose="020F0502020204030204" pitchFamily="34" charset="0"/>
              </a:rPr>
              <a:t>žurnalistický </a:t>
            </a:r>
            <a:r>
              <a:rPr lang="cs-CZ" altLang="cs-CZ" sz="2600" b="1" i="1" dirty="0">
                <a:latin typeface="Calibri" panose="020F0502020204030204" pitchFamily="34" charset="0"/>
              </a:rPr>
              <a:t>atd.</a:t>
            </a: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884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 prostřednictvím fráze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6872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Bližší specifikace dotazu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Slovní spojení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Všechny slova se musí vyskytovat v přesném pořadí a uvedeném tvaru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Nejčastěji se využívají uvozovky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30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3000" b="1" i="1" dirty="0"/>
              <a:t>Př. </a:t>
            </a:r>
            <a:r>
              <a:rPr lang="cs-CZ" altLang="cs-CZ" sz="3000" b="1" i="1" dirty="0" smtClean="0"/>
              <a:t>"mediální komunikace"</a:t>
            </a:r>
            <a:endParaRPr lang="cs-CZ" altLang="cs-CZ" sz="30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9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Technika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81339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Prohlížení (</a:t>
            </a:r>
            <a:r>
              <a:rPr lang="cs-CZ" altLang="cs-CZ" sz="3000" b="1" dirty="0" err="1"/>
              <a:t>browsing</a:t>
            </a:r>
            <a:r>
              <a:rPr lang="cs-CZ" altLang="cs-CZ" sz="3000" b="1" dirty="0"/>
              <a:t>)</a:t>
            </a:r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Vyhledávání (</a:t>
            </a:r>
            <a:r>
              <a:rPr lang="cs-CZ" altLang="cs-CZ" sz="3000" b="1" dirty="0" err="1"/>
              <a:t>searching</a:t>
            </a:r>
            <a:r>
              <a:rPr lang="cs-CZ" altLang="cs-CZ" sz="3000" b="1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jednoduché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pokročilé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539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4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Vlastní vyhledávací proces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Málokdy získáte relevantní záznamy po prvním vyhledávání</a:t>
            </a:r>
          </a:p>
          <a:p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Vždy je třeba rešeršní dotaz ladit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Každý zdroj má vlastní pravidla vyhledávání a je třeba tomu uzpůsobit vyhledávací dotaz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8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</a:rPr>
              <a:t>Máte-li málo výsledků vyhledávání:</a:t>
            </a:r>
            <a:br>
              <a:rPr lang="cs-CZ" altLang="cs-CZ" sz="3200" b="1" dirty="0">
                <a:latin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50746"/>
            <a:ext cx="8229600" cy="428133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Rozšiřte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přidejte další klíčová slova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 Zrušte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typ dokumentu, dílčí databáze, jenom slova v názvu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2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736304"/>
          </a:xfrm>
        </p:spPr>
        <p:txBody>
          <a:bodyPr/>
          <a:lstStyle/>
          <a:p>
            <a:pPr marL="0" indent="0">
              <a:buNone/>
            </a:pPr>
            <a:endParaRPr lang="cs-CZ" altLang="cs-CZ" sz="7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Máte-li mnoho výsledků vyhledávání: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Zužte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konkretizujte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lépe definujte klíčová slova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zaměřte se pouze na nějakou oblast apod.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Přidejte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jenom slova v názvu, konkrétní země, typ dokumentu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0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01419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7. Hodnocení vyhledaných záznamů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relevance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důvěryhodnost zdroje</a:t>
            </a:r>
          </a:p>
          <a:p>
            <a:pPr marL="914400" lvl="1" indent="-457200"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jména autorů, instituce, kontakty na správce…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pravidelná aktualizace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odbornost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6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7403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8. Další operace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tisk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uložení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export do citačního </a:t>
            </a:r>
            <a:r>
              <a:rPr lang="cs-CZ" altLang="cs-CZ" dirty="0" err="1"/>
              <a:t>manageru</a:t>
            </a:r>
            <a:r>
              <a:rPr lang="cs-CZ" altLang="cs-CZ" dirty="0"/>
              <a:t> (např. </a:t>
            </a:r>
            <a:r>
              <a:rPr lang="cs-CZ" altLang="cs-CZ" dirty="0" smtClean="0">
                <a:hlinkClick r:id="rId3"/>
              </a:rPr>
              <a:t>EndNote </a:t>
            </a:r>
            <a:r>
              <a:rPr lang="cs-CZ" altLang="cs-CZ" dirty="0">
                <a:hlinkClick r:id="rId3"/>
              </a:rPr>
              <a:t>Web,</a:t>
            </a:r>
            <a:r>
              <a:rPr lang="cs-CZ" altLang="cs-CZ" dirty="0"/>
              <a:t> </a:t>
            </a:r>
            <a:r>
              <a:rPr lang="cs-CZ" altLang="cs-CZ" dirty="0">
                <a:hlinkClick r:id="rId4"/>
              </a:rPr>
              <a:t>Zotero,</a:t>
            </a:r>
            <a:r>
              <a:rPr lang="cs-CZ" altLang="cs-CZ" dirty="0"/>
              <a:t> </a:t>
            </a:r>
            <a:r>
              <a:rPr lang="cs-CZ" altLang="cs-CZ" dirty="0">
                <a:hlinkClick r:id="rId5"/>
              </a:rPr>
              <a:t>Citace.com)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7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844824"/>
            <a:ext cx="8281988" cy="4248472"/>
          </a:xfrm>
          <a:noFill/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altLang="cs-CZ" sz="5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Praktické vyhledávání          v databázích                            a citační software EndNote Web</a:t>
            </a:r>
            <a:endParaRPr lang="cs-CZ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7777162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cs-CZ" b="1" dirty="0" smtClean="0">
                <a:hlinkClick r:id="rId3"/>
              </a:rPr>
              <a:t>Anopress Monitoring Online</a:t>
            </a:r>
            <a:endParaRPr lang="cs-CZ" altLang="cs-CZ" b="1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b="1" dirty="0" smtClean="0">
                <a:hlinkClick r:id="rId4"/>
              </a:rPr>
              <a:t>PressReader</a:t>
            </a:r>
            <a:endParaRPr lang="cs-CZ" altLang="cs-CZ" b="1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cs-CZ" b="1" dirty="0" smtClean="0">
                <a:hlinkClick r:id="rId5"/>
              </a:rPr>
              <a:t>Sage Journals Online</a:t>
            </a:r>
            <a:endParaRPr lang="cs-CZ" altLang="cs-CZ" b="1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b="1" dirty="0" smtClean="0"/>
              <a:t>(</a:t>
            </a:r>
            <a:r>
              <a:rPr lang="cs-CZ" altLang="cs-CZ" b="1" dirty="0" smtClean="0">
                <a:hlinkClick r:id="rId6"/>
              </a:rPr>
              <a:t>ProQuest</a:t>
            </a:r>
            <a:r>
              <a:rPr lang="cs-CZ" altLang="cs-CZ" b="1" dirty="0" smtClean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b="1" dirty="0" smtClean="0"/>
              <a:t>Citační software EndNote Web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46083" name="Text Box 8"/>
          <p:cNvSpPr txBox="1">
            <a:spLocks noChangeArrowheads="1"/>
          </p:cNvSpPr>
          <p:nvPr/>
        </p:nvSpPr>
        <p:spPr bwMode="auto">
          <a:xfrm>
            <a:off x="434975" y="1196975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7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Praktické ukázky vyhledávání v databázích</a:t>
            </a:r>
          </a:p>
        </p:txBody>
      </p:sp>
    </p:spTree>
    <p:extLst>
      <p:ext uri="{BB962C8B-B14F-4D97-AF65-F5344CB8AC3E}">
        <p14:creationId xmlns:p14="http://schemas.microsoft.com/office/powerpoint/2010/main" val="40909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smtClean="0"/>
              <a:t>Anopress </a:t>
            </a:r>
            <a:r>
              <a:rPr lang="cs-CZ" altLang="cs-CZ" sz="2600" b="1" dirty="0" smtClean="0"/>
              <a:t>- pokročilé vyhledávání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710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20713"/>
            <a:ext cx="9045575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8313" y="5589588"/>
            <a:ext cx="1223962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388" y="1773238"/>
            <a:ext cx="1368425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19475" y="5949950"/>
            <a:ext cx="1223963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213" y="3451225"/>
            <a:ext cx="1498600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112" name="TextovéPole 3"/>
          <p:cNvSpPr txBox="1">
            <a:spLocks noChangeArrowheads="1"/>
          </p:cNvSpPr>
          <p:nvPr/>
        </p:nvSpPr>
        <p:spPr bwMode="auto">
          <a:xfrm>
            <a:off x="1979613" y="1916113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Vyhledávací dotaz</a:t>
            </a:r>
          </a:p>
        </p:txBody>
      </p:sp>
      <p:sp>
        <p:nvSpPr>
          <p:cNvPr id="47113" name="TextovéPole 4"/>
          <p:cNvSpPr txBox="1">
            <a:spLocks noChangeArrowheads="1"/>
          </p:cNvSpPr>
          <p:nvPr/>
        </p:nvSpPr>
        <p:spPr bwMode="auto">
          <a:xfrm>
            <a:off x="4922838" y="3416300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Vyhledávací parametry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1547813" y="3595688"/>
            <a:ext cx="33750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1403350" y="4005263"/>
            <a:ext cx="3519488" cy="1506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500563" y="4124325"/>
            <a:ext cx="1008062" cy="1725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smtClean="0"/>
              <a:t>Anopress </a:t>
            </a:r>
            <a:r>
              <a:rPr lang="cs-CZ" altLang="cs-CZ" sz="2600" b="1" dirty="0" smtClean="0"/>
              <a:t>– seznam výsledků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813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713"/>
            <a:ext cx="9144000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70338" y="2708275"/>
            <a:ext cx="5173662" cy="4149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133" name="TextovéPole 3"/>
          <p:cNvSpPr txBox="1">
            <a:spLocks noChangeArrowheads="1"/>
          </p:cNvSpPr>
          <p:nvPr/>
        </p:nvSpPr>
        <p:spPr bwMode="auto">
          <a:xfrm>
            <a:off x="6732588" y="27082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Plný text článku</a:t>
            </a:r>
          </a:p>
        </p:txBody>
      </p:sp>
    </p:spTree>
    <p:extLst>
      <p:ext uri="{BB962C8B-B14F-4D97-AF65-F5344CB8AC3E}">
        <p14:creationId xmlns:p14="http://schemas.microsoft.com/office/powerpoint/2010/main" val="22963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smtClean="0"/>
              <a:t>Anopress </a:t>
            </a:r>
            <a:r>
              <a:rPr lang="cs-CZ" altLang="cs-CZ" sz="2600" b="1" dirty="0" smtClean="0"/>
              <a:t>– uložení do profilu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915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47800"/>
            <a:ext cx="8496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63713" y="4221163"/>
            <a:ext cx="2592387" cy="11890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87900" y="5084763"/>
            <a:ext cx="2447925" cy="431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4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 smtClean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 smtClean="0"/>
              <a:t> </a:t>
            </a:r>
            <a:r>
              <a:rPr lang="cs-CZ" altLang="cs-CZ" dirty="0"/>
              <a:t>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smtClean="0"/>
              <a:t>Anopress </a:t>
            </a:r>
            <a:r>
              <a:rPr lang="cs-CZ" altLang="cs-CZ" sz="2600" b="1" dirty="0" smtClean="0"/>
              <a:t>– otevřený profil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5017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254500"/>
            <a:ext cx="72580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"/>
            <a:ext cx="83153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795963" y="2060575"/>
            <a:ext cx="863600" cy="288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885950" y="4254500"/>
            <a:ext cx="7258050" cy="24876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0" name="Přímá spojnice se šipkou 9"/>
          <p:cNvCxnSpPr>
            <a:endCxn id="5" idx="3"/>
          </p:cNvCxnSpPr>
          <p:nvPr/>
        </p:nvCxnSpPr>
        <p:spPr>
          <a:xfrm flipH="1">
            <a:off x="6659563" y="2205038"/>
            <a:ext cx="720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TextovéPole 11"/>
          <p:cNvSpPr txBox="1">
            <a:spLocks noChangeArrowheads="1"/>
          </p:cNvSpPr>
          <p:nvPr/>
        </p:nvSpPr>
        <p:spPr bwMode="auto">
          <a:xfrm>
            <a:off x="7451725" y="1916113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vybraný profil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331913" y="5300663"/>
            <a:ext cx="554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6" name="TextovéPole 14"/>
          <p:cNvSpPr txBox="1">
            <a:spLocks noChangeArrowheads="1"/>
          </p:cNvSpPr>
          <p:nvPr/>
        </p:nvSpPr>
        <p:spPr bwMode="auto">
          <a:xfrm>
            <a:off x="250825" y="4797425"/>
            <a:ext cx="1081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články v daném profilu</a:t>
            </a:r>
          </a:p>
        </p:txBody>
      </p:sp>
    </p:spTree>
    <p:extLst>
      <p:ext uri="{BB962C8B-B14F-4D97-AF65-F5344CB8AC3E}">
        <p14:creationId xmlns:p14="http://schemas.microsoft.com/office/powerpoint/2010/main" val="22076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420888"/>
            <a:ext cx="8569325" cy="45458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Vytvoření účtu v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hlinkClick r:id="rId4"/>
              </a:rPr>
              <a:t>EndNote Web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arenR"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Vyhledání záznamů v databázi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Sage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 a jejich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("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Download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selected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citations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nahoře pod záznamy).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Poté zvolit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Format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 - EndNote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kliknout na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Download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Citation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Objeví se další stránka s hláškou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"Otevíráte soubor"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– např. sage_dsna9.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enw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. Zvolte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"uložit "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(soubor se uloží mezi stažené soubory v PC).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3" name="TextovéPole 2"/>
          <p:cNvSpPr txBox="1">
            <a:spLocks noChangeArrowheads="1"/>
          </p:cNvSpPr>
          <p:nvPr/>
        </p:nvSpPr>
        <p:spPr bwMode="auto">
          <a:xfrm>
            <a:off x="611560" y="1196751"/>
            <a:ext cx="84244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Export záznamů z databáze </a:t>
            </a:r>
            <a:r>
              <a:rPr kumimoji="0" lang="cs-CZ" altLang="cs-CZ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Sage</a:t>
            </a: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citačního software EndNote Web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ovéPole 1"/>
          <p:cNvSpPr txBox="1">
            <a:spLocks noChangeArrowheads="1"/>
          </p:cNvSpPr>
          <p:nvPr/>
        </p:nvSpPr>
        <p:spPr bwMode="auto">
          <a:xfrm>
            <a:off x="468313" y="1125538"/>
            <a:ext cx="8567737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cs-CZ" sz="2500" dirty="0">
                <a:solidFill>
                  <a:prstClr val="black"/>
                </a:solidFill>
                <a:latin typeface="Calibri"/>
              </a:rPr>
              <a:t>5)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Otevřete si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citační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manager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Calibri"/>
                <a:hlinkClick r:id="rId3"/>
              </a:rPr>
              <a:t>EndNote Web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přihlaste se</a:t>
            </a: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 pomocí zvolených přihlašovacích údajů.</a:t>
            </a:r>
          </a:p>
          <a:p>
            <a:pPr lvl="0">
              <a:defRPr/>
            </a:pPr>
            <a:endParaRPr lang="cs-CZ" sz="1100" dirty="0">
              <a:solidFill>
                <a:prstClr val="black"/>
              </a:solidFill>
              <a:latin typeface="Calibri"/>
            </a:endParaRP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6) V hlavním menu zvolte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Collect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– Import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References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".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Vyberte </a:t>
            </a: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v polích: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File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(např. sage_dsna9.</a:t>
            </a:r>
            <a:r>
              <a:rPr lang="cs-CZ" sz="2400" u="sng" dirty="0">
                <a:solidFill>
                  <a:prstClr val="black"/>
                </a:solidFill>
                <a:latin typeface="Calibri"/>
              </a:rPr>
              <a:t>enw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),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"Import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Option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-   </a:t>
            </a:r>
          </a:p>
          <a:p>
            <a:pPr lvl="0" algn="just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    EndNote Import ",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To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zvolte složku,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do které chcete záznamy </a:t>
            </a: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přidat, případně si vytvořte novou (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Organize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Manage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My</a:t>
            </a: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  Group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).</a:t>
            </a:r>
          </a:p>
          <a:p>
            <a:pPr lvl="0">
              <a:defRPr/>
            </a:pPr>
            <a:endParaRPr lang="cs-CZ" sz="11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7) Objeví se hláška sdělující, kolik záznamů bylo naimportováno </a:t>
            </a: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(např. "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references were imported into "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Political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Science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" 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group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Pozn. U </a:t>
            </a:r>
            <a:r>
              <a:rPr kumimoji="0" lang="cs-CZ" alt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databáze ProQuest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proces obdobný s tím rozdílem, že je zapotřebí záznamy pomocí funkce "…Další" uložit do formátu RIS. Poté je do EndNote Webu nahrajete pomocí záložky "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Collect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 – „Import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References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(zvolíte soubor s příponou .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jako "Import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Option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 zadáte " "ProQuest").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6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Obdélník 1"/>
          <p:cNvSpPr/>
          <p:nvPr/>
        </p:nvSpPr>
        <p:spPr>
          <a:xfrm>
            <a:off x="1661748" y="1412776"/>
            <a:ext cx="582050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Zadání </a:t>
            </a:r>
            <a:endParaRPr lang="cs-CZ" altLang="cs-CZ" sz="7200" b="1" dirty="0" smtClean="0">
              <a:solidFill>
                <a:schemeClr val="bg1"/>
              </a:solidFill>
            </a:endParaRPr>
          </a:p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2. praktického </a:t>
            </a:r>
          </a:p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úkolu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20" y="1144446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932" y="2097169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STEINEROVÁ, Jela; GREŠKOVÁ, Mirka; ILAVSKÁ, Jana. </a:t>
            </a:r>
            <a:r>
              <a:rPr lang="cs-CZ" altLang="cs-CZ" sz="2400" i="1" dirty="0" err="1"/>
              <a:t>Informačné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stratégie</a:t>
            </a:r>
            <a:r>
              <a:rPr lang="cs-CZ" altLang="cs-CZ" sz="2400" i="1" dirty="0"/>
              <a:t> v </a:t>
            </a:r>
            <a:r>
              <a:rPr lang="cs-CZ" altLang="cs-CZ" sz="2400" i="1" dirty="0" err="1"/>
              <a:t>elektronickom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prostredí</a:t>
            </a:r>
            <a:r>
              <a:rPr lang="cs-CZ" altLang="cs-CZ" sz="2400" dirty="0"/>
              <a:t>. 1. vyd. Bratislava: Univerzita Komenského v Bratislavě, 2010, 190 s. ISBN 9788022328487.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144446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0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38884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Vám za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 smtClean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2800" dirty="0" smtClean="0">
                <a:solidFill>
                  <a:schemeClr val="bg1"/>
                </a:solidFill>
              </a:rPr>
              <a:t>Mgr. Dana Mazancová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2800" dirty="0" smtClean="0">
                <a:solidFill>
                  <a:schemeClr val="bg1"/>
                </a:solidFill>
                <a:hlinkClick r:id="rId3"/>
              </a:rPr>
              <a:t>mazancov@fss.muni.cz</a:t>
            </a:r>
            <a:endParaRPr lang="cs-CZ" altLang="cs-CZ" sz="2800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sz="2800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2800" dirty="0" smtClean="0">
                <a:solidFill>
                  <a:schemeClr val="bg1"/>
                </a:solidFill>
              </a:rPr>
              <a:t>Ing. Martina Nedomová</a:t>
            </a:r>
            <a:endParaRPr lang="cs-CZ" altLang="cs-CZ" sz="2800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2800" dirty="0" err="1" smtClean="0">
                <a:hlinkClick r:id="rId4"/>
              </a:rPr>
              <a:t>nedomova</a:t>
            </a:r>
            <a:r>
              <a:rPr lang="en-US" altLang="cs-CZ" sz="2800" dirty="0" smtClean="0">
                <a:hlinkClick r:id="rId4"/>
              </a:rPr>
              <a:t>@fss.muni.cz</a:t>
            </a:r>
            <a:endParaRPr lang="cs-CZ" altLang="cs-CZ" sz="2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b="1" dirty="0" err="1">
                <a:hlinkClick r:id="rId5"/>
              </a:rPr>
              <a:t>infozdroje</a:t>
            </a:r>
            <a:r>
              <a:rPr lang="en-US" b="1" dirty="0">
                <a:hlinkClick r:id="rId5"/>
              </a:rPr>
              <a:t>@</a:t>
            </a:r>
            <a:r>
              <a:rPr lang="cs-CZ" b="1" dirty="0" smtClean="0">
                <a:hlinkClick r:id="rId5"/>
              </a:rPr>
              <a:t>fss.muni.cz</a:t>
            </a:r>
            <a:endParaRPr lang="cs-CZ" b="1" dirty="0" smtClean="0"/>
          </a:p>
          <a:p>
            <a:pPr marL="0" indent="0" algn="ctr">
              <a:spcBef>
                <a:spcPct val="0"/>
              </a:spcBef>
              <a:buNone/>
            </a:pPr>
            <a:endParaRPr 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cs-CZ" b="1" dirty="0"/>
          </a:p>
          <a:p>
            <a:pPr marL="0" indent="0">
              <a:buNone/>
            </a:pPr>
            <a:endParaRPr lang="en-US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1) Zamyslete se o čem chcete psát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je nutné mít dost informací o daném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tématu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(pokud se studiem problematiky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začínáte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nebojte se využít učebnice, e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ncyklopedie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radu vyučujícího apod.)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2) Zformulujte téma nebo problém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lze využít tzv. </a:t>
            </a:r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</a:rPr>
              <a:t>myšlenkových map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- grafické znázornění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    tématu</a:t>
            </a:r>
            <a:endParaRPr lang="cs-CZ" altLang="cs-CZ" sz="3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https://s-media-cache-ak0.pinimg.com/736x/b1/8c/7d/b18c7dde7e01870bd4715b308241c155.jpg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0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787900" y="6015038"/>
            <a:ext cx="420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http://thetravellingteachers.blogspot.cz/2014/08/newspaper-articles-some-new-and-old.html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067175" y="6858000"/>
            <a:ext cx="503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1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4787900" y="6015038"/>
            <a:ext cx="420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http://thetravellingteachers.blogspot.cz/2014/08/newspaper-articles-some-new-and-old.html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067175" y="6858000"/>
            <a:ext cx="503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34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82575"/>
            <a:ext cx="91440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ovéPole 2"/>
          <p:cNvSpPr txBox="1">
            <a:spLocks noChangeArrowheads="1"/>
          </p:cNvSpPr>
          <p:nvPr/>
        </p:nvSpPr>
        <p:spPr bwMode="auto">
          <a:xfrm>
            <a:off x="2987675" y="6634163"/>
            <a:ext cx="9070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http://www.cvat.org.uk/sites/data.t3sc.org/files/images/Social-Media-Marketing.jpg</a:t>
            </a:r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5040560"/>
          </a:xfrm>
        </p:spPr>
        <p:txBody>
          <a:bodyPr>
            <a:normAutofit fontScale="70000" lnSpcReduction="20000"/>
          </a:bodyPr>
          <a:lstStyle/>
          <a:p>
            <a:pPr marL="0" indent="457200">
              <a:lnSpc>
                <a:spcPct val="120000"/>
              </a:lnSpc>
              <a:spcBef>
                <a:spcPct val="30000"/>
              </a:spcBef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3) Vyjádřete téma ve formě</a:t>
            </a:r>
            <a:endParaRPr lang="cs-CZ" altLang="cs-CZ" sz="3100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100" b="1" dirty="0">
                <a:solidFill>
                  <a:schemeClr val="bg1">
                    <a:lumMod val="50000"/>
                  </a:schemeClr>
                </a:solidFill>
              </a:rPr>
              <a:t> klíčových slov (hesel)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používejte 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zejména 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podstatná jména</a:t>
            </a:r>
            <a:r>
              <a:rPr lang="cs-CZ" altLang="cs-CZ" sz="3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2">
              <a:lnSpc>
                <a:spcPct val="120000"/>
              </a:lnSpc>
              <a:buFontTx/>
              <a:buChar char="-"/>
            </a:pP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příd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. jména,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zájmena 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a slovesa pouze pokud jsou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opravdu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   nezbytné</a:t>
            </a:r>
            <a:endParaRPr lang="cs-CZ" altLang="cs-CZ" sz="3100" dirty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lnSpc>
                <a:spcPct val="120000"/>
              </a:lnSpc>
              <a:buFontTx/>
              <a:buChar char="-"/>
            </a:pP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vyhýbejte 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se tzv. stop </a:t>
            </a:r>
            <a:r>
              <a:rPr lang="cs-CZ" altLang="cs-CZ" sz="3100" dirty="0" err="1">
                <a:solidFill>
                  <a:schemeClr val="bg1">
                    <a:lumMod val="50000"/>
                  </a:schemeClr>
                </a:solidFill>
              </a:rPr>
              <a:t>words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(předložky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, spojky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, členy v </a:t>
            </a:r>
            <a:endParaRPr lang="cs-CZ" altLang="cs-CZ" sz="3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   cizích 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jazycích)</a:t>
            </a:r>
            <a:endParaRPr lang="cs-CZ" altLang="cs-CZ" sz="31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           př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marketingová komunikace; sociální sítě; propagace</a:t>
            </a:r>
            <a:endParaRPr lang="cs-CZ" altLang="cs-CZ" sz="31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31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Pozn. v katalozích knihoven můžete nalézt i tzv. </a:t>
            </a:r>
            <a:r>
              <a:rPr lang="cs-CZ" altLang="cs-CZ" sz="3100" b="1" dirty="0">
                <a:solidFill>
                  <a:schemeClr val="bg1">
                    <a:lumMod val="50000"/>
                  </a:schemeClr>
                </a:solidFill>
              </a:rPr>
              <a:t>předmětová hesla </a:t>
            </a:r>
            <a:endParaRPr lang="cs-CZ" altLang="cs-CZ" sz="3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    př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novináři – Česko – 20.-21. st.</a:t>
            </a:r>
            <a:endParaRPr lang="cs-CZ" altLang="cs-CZ" sz="31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1624</TotalTime>
  <Words>1367</Words>
  <Application>Microsoft Office PowerPoint</Application>
  <PresentationFormat>Předvádění na obrazovce (4:3)</PresentationFormat>
  <Paragraphs>320</Paragraphs>
  <Slides>45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45</vt:i4>
      </vt:variant>
    </vt:vector>
  </HeadingPairs>
  <TitlesOfParts>
    <vt:vector size="53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Výchozí návrh</vt:lpstr>
      <vt:lpstr>Základy práce s informačními zdroji pro bc. studenty ZUR</vt:lpstr>
      <vt:lpstr>Prezentace aplikace PowerPoint</vt:lpstr>
      <vt:lpstr>Prezentace aplikace PowerPoint</vt:lpstr>
      <vt:lpstr>Prezentace aplikace PowerPoint</vt:lpstr>
      <vt:lpstr>1. Téma a klíčová slova</vt:lpstr>
      <vt:lpstr> </vt:lpstr>
      <vt:lpstr>Prezentace aplikace PowerPoint</vt:lpstr>
      <vt:lpstr>Prezentace aplikace PowerPoint</vt:lpstr>
      <vt:lpstr>Téma a klíčová slova II.</vt:lpstr>
      <vt:lpstr>Prezentace aplikace PowerPoint</vt:lpstr>
      <vt:lpstr>2. Další specifikace </vt:lpstr>
      <vt:lpstr>Prezentace aplikace PowerPoint</vt:lpstr>
      <vt:lpstr> 3. Výběr zdrojů </vt:lpstr>
      <vt:lpstr>Prezentace aplikace PowerPoint</vt:lpstr>
      <vt:lpstr>Google (Scholar) - tipy pro vyhledávání </vt:lpstr>
      <vt:lpstr>Prezentace aplikace PowerPoint</vt:lpstr>
      <vt:lpstr>Prezentace aplikace PowerPoint</vt:lpstr>
      <vt:lpstr>4. Boolovský model </vt:lpstr>
      <vt:lpstr>Prezentace aplikace PowerPoint</vt:lpstr>
      <vt:lpstr>Operátor AND </vt:lpstr>
      <vt:lpstr>Operátor OR </vt:lpstr>
      <vt:lpstr>Operátor NOT </vt:lpstr>
      <vt:lpstr>Krácení termínů (truncation) </vt:lpstr>
      <vt:lpstr>Vyhledávání prostřednictvím fráze </vt:lpstr>
      <vt:lpstr>Prezentace aplikace PowerPoint</vt:lpstr>
      <vt:lpstr>5. Technika vyhledávání </vt:lpstr>
      <vt:lpstr>Prezentace aplikace PowerPoint</vt:lpstr>
      <vt:lpstr>6. Vlastní vyhledávací proces </vt:lpstr>
      <vt:lpstr>Máte-li málo výsledků vyhledávání: </vt:lpstr>
      <vt:lpstr>Máte-li mnoho výsledků vyhledávání: </vt:lpstr>
      <vt:lpstr>Prezentace aplikace PowerPoint</vt:lpstr>
      <vt:lpstr>7. Hodnocení vyhledaných záznamů </vt:lpstr>
      <vt:lpstr>Prezentace aplikace PowerPoint</vt:lpstr>
      <vt:lpstr>8. Další operace </vt:lpstr>
      <vt:lpstr>Praktické vyhledávání          v databázích                            a citační software EndNote Web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53</cp:revision>
  <cp:lastPrinted>2018-03-08T07:36:27Z</cp:lastPrinted>
  <dcterms:created xsi:type="dcterms:W3CDTF">2017-08-02T08:11:17Z</dcterms:created>
  <dcterms:modified xsi:type="dcterms:W3CDTF">2018-03-13T07:12:27Z</dcterms:modified>
</cp:coreProperties>
</file>