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18" r:id="rId3"/>
    <p:sldId id="319" r:id="rId4"/>
    <p:sldId id="321" r:id="rId5"/>
    <p:sldId id="337" r:id="rId6"/>
    <p:sldId id="338" r:id="rId7"/>
    <p:sldId id="331" r:id="rId8"/>
    <p:sldId id="332" r:id="rId9"/>
    <p:sldId id="333" r:id="rId10"/>
    <p:sldId id="334" r:id="rId11"/>
    <p:sldId id="31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acký Petr" initials="PP" lastIdx="31" clrIdx="0">
    <p:extLst>
      <p:ext uri="{19B8F6BF-5375-455C-9EA6-DF929625EA0E}">
        <p15:presenceInfo xmlns:p15="http://schemas.microsoft.com/office/powerpoint/2012/main" userId="S-1-5-21-161479803-2030096477-325201154-1227" providerId="AD"/>
      </p:ext>
    </p:extLst>
  </p:cmAuthor>
  <p:cmAuthor id="2" name="Marková Blanka" initials="MB" lastIdx="10" clrIdx="1">
    <p:extLst>
      <p:ext uri="{19B8F6BF-5375-455C-9EA6-DF929625EA0E}">
        <p15:presenceInfo xmlns:p15="http://schemas.microsoft.com/office/powerpoint/2012/main" userId="S-1-5-21-161479803-2030096477-325201154-2628" providerId="AD"/>
      </p:ext>
    </p:extLst>
  </p:cmAuthor>
  <p:cmAuthor id="3" name="Svoboda Tomáš" initials="ST" lastIdx="5" clrIdx="2">
    <p:extLst>
      <p:ext uri="{19B8F6BF-5375-455C-9EA6-DF929625EA0E}">
        <p15:presenceInfo xmlns:p15="http://schemas.microsoft.com/office/powerpoint/2012/main" userId="S-1-5-21-161479803-2030096477-325201154-3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9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36" autoAdjust="0"/>
  </p:normalViewPr>
  <p:slideViewPr>
    <p:cSldViewPr snapToObjects="1">
      <p:cViewPr varScale="1">
        <p:scale>
          <a:sx n="82" d="100"/>
          <a:sy n="82" d="100"/>
        </p:scale>
        <p:origin x="89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ECBF-BAFF-40C2-8D39-86B6797E21C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9A35F-552D-42C2-AE77-D4D4F11AC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8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A35F-552D-42C2-AE77-D4D4F11AC3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3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9A35F-552D-42C2-AE77-D4D4F11AC3E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7316-4748-A147-B0E8-A7A0A00DA9A1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E9F1-BC14-E04C-9829-6C18125A9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voboda@aqualand-moravia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</a:br>
            <a:b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</a:br>
            <a: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  <a:t>Aqualand Moravia </a:t>
            </a:r>
            <a:b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</a:br>
            <a:b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</a:br>
            <a: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  <a:t>Zpracoval: Tomáš Svoboda </a:t>
            </a:r>
            <a:b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</a:br>
            <a: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  <a:t>Koordinátor marketingových aktivit </a:t>
            </a:r>
            <a:b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</a:br>
            <a:b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</a:br>
            <a: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  <a:t>Kontaktní informace: </a:t>
            </a:r>
            <a:b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</a:br>
            <a: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  <a:t>E-mail: </a:t>
            </a:r>
            <a:r>
              <a:rPr lang="cs-CZ" sz="2700" dirty="0">
                <a:solidFill>
                  <a:srgbClr val="004C99"/>
                </a:solidFill>
                <a:latin typeface="Raleway Black"/>
                <a:cs typeface="Raleway Black"/>
                <a:hlinkClick r:id="rId4"/>
              </a:rPr>
              <a:t>svoboda@aqualand-moravia.cz</a:t>
            </a:r>
            <a:b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</a:br>
            <a: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  <a:t>Telefonní číslo: 733 530 178  </a:t>
            </a:r>
            <a:br>
              <a:rPr lang="cs-CZ" sz="2700" dirty="0">
                <a:solidFill>
                  <a:srgbClr val="004C99"/>
                </a:solidFill>
                <a:latin typeface="Raleway Black"/>
                <a:cs typeface="Raleway Black"/>
              </a:rPr>
            </a:br>
            <a:endParaRPr lang="en-US" sz="2700" dirty="0">
              <a:solidFill>
                <a:srgbClr val="004C99"/>
              </a:solidFill>
              <a:latin typeface="Raleway Black"/>
              <a:cs typeface="Raleway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BB2BA-77D8-45BF-ADAB-2D399724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  <a:t>Aqualand Moravia –  co komunikujeme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FAF48D-81B6-4A86-A173-382EED85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94BCC1-E1AE-4047-AB6D-851B930D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3" y="5598391"/>
            <a:ext cx="9035055" cy="12985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CA35301-F157-4598-B32A-4B1559C0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" y="1484376"/>
            <a:ext cx="691286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1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41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1400" b="1" dirty="0">
                <a:latin typeface="Raleway Regular"/>
                <a:cs typeface="Raleway Regular"/>
              </a:rPr>
              <a:t> </a:t>
            </a:r>
          </a:p>
          <a:p>
            <a:pPr algn="ctr">
              <a:buNone/>
            </a:pPr>
            <a:endParaRPr lang="cs-CZ" sz="1400" b="1" dirty="0">
              <a:solidFill>
                <a:schemeClr val="tx2">
                  <a:lumMod val="75000"/>
                </a:schemeClr>
              </a:solidFill>
              <a:latin typeface="Raleway Regular"/>
              <a:cs typeface="Raleway Regular"/>
            </a:endParaRPr>
          </a:p>
          <a:p>
            <a:pPr algn="ctr">
              <a:buNone/>
            </a:pPr>
            <a:endParaRPr lang="cs-CZ" sz="1400" b="1" dirty="0">
              <a:solidFill>
                <a:schemeClr val="tx2">
                  <a:lumMod val="75000"/>
                </a:schemeClr>
              </a:solidFill>
              <a:latin typeface="Raleway Regular"/>
              <a:cs typeface="Raleway Regular"/>
            </a:endParaRPr>
          </a:p>
          <a:p>
            <a:pPr algn="ctr">
              <a:buNone/>
            </a:pPr>
            <a:endParaRPr lang="cs-CZ" sz="1400" b="1" dirty="0">
              <a:solidFill>
                <a:schemeClr val="tx2">
                  <a:lumMod val="75000"/>
                </a:schemeClr>
              </a:solidFill>
              <a:latin typeface="Raleway Regular"/>
              <a:cs typeface="Raleway Regular"/>
            </a:endParaRPr>
          </a:p>
          <a:p>
            <a:pPr algn="ctr">
              <a:buNone/>
            </a:pPr>
            <a:endParaRPr lang="cs-CZ" sz="1400" b="1" dirty="0">
              <a:solidFill>
                <a:schemeClr val="tx2">
                  <a:lumMod val="75000"/>
                </a:schemeClr>
              </a:solidFill>
              <a:latin typeface="Raleway Regular"/>
              <a:cs typeface="Raleway Regular"/>
            </a:endParaRPr>
          </a:p>
          <a:p>
            <a:pPr algn="ctr">
              <a:buNone/>
            </a:pPr>
            <a:endParaRPr lang="cs-CZ" sz="1400" b="1" dirty="0">
              <a:solidFill>
                <a:schemeClr val="tx2">
                  <a:lumMod val="75000"/>
                </a:schemeClr>
              </a:solidFill>
              <a:latin typeface="Raleway Regular"/>
              <a:cs typeface="Raleway Regular"/>
            </a:endParaRPr>
          </a:p>
          <a:p>
            <a:pPr algn="ctr">
              <a:buNone/>
            </a:pPr>
            <a:endParaRPr lang="cs-CZ" b="1" dirty="0">
              <a:solidFill>
                <a:srgbClr val="004C99"/>
              </a:solidFill>
              <a:latin typeface="Raleway Regular"/>
              <a:cs typeface="Raleway Regular"/>
            </a:endParaRPr>
          </a:p>
          <a:p>
            <a:pPr algn="ctr">
              <a:buNone/>
            </a:pPr>
            <a:r>
              <a:rPr lang="cs-CZ" b="1" dirty="0">
                <a:solidFill>
                  <a:srgbClr val="004C99"/>
                </a:solidFill>
                <a:latin typeface="Raleway Regular"/>
                <a:cs typeface="Raleway Regular"/>
              </a:rPr>
              <a:t>Děkuji za pozornost</a:t>
            </a:r>
            <a:endParaRPr lang="en-US" dirty="0">
              <a:solidFill>
                <a:srgbClr val="004C99"/>
              </a:solidFill>
              <a:latin typeface="Raleway Regular"/>
              <a:cs typeface="Ralew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487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08A33-631E-4501-AD55-5BB48A39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  <a:t>Aqualand Moravia – základní fakta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60AE61-78A2-4556-B78E-ABA6426CE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rgbClr val="004C99"/>
                </a:solidFill>
                <a:latin typeface="Raleway Black" panose="020B0A03030101060003"/>
              </a:rPr>
              <a:t>Jeden z nejmodernějších a největších aquaparků v České republice, otevřen v srpnu 2013 v Pasohlávkách (strategické, historické a turistické umístění) </a:t>
            </a:r>
          </a:p>
          <a:p>
            <a:r>
              <a:rPr lang="cs-CZ" sz="2000" dirty="0">
                <a:solidFill>
                  <a:srgbClr val="004C99"/>
                </a:solidFill>
                <a:latin typeface="Raleway Black" panose="020B0A03030101060003"/>
              </a:rPr>
              <a:t>20 tobogánů a skluzavek, 14 bazénů, 24 saun a procedur</a:t>
            </a:r>
          </a:p>
          <a:p>
            <a:r>
              <a:rPr lang="cs-CZ" sz="2000" dirty="0">
                <a:solidFill>
                  <a:srgbClr val="004C99"/>
                </a:solidFill>
                <a:latin typeface="Raleway Black" panose="020B0A03030101060003"/>
              </a:rPr>
              <a:t>Hotel Aqualand Inn – </a:t>
            </a:r>
            <a:r>
              <a:rPr lang="cs-CZ" sz="2000" i="1" dirty="0">
                <a:solidFill>
                  <a:srgbClr val="004C99"/>
                </a:solidFill>
                <a:latin typeface="Raleway Black" panose="020B0A03030101060003"/>
              </a:rPr>
              <a:t>„z tobogánu rovnou do postele“</a:t>
            </a:r>
          </a:p>
          <a:p>
            <a:endParaRPr lang="cs-CZ" sz="2000" i="1" dirty="0">
              <a:solidFill>
                <a:srgbClr val="004C99"/>
              </a:solidFill>
              <a:latin typeface="Raleway Black" panose="020B0A03030101060003"/>
            </a:endParaRPr>
          </a:p>
          <a:p>
            <a:r>
              <a:rPr lang="cs-CZ" sz="1900" dirty="0">
                <a:solidFill>
                  <a:srgbClr val="004C99"/>
                </a:solidFill>
                <a:latin typeface="Raleway Black" panose="020B0A03030101060003"/>
              </a:rPr>
              <a:t>Nejnavštěvovanější turistických cíl jižní Moravy v roce 2017 (přes     712 000 návštěvníků), téměř dvakrát více než zámek Lednice (411 000) </a:t>
            </a:r>
          </a:p>
          <a:p>
            <a:r>
              <a:rPr lang="cs-CZ" sz="1900" dirty="0">
                <a:solidFill>
                  <a:srgbClr val="004C99"/>
                </a:solidFill>
                <a:latin typeface="Raleway Black" panose="020B0A03030101060003"/>
              </a:rPr>
              <a:t>Kolem 110 zaměstnanců na HPP, dalších cca 500 brigádníků ročně – jeden z největších zaměstnavatelů v regionu</a:t>
            </a:r>
          </a:p>
          <a:p>
            <a:r>
              <a:rPr lang="cs-CZ" sz="1900" dirty="0">
                <a:solidFill>
                  <a:srgbClr val="004C99"/>
                </a:solidFill>
                <a:latin typeface="Raleway Black" panose="020B0A03030101060003"/>
              </a:rPr>
              <a:t>Investice: Denní lázně (květen 2018), plánované rozšíření AQM v nejbližších letech </a:t>
            </a:r>
          </a:p>
          <a:p>
            <a:endParaRPr lang="cs-CZ" sz="1900" dirty="0">
              <a:solidFill>
                <a:srgbClr val="004C99"/>
              </a:solidFill>
            </a:endParaRPr>
          </a:p>
          <a:p>
            <a:endParaRPr lang="cs-CZ" sz="2200" dirty="0">
              <a:solidFill>
                <a:srgbClr val="004C99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C91655-0D72-4159-B28D-A45083A3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3" y="5598391"/>
            <a:ext cx="9035055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8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FD784-49F7-4CA6-B782-46B64820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  <a:t>Aqualand Moravia – co se u nás děje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81C512-E8D9-4139-BEE6-02DAB90A3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178897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b="1" dirty="0">
              <a:solidFill>
                <a:srgbClr val="00B050"/>
              </a:solidFill>
              <a:latin typeface="Raleway Black" panose="020B0A03030101060003"/>
            </a:endParaRPr>
          </a:p>
          <a:p>
            <a:pPr>
              <a:buNone/>
            </a:pPr>
            <a:endParaRPr lang="cs-CZ" sz="1800" b="1" dirty="0">
              <a:solidFill>
                <a:srgbClr val="00B050"/>
              </a:solidFill>
              <a:latin typeface="Raleway Black" panose="020B0A03030101060003"/>
            </a:endParaRPr>
          </a:p>
          <a:p>
            <a:pPr>
              <a:buNone/>
            </a:pPr>
            <a:r>
              <a:rPr lang="cs-CZ" sz="1500" b="1" dirty="0">
                <a:solidFill>
                  <a:srgbClr val="00B050"/>
                </a:solidFill>
                <a:latin typeface="Raleway Black" panose="020B0A03030101060003"/>
              </a:rPr>
              <a:t>Prodejní akce </a:t>
            </a:r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(celý rok vyjma léta)</a:t>
            </a:r>
          </a:p>
          <a:p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E-shop koupejse.cz, </a:t>
            </a:r>
            <a:r>
              <a:rPr lang="cs-CZ" sz="1500" dirty="0" err="1">
                <a:solidFill>
                  <a:srgbClr val="004C99"/>
                </a:solidFill>
                <a:latin typeface="Raleway Black" panose="020B0A03030101060003"/>
              </a:rPr>
              <a:t>Slevomat</a:t>
            </a:r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, slovenské a jiné portály</a:t>
            </a:r>
          </a:p>
          <a:p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Happy </a:t>
            </a:r>
            <a:r>
              <a:rPr lang="cs-CZ" sz="1500" dirty="0" err="1">
                <a:solidFill>
                  <a:srgbClr val="004C99"/>
                </a:solidFill>
                <a:latin typeface="Raleway Black" panose="020B0A03030101060003"/>
              </a:rPr>
              <a:t>days</a:t>
            </a:r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 (rodinné, studentské a seniorské – jednou měsíčně) </a:t>
            </a:r>
          </a:p>
          <a:p>
            <a:pPr marL="0" indent="0">
              <a:buNone/>
            </a:pPr>
            <a:endParaRPr lang="cs-CZ" sz="1500" dirty="0">
              <a:solidFill>
                <a:srgbClr val="004C99"/>
              </a:solidFill>
              <a:latin typeface="Raleway Black" panose="020B0A03030101060003"/>
            </a:endParaRPr>
          </a:p>
          <a:p>
            <a:pPr marL="0" indent="0">
              <a:buNone/>
            </a:pPr>
            <a:r>
              <a:rPr lang="cs-CZ" sz="1500" b="1" dirty="0">
                <a:solidFill>
                  <a:srgbClr val="00B050"/>
                </a:solidFill>
                <a:latin typeface="Raleway Black" panose="020B0A03030101060003"/>
              </a:rPr>
              <a:t>Klíčové eventy</a:t>
            </a:r>
            <a:endParaRPr lang="cs-CZ" sz="1500" dirty="0">
              <a:solidFill>
                <a:srgbClr val="004C99"/>
              </a:solidFill>
              <a:latin typeface="Raleway Black" panose="020B0A03030101060003"/>
            </a:endParaRPr>
          </a:p>
          <a:p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Valentýn </a:t>
            </a:r>
          </a:p>
          <a:p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Velikonoce</a:t>
            </a:r>
          </a:p>
          <a:p>
            <a:r>
              <a:rPr lang="cs-CZ" sz="1500" b="1" dirty="0">
                <a:solidFill>
                  <a:srgbClr val="FF0000"/>
                </a:solidFill>
                <a:latin typeface="Raleway Black" panose="020B0A03030101060003"/>
              </a:rPr>
              <a:t>Léto – klíčové – propojení leitmotivem – </a:t>
            </a:r>
            <a:r>
              <a:rPr lang="cs-CZ" sz="1500" dirty="0" err="1">
                <a:solidFill>
                  <a:srgbClr val="004C99"/>
                </a:solidFill>
                <a:latin typeface="Raleway Black" panose="020B0A03030101060003"/>
              </a:rPr>
              <a:t>opening</a:t>
            </a:r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 / narozeniny / </a:t>
            </a:r>
            <a:r>
              <a:rPr lang="cs-CZ" sz="1500" dirty="0" err="1">
                <a:solidFill>
                  <a:srgbClr val="004C99"/>
                </a:solidFill>
                <a:latin typeface="Raleway Black" panose="020B0A03030101060003"/>
              </a:rPr>
              <a:t>closing</a:t>
            </a:r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 + další události téměř každý víkend</a:t>
            </a:r>
          </a:p>
          <a:p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Vánoce</a:t>
            </a:r>
          </a:p>
          <a:p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Silvestr </a:t>
            </a:r>
          </a:p>
          <a:p>
            <a:r>
              <a:rPr lang="cs-CZ" sz="1500" dirty="0">
                <a:solidFill>
                  <a:srgbClr val="004C99"/>
                </a:solidFill>
                <a:latin typeface="Raleway Black" panose="020B0A03030101060003"/>
              </a:rPr>
              <a:t>Spousta dalších dílčích akcí (Noc saunových ceremoniálů, apríl, Mezinárodní den dětí, jarní a podzimní prázdniny, vysvědčení, Halloween, Mikuláš apod.), vše provázáno s animačními programy </a:t>
            </a:r>
          </a:p>
          <a:p>
            <a:pPr marL="0" indent="0">
              <a:buNone/>
            </a:pPr>
            <a:endParaRPr lang="cs-CZ" dirty="0">
              <a:solidFill>
                <a:srgbClr val="004C99"/>
              </a:solidFill>
              <a:latin typeface="Raleway Black" panose="020B0A0303010106000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3A2EF5-CA97-4022-B1B7-72637591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3" y="5598391"/>
            <a:ext cx="9035055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0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BB2BA-77D8-45BF-ADAB-2D399724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  <a:t>Aqualand Moravia – komunikační cíle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FAF48D-81B6-4A86-A173-382EED85C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sz="1800" b="1" dirty="0">
              <a:solidFill>
                <a:srgbClr val="00B050"/>
              </a:solidFill>
              <a:latin typeface="Raleway Black" panose="020B0A03030101060003"/>
            </a:endParaRPr>
          </a:p>
          <a:p>
            <a:pPr>
              <a:buNone/>
            </a:pPr>
            <a:r>
              <a:rPr lang="cs-CZ" sz="1800" b="1" dirty="0">
                <a:solidFill>
                  <a:srgbClr val="00B050"/>
                </a:solidFill>
                <a:latin typeface="Raleway Black" panose="020B0A03030101060003"/>
              </a:rPr>
              <a:t>Znalost – </a:t>
            </a:r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udržování komunikace a povědomí především ve spádové oblasti </a:t>
            </a:r>
            <a:r>
              <a:rPr lang="cs-CZ" sz="1800" b="1" i="1" dirty="0">
                <a:solidFill>
                  <a:srgbClr val="FF0000"/>
                </a:solidFill>
                <a:latin typeface="Raleway Black" panose="020B0A03030101060003"/>
              </a:rPr>
              <a:t>„pořád se něco děje“,</a:t>
            </a:r>
            <a:r>
              <a:rPr lang="cs-CZ" sz="1800" b="1" i="1" dirty="0">
                <a:solidFill>
                  <a:srgbClr val="004C99"/>
                </a:solidFill>
                <a:latin typeface="Raleway Black" panose="020B0A03030101060003"/>
              </a:rPr>
              <a:t> </a:t>
            </a:r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a to prostřednictvím:</a:t>
            </a:r>
          </a:p>
          <a:p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Prodejních akcí </a:t>
            </a:r>
          </a:p>
          <a:p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Eventů </a:t>
            </a:r>
          </a:p>
          <a:p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Zavádění novinek a změn</a:t>
            </a:r>
          </a:p>
          <a:p>
            <a:pPr>
              <a:buNone/>
            </a:pPr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	To vše je podmíněno udržením vysokého standardu služeb</a:t>
            </a:r>
            <a:endParaRPr lang="cs-CZ" sz="1800" b="1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b="1" dirty="0">
              <a:solidFill>
                <a:srgbClr val="004C99"/>
              </a:solidFill>
              <a:latin typeface="Raleway Black" panose="020B0A03030101060003"/>
            </a:endParaRPr>
          </a:p>
          <a:p>
            <a:pPr>
              <a:buNone/>
            </a:pPr>
            <a:r>
              <a:rPr lang="cs-CZ" sz="1800" b="1" dirty="0">
                <a:solidFill>
                  <a:srgbClr val="00B050"/>
                </a:solidFill>
                <a:latin typeface="Raleway Black" panose="020B0A03030101060003"/>
              </a:rPr>
              <a:t>Neznalost – </a:t>
            </a:r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oslovení </a:t>
            </a:r>
            <a:r>
              <a:rPr lang="cs-CZ" sz="1800" b="1" i="1" dirty="0">
                <a:solidFill>
                  <a:srgbClr val="FF0000"/>
                </a:solidFill>
                <a:latin typeface="Raleway Black" panose="020B0A03030101060003"/>
              </a:rPr>
              <a:t>„jsme tady“, </a:t>
            </a:r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obecný popis, </a:t>
            </a:r>
            <a:r>
              <a:rPr lang="cs-CZ" sz="1800" dirty="0" err="1">
                <a:solidFill>
                  <a:srgbClr val="004C99"/>
                </a:solidFill>
                <a:latin typeface="Raleway Black" panose="020B0A03030101060003"/>
              </a:rPr>
              <a:t>targeting</a:t>
            </a:r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 v </a:t>
            </a:r>
            <a:r>
              <a:rPr lang="cs-CZ" sz="1800" dirty="0" err="1">
                <a:solidFill>
                  <a:srgbClr val="004C99"/>
                </a:solidFill>
                <a:latin typeface="Raleway Black" panose="020B0A03030101060003"/>
              </a:rPr>
              <a:t>mimospádové</a:t>
            </a:r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  i spádové oblasti (Rakousko)</a:t>
            </a:r>
          </a:p>
          <a:p>
            <a:pPr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Čechy</a:t>
            </a:r>
          </a:p>
          <a:p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Rakousko</a:t>
            </a:r>
          </a:p>
          <a:p>
            <a:r>
              <a:rPr lang="cs-CZ" sz="1800" dirty="0">
                <a:solidFill>
                  <a:srgbClr val="004C99"/>
                </a:solidFill>
                <a:latin typeface="Raleway Black" panose="020B0A03030101060003"/>
              </a:rPr>
              <a:t>Slovensko</a:t>
            </a:r>
            <a:endParaRPr lang="cs-CZ" sz="1800" b="1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b="1" dirty="0">
              <a:solidFill>
                <a:srgbClr val="004C99"/>
              </a:solidFill>
              <a:latin typeface="Raleway Black" panose="020B0A03030101060003"/>
            </a:endParaRPr>
          </a:p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94BCC1-E1AE-4047-AB6D-851B930D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3" y="5598391"/>
            <a:ext cx="9035055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3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BB2BA-77D8-45BF-ADAB-2D399724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4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  <a:t>Aqualand Moravia –  cílová skupina? 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FAF48D-81B6-4A86-A173-382EED85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94BCC1-E1AE-4047-AB6D-851B930D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3" y="5598391"/>
            <a:ext cx="9035055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FAF48D-81B6-4A86-A173-382EED85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94BCC1-E1AE-4047-AB6D-851B930D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3" y="5598391"/>
            <a:ext cx="9035055" cy="12985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2A6915-DFF5-4C89-BE79-4271268E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9107488" cy="30349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2410A55-8CB4-4D71-9472-3D99CCB72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4946"/>
            <a:ext cx="9105257" cy="30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8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BB2BA-77D8-45BF-ADAB-2D399724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  <a:t>Aqualand Moravia – komunikační nástroje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FAF48D-81B6-4A86-A173-382EED85C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800" b="1" dirty="0">
                <a:solidFill>
                  <a:srgbClr val="00B050"/>
                </a:solidFill>
                <a:latin typeface="Raleway Black" panose="020B0A03030101060003"/>
              </a:rPr>
              <a:t>	</a:t>
            </a:r>
          </a:p>
          <a:p>
            <a:pPr>
              <a:buNone/>
            </a:pPr>
            <a:r>
              <a:rPr lang="cs-CZ" sz="1800" b="1" dirty="0">
                <a:solidFill>
                  <a:srgbClr val="00B050"/>
                </a:solidFill>
                <a:latin typeface="Raleway Black" panose="020B0A03030101060003"/>
              </a:rPr>
              <a:t>	</a:t>
            </a:r>
            <a:r>
              <a:rPr lang="cs-CZ" sz="1300" b="1" dirty="0" err="1">
                <a:solidFill>
                  <a:srgbClr val="00B050"/>
                </a:solidFill>
                <a:latin typeface="Raleway Black" panose="020B0A03030101060003"/>
              </a:rPr>
              <a:t>Indoor</a:t>
            </a:r>
            <a:r>
              <a:rPr lang="cs-CZ" sz="1300" b="1" dirty="0">
                <a:solidFill>
                  <a:srgbClr val="004C99"/>
                </a:solidFill>
                <a:latin typeface="Raleway Black" panose="020B0A03030101060003"/>
              </a:rPr>
              <a:t> (nižší dosah, možnost face to face komunikace) </a:t>
            </a:r>
            <a:endParaRPr lang="cs-CZ" sz="1300" dirty="0">
              <a:solidFill>
                <a:srgbClr val="004C99"/>
              </a:solidFill>
              <a:latin typeface="Raleway Black" panose="020B0A03030101060003"/>
            </a:endParaRP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Tištěná propagace: letáky, magazíny, plakáty, bannery…</a:t>
            </a: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LED obrazovky a hlášení </a:t>
            </a: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Animace a eventy</a:t>
            </a: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Zaměstnanci</a:t>
            </a:r>
          </a:p>
          <a:p>
            <a:pPr>
              <a:buNone/>
            </a:pPr>
            <a:endParaRPr lang="cs-CZ" sz="1300" dirty="0">
              <a:solidFill>
                <a:srgbClr val="004C99"/>
              </a:solidFill>
              <a:latin typeface="Raleway Black" panose="020B0A03030101060003"/>
            </a:endParaRPr>
          </a:p>
          <a:p>
            <a:pPr>
              <a:buNone/>
            </a:pPr>
            <a:r>
              <a:rPr lang="cs-CZ" sz="1300" b="1" dirty="0">
                <a:solidFill>
                  <a:srgbClr val="004C99"/>
                </a:solidFill>
                <a:latin typeface="Raleway Black" panose="020B0A03030101060003"/>
              </a:rPr>
              <a:t>	</a:t>
            </a:r>
            <a:r>
              <a:rPr lang="cs-CZ" sz="1300" b="1" dirty="0" err="1">
                <a:solidFill>
                  <a:srgbClr val="00B050"/>
                </a:solidFill>
                <a:latin typeface="Raleway Black" panose="020B0A03030101060003"/>
              </a:rPr>
              <a:t>Outdoor</a:t>
            </a:r>
            <a:r>
              <a:rPr lang="cs-CZ" sz="1300" b="1" dirty="0">
                <a:solidFill>
                  <a:srgbClr val="00B050"/>
                </a:solidFill>
                <a:latin typeface="Raleway Black" panose="020B0A03030101060003"/>
              </a:rPr>
              <a:t> </a:t>
            </a:r>
            <a:r>
              <a:rPr lang="cs-CZ" sz="1300" b="1" dirty="0">
                <a:solidFill>
                  <a:srgbClr val="004C99"/>
                </a:solidFill>
                <a:latin typeface="Raleway Black" panose="020B0A03030101060003"/>
              </a:rPr>
              <a:t>(vyšší dosah, kombinace ATL a BTL)</a:t>
            </a: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Tištěná propagace: letáky, magazíny, plakáty, bannery (</a:t>
            </a:r>
            <a:r>
              <a:rPr lang="cs-CZ" sz="1300" dirty="0" err="1">
                <a:solidFill>
                  <a:srgbClr val="004C99"/>
                </a:solidFill>
                <a:latin typeface="Raleway Black" panose="020B0A03030101060003"/>
              </a:rPr>
              <a:t>billboary</a:t>
            </a:r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, </a:t>
            </a:r>
            <a:r>
              <a:rPr lang="cs-CZ" sz="1300" dirty="0" err="1">
                <a:solidFill>
                  <a:srgbClr val="004C99"/>
                </a:solidFill>
                <a:latin typeface="Raleway Black" panose="020B0A03030101060003"/>
              </a:rPr>
              <a:t>bigboardy</a:t>
            </a:r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), inzerce, katalogy, PR články a tiskové zprávy</a:t>
            </a: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TV a rozhlas</a:t>
            </a:r>
          </a:p>
          <a:p>
            <a:pPr>
              <a:buNone/>
            </a:pPr>
            <a:endParaRPr lang="cs-CZ" sz="1300" dirty="0">
              <a:solidFill>
                <a:srgbClr val="00B050"/>
              </a:solidFill>
              <a:latin typeface="Raleway Black" panose="020B0A03030101060003"/>
            </a:endParaRPr>
          </a:p>
          <a:p>
            <a:pPr>
              <a:buNone/>
            </a:pPr>
            <a:r>
              <a:rPr lang="cs-CZ" sz="1300" b="1" dirty="0">
                <a:solidFill>
                  <a:srgbClr val="00B050"/>
                </a:solidFill>
                <a:latin typeface="Raleway Black" panose="020B0A03030101060003"/>
              </a:rPr>
              <a:t>	On-line </a:t>
            </a:r>
            <a:r>
              <a:rPr lang="cs-CZ" sz="1300" b="1" dirty="0">
                <a:solidFill>
                  <a:srgbClr val="004C99"/>
                </a:solidFill>
                <a:latin typeface="Raleway Black" panose="020B0A03030101060003"/>
              </a:rPr>
              <a:t>(vyšší dosah, nutné zajistit zajímavost obsahu) </a:t>
            </a: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Facebook (přes 105 000 </a:t>
            </a:r>
            <a:r>
              <a:rPr lang="cs-CZ" sz="1300" dirty="0" err="1">
                <a:solidFill>
                  <a:srgbClr val="004C99"/>
                </a:solidFill>
                <a:latin typeface="Raleway Black" panose="020B0A03030101060003"/>
              </a:rPr>
              <a:t>followerů</a:t>
            </a:r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)</a:t>
            </a:r>
          </a:p>
          <a:p>
            <a:r>
              <a:rPr lang="cs-CZ" sz="1300" dirty="0" err="1">
                <a:solidFill>
                  <a:srgbClr val="004C99"/>
                </a:solidFill>
                <a:latin typeface="Raleway Black" panose="020B0A03030101060003"/>
              </a:rPr>
              <a:t>Instagram</a:t>
            </a:r>
            <a:endParaRPr lang="cs-CZ" sz="1300" dirty="0">
              <a:solidFill>
                <a:srgbClr val="004C99"/>
              </a:solidFill>
              <a:latin typeface="Raleway Black" panose="020B0A03030101060003"/>
            </a:endParaRP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Webová stránka</a:t>
            </a:r>
          </a:p>
          <a:p>
            <a:r>
              <a:rPr lang="cs-CZ" sz="1300" dirty="0" err="1">
                <a:solidFill>
                  <a:srgbClr val="004C99"/>
                </a:solidFill>
                <a:latin typeface="Raleway Black" panose="020B0A03030101060003"/>
              </a:rPr>
              <a:t>YouTube</a:t>
            </a:r>
            <a:endParaRPr lang="cs-CZ" sz="1300" dirty="0">
              <a:solidFill>
                <a:srgbClr val="004C99"/>
              </a:solidFill>
              <a:latin typeface="Raleway Black" panose="020B0A03030101060003"/>
            </a:endParaRP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On-line kampaně</a:t>
            </a: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Newsletter</a:t>
            </a:r>
          </a:p>
          <a:p>
            <a:endParaRPr lang="cs-CZ" sz="1300" dirty="0">
              <a:solidFill>
                <a:srgbClr val="004C99"/>
              </a:solidFill>
              <a:latin typeface="Raleway Black" panose="020B0A03030101060003"/>
            </a:endParaRPr>
          </a:p>
          <a:p>
            <a:r>
              <a:rPr lang="cs-CZ" sz="1300" dirty="0">
                <a:solidFill>
                  <a:srgbClr val="004C99"/>
                </a:solidFill>
                <a:latin typeface="Raleway Black" panose="020B0A03030101060003"/>
              </a:rPr>
              <a:t>Nejvýraznější partnerství: </a:t>
            </a:r>
            <a:r>
              <a:rPr lang="cs-CZ" sz="1300" b="1" dirty="0">
                <a:solidFill>
                  <a:srgbClr val="004C99"/>
                </a:solidFill>
                <a:latin typeface="Raleway Black" panose="020B0A03030101060003"/>
              </a:rPr>
              <a:t>TV Prima, Rádio Impuls</a:t>
            </a:r>
            <a:endParaRPr lang="cs-CZ" sz="1300" dirty="0">
              <a:solidFill>
                <a:srgbClr val="004C99"/>
              </a:solidFill>
              <a:latin typeface="Raleway Black" panose="020B0A03030101060003"/>
            </a:endParaRPr>
          </a:p>
          <a:p>
            <a:pPr marL="0" indent="0">
              <a:buNone/>
            </a:pPr>
            <a:endParaRPr lang="cs-CZ" sz="1300" dirty="0">
              <a:solidFill>
                <a:srgbClr val="004C99"/>
              </a:solidFill>
              <a:latin typeface="Raleway Black" panose="020B0A03030101060003"/>
            </a:endParaRPr>
          </a:p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94BCC1-E1AE-4047-AB6D-851B930D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3" y="5598391"/>
            <a:ext cx="9035055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4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BB2BA-77D8-45BF-ADAB-2D399724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  <a:t>Aqualand Moravia –  co komunikujeme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FAF48D-81B6-4A86-A173-382EED85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94BCC1-E1AE-4047-AB6D-851B930D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3" y="5598391"/>
            <a:ext cx="9035055" cy="12985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F65536-1F4E-4A1B-AA66-157C5BF75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49" y="1815021"/>
            <a:ext cx="6400182" cy="36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BB2BA-77D8-45BF-ADAB-2D399724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4C99"/>
                </a:solidFill>
                <a:latin typeface="Raleway Black"/>
                <a:cs typeface="Raleway Black"/>
              </a:rPr>
              <a:t>Aqualand Moravia –  co komunikujeme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FAF48D-81B6-4A86-A173-382EED85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pPr marL="0" indent="0">
              <a:buNone/>
            </a:pPr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  <a:p>
            <a:endParaRPr lang="cs-CZ" sz="1800" dirty="0">
              <a:solidFill>
                <a:srgbClr val="004C99"/>
              </a:solidFill>
              <a:latin typeface="Raleway Black" panose="020B0A0303010106000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94BCC1-E1AE-4047-AB6D-851B930D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3" y="5598391"/>
            <a:ext cx="9035055" cy="12985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4C433D-5CCD-4642-8263-0057072A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" y="1484376"/>
            <a:ext cx="691286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11499</TotalTime>
  <Words>267</Words>
  <Application>Microsoft Office PowerPoint</Application>
  <PresentationFormat>Předvádění na obrazovce (4:3)</PresentationFormat>
  <Paragraphs>82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Raleway Black</vt:lpstr>
      <vt:lpstr>Raleway Regular</vt:lpstr>
      <vt:lpstr>Office Theme</vt:lpstr>
      <vt:lpstr>  Aqualand Moravia   Zpracoval: Tomáš Svoboda  Koordinátor marketingových aktivit   Kontaktní informace:  E-mail: svoboda@aqualand-moravia.cz Telefonní číslo: 733 530 178   </vt:lpstr>
      <vt:lpstr>Aqualand Moravia – základní fakta</vt:lpstr>
      <vt:lpstr>Aqualand Moravia – co se u nás děje</vt:lpstr>
      <vt:lpstr>Aqualand Moravia – komunikační cíle</vt:lpstr>
      <vt:lpstr>Aqualand Moravia –  cílová skupina?  </vt:lpstr>
      <vt:lpstr>Prezentace aplikace PowerPoint</vt:lpstr>
      <vt:lpstr>Aqualand Moravia – komunikační nástroje</vt:lpstr>
      <vt:lpstr>Aqualand Moravia –  co komunikujeme</vt:lpstr>
      <vt:lpstr>Aqualand Moravia –  co komunikujeme</vt:lpstr>
      <vt:lpstr>Aqualand Moravia –  co komunikujeme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AQM</dc:title>
  <dc:subject>AQM</dc:subject>
  <dc:creator>AQM</dc:creator>
  <cp:keywords/>
  <dc:description/>
  <cp:lastModifiedBy>Svoboda Tomáš</cp:lastModifiedBy>
  <cp:revision>1446</cp:revision>
  <dcterms:created xsi:type="dcterms:W3CDTF">2016-05-27T08:57:33Z</dcterms:created>
  <dcterms:modified xsi:type="dcterms:W3CDTF">2018-04-04T17:54:35Z</dcterms:modified>
  <cp:category/>
</cp:coreProperties>
</file>