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sz="900"/>
              <a:t>Semiotics is the study of sign processes (semiosis), or signification and communication, signs and symbols, and is usually divided into three branches: Semantics which is concerned with meaning the of signs, Syntactics which examines mutual relations between signs, and Pragmatics which is concerned with the use of signs and relations between signs and users of those signs</a:t>
            </a:r>
            <a:endParaRPr sz="900"/>
          </a:p>
          <a:p>
            <a:pPr indent="0" lvl="0" marL="0">
              <a:spcBef>
                <a:spcPts val="0"/>
              </a:spcBef>
              <a:spcAft>
                <a:spcPts val="0"/>
              </a:spcAft>
              <a:buNone/>
            </a:pPr>
            <a:r>
              <a:t/>
            </a:r>
            <a:endParaRPr sz="900"/>
          </a:p>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Modern Semiotics was founded by an American philosopher Charles Sanders Peirce. Peirce`s philosophy was influenced by Immanuel Kant, in fact Peirce </a:t>
            </a:r>
            <a:r>
              <a:rPr lang="cs"/>
              <a:t>simplified Kant’s </a:t>
            </a:r>
            <a:r>
              <a:rPr lang="cs" sz="1000"/>
              <a:t>twelve categories of metaphysics into three: category </a:t>
            </a:r>
            <a:r>
              <a:rPr lang="cs"/>
              <a:t>of firstness, secondness,thirdness.</a:t>
            </a:r>
            <a:endParaRPr/>
          </a:p>
          <a:p>
            <a:pPr indent="0" lvl="0" marL="0">
              <a:spcBef>
                <a:spcPts val="0"/>
              </a:spcBef>
              <a:spcAft>
                <a:spcPts val="0"/>
              </a:spcAft>
              <a:buNone/>
            </a:pPr>
            <a:r>
              <a:rPr lang="cs"/>
              <a:t>Firstness contains pure modes of being, objects and things without presupposing </a:t>
            </a:r>
            <a:r>
              <a:rPr lang="cs" sz="1000"/>
              <a:t>interventions of the human mind, it is something that doesn`t depend on our cognition or our actions - for example feelings or senses. </a:t>
            </a:r>
            <a:endParaRPr sz="1000"/>
          </a:p>
          <a:p>
            <a:pPr indent="0" lvl="0" marL="0">
              <a:spcBef>
                <a:spcPts val="0"/>
              </a:spcBef>
              <a:spcAft>
                <a:spcPts val="0"/>
              </a:spcAft>
              <a:buNone/>
            </a:pPr>
            <a:r>
              <a:rPr lang="cs" sz="1000"/>
              <a:t>Secondness is the dynamic, two-sided encounter and opposition found in the polarities of action-reaction or effort-resistance and it involves the effort of acting and perceiving, the struggle to achieve something and to feel something, the shock of sensing change. </a:t>
            </a:r>
            <a:endParaRPr sz="1000"/>
          </a:p>
          <a:p>
            <a:pPr indent="0" lvl="0" marL="0">
              <a:spcBef>
                <a:spcPts val="0"/>
              </a:spcBef>
              <a:spcAft>
                <a:spcPts val="0"/>
              </a:spcAft>
              <a:buNone/>
            </a:pPr>
            <a:r>
              <a:rPr lang="cs" sz="1000"/>
              <a:t>Thirdness has according to Peirce the utmost importance in filosophy, because it is the ideas our minds produce, the th</a:t>
            </a:r>
            <a:r>
              <a:rPr lang="cs"/>
              <a:t>ird</a:t>
            </a:r>
            <a:r>
              <a:rPr i="1" lang="cs"/>
              <a:t> </a:t>
            </a:r>
            <a:r>
              <a:rPr lang="cs"/>
              <a:t>is something which brings a First into relation to a Second </a:t>
            </a:r>
            <a:endParaRPr/>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t/>
            </a:r>
            <a:endParaRPr sz="1000"/>
          </a:p>
          <a:p>
            <a:pPr indent="0" lvl="0" marL="0">
              <a:spcBef>
                <a:spcPts val="0"/>
              </a:spcBef>
              <a:spcAft>
                <a:spcPts val="0"/>
              </a:spcAft>
              <a:buNone/>
            </a:pPr>
            <a:r>
              <a:rPr lang="cs" sz="1000"/>
              <a:t>			</a:t>
            </a:r>
            <a:endParaRPr sz="1000"/>
          </a:p>
          <a:p>
            <a:pPr indent="0" lvl="0" marL="0">
              <a:spcBef>
                <a:spcPts val="0"/>
              </a:spcBef>
              <a:spcAft>
                <a:spcPts val="0"/>
              </a:spcAft>
              <a:buNone/>
            </a:pPr>
            <a:r>
              <a:rPr lang="cs" sz="1000"/>
              <a:t>		</a:t>
            </a:r>
            <a:endParaRPr sz="1000"/>
          </a:p>
          <a:p>
            <a:pPr indent="0" lvl="0" marL="0">
              <a:spcBef>
                <a:spcPts val="0"/>
              </a:spcBef>
              <a:spcAft>
                <a:spcPts val="0"/>
              </a:spcAft>
              <a:buNone/>
            </a:pPr>
            <a:r>
              <a:t/>
            </a:r>
            <a:endParaRPr sz="1000"/>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t/>
            </a:r>
            <a:endParaRPr sz="1000"/>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t/>
            </a:r>
            <a:endParaRPr/>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rPr lang="cs"/>
              <a:t>		</a:t>
            </a:r>
            <a:endParaRPr/>
          </a:p>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In a relation between a sign and an object there needs to be an interpretation that brings those two terms in the relation. Therefore Peirce introduced a distinction in terms of how a sign and an object are related. That is the well-known distinction called icon, index and symbol.</a:t>
            </a:r>
            <a:endParaRPr/>
          </a:p>
          <a:p>
            <a:pPr indent="0" lvl="0" marL="0">
              <a:spcBef>
                <a:spcPts val="0"/>
              </a:spcBef>
              <a:spcAft>
                <a:spcPts val="0"/>
              </a:spcAft>
              <a:buNone/>
            </a:pPr>
            <a:r>
              <a:rPr lang="cs"/>
              <a:t>Icon </a:t>
            </a:r>
            <a:r>
              <a:rPr lang="cs" sz="1000"/>
              <a:t>exhibits a similarity or analogy to the subject of discourse, it can be for example a painting.</a:t>
            </a:r>
            <a:endParaRPr sz="1000"/>
          </a:p>
          <a:p>
            <a:pPr indent="0" lvl="0" marL="0">
              <a:spcBef>
                <a:spcPts val="0"/>
              </a:spcBef>
              <a:spcAft>
                <a:spcPts val="0"/>
              </a:spcAft>
              <a:buNone/>
            </a:pPr>
            <a:r>
              <a:rPr lang="cs" sz="1000"/>
              <a:t>Index forces the attention to the particular object intended without describing it, there is a factual link, for example a smoke signifies a fire</a:t>
            </a:r>
            <a:endParaRPr sz="1000"/>
          </a:p>
          <a:p>
            <a:pPr indent="0" lvl="0" marL="0" rtl="0">
              <a:spcBef>
                <a:spcPts val="0"/>
              </a:spcBef>
              <a:spcAft>
                <a:spcPts val="0"/>
              </a:spcAft>
              <a:buNone/>
            </a:pPr>
            <a:r>
              <a:rPr lang="cs" sz="1000"/>
              <a:t>Symbol is the general description which signifes its object via association of ideas or habitual connection between the name and the character signifed. It can be a word for example a dog - because when someone mentions the word we know what to visualize. </a:t>
            </a:r>
            <a:endParaRPr sz="1000"/>
          </a:p>
          <a:p>
            <a:pPr indent="1003300" lvl="0" marL="0" rtl="0">
              <a:lnSpc>
                <a:spcPct val="115000"/>
              </a:lnSpc>
              <a:spcBef>
                <a:spcPts val="0"/>
              </a:spcBef>
              <a:spcAft>
                <a:spcPts val="0"/>
              </a:spcAft>
              <a:buNone/>
            </a:pPr>
            <a:r>
              <a:rPr lang="cs"/>
              <a:t>				</a:t>
            </a:r>
            <a:endParaRPr/>
          </a:p>
          <a:p>
            <a:pPr indent="1003300" lvl="0" marL="0" rtl="0">
              <a:lnSpc>
                <a:spcPct val="115000"/>
              </a:lnSpc>
              <a:spcBef>
                <a:spcPts val="0"/>
              </a:spcBef>
              <a:spcAft>
                <a:spcPts val="0"/>
              </a:spcAft>
              <a:buNone/>
            </a:pPr>
            <a:r>
              <a:rPr lang="cs"/>
              <a:t>			</a:t>
            </a:r>
            <a:endParaRPr/>
          </a:p>
          <a:p>
            <a:pPr indent="1003300" lvl="0" marL="0" rtl="0">
              <a:lnSpc>
                <a:spcPct val="115000"/>
              </a:lnSpc>
              <a:spcBef>
                <a:spcPts val="0"/>
              </a:spcBef>
              <a:spcAft>
                <a:spcPts val="0"/>
              </a:spcAft>
              <a:buNone/>
            </a:pPr>
            <a:r>
              <a:rPr lang="cs"/>
              <a:t>		</a:t>
            </a:r>
            <a:endParaRPr/>
          </a:p>
          <a:p>
            <a:pPr indent="0" lvl="0" marL="0" rtl="0">
              <a:spcBef>
                <a:spcPts val="0"/>
              </a:spcBef>
              <a:spcAft>
                <a:spcPts val="0"/>
              </a:spcAft>
              <a:buNone/>
            </a:pPr>
            <a:r>
              <a:rPr lang="cs" sz="1000"/>
              <a:t> </a:t>
            </a:r>
            <a:endParaRPr sz="1000"/>
          </a:p>
          <a:p>
            <a:pPr indent="1003300" lvl="0" marL="0" rtl="0">
              <a:lnSpc>
                <a:spcPct val="115000"/>
              </a:lnSpc>
              <a:spcBef>
                <a:spcPts val="0"/>
              </a:spcBef>
              <a:spcAft>
                <a:spcPts val="0"/>
              </a:spcAft>
              <a:buNone/>
            </a:pPr>
            <a:r>
              <a:rPr lang="cs"/>
              <a:t>				</a:t>
            </a:r>
            <a:endParaRPr/>
          </a:p>
          <a:p>
            <a:pPr indent="1003300" lvl="0" marL="0" rtl="0">
              <a:lnSpc>
                <a:spcPct val="115000"/>
              </a:lnSpc>
              <a:spcBef>
                <a:spcPts val="0"/>
              </a:spcBef>
              <a:spcAft>
                <a:spcPts val="0"/>
              </a:spcAft>
              <a:buNone/>
            </a:pPr>
            <a:r>
              <a:rPr lang="cs"/>
              <a:t>			</a:t>
            </a:r>
            <a:endParaRPr/>
          </a:p>
          <a:p>
            <a:pPr indent="1003300" lvl="0" marL="0" rtl="0">
              <a:lnSpc>
                <a:spcPct val="115000"/>
              </a:lnSpc>
              <a:spcBef>
                <a:spcPts val="0"/>
              </a:spcBef>
              <a:spcAft>
                <a:spcPts val="0"/>
              </a:spcAft>
              <a:buNone/>
            </a:pPr>
            <a:r>
              <a:rPr lang="cs"/>
              <a:t>		</a:t>
            </a:r>
            <a:endParaRPr/>
          </a:p>
          <a:p>
            <a:pPr indent="0" lvl="0" marL="0" rtl="0">
              <a:spcBef>
                <a:spcPts val="0"/>
              </a:spcBef>
              <a:spcAft>
                <a:spcPts val="0"/>
              </a:spcAft>
              <a:buNone/>
            </a:pPr>
            <a:r>
              <a:rPr lang="cs" sz="1000"/>
              <a:t> </a:t>
            </a:r>
            <a:endParaRPr sz="1000"/>
          </a:p>
          <a:p>
            <a:pPr indent="1003300" lvl="0" marL="0" rtl="0">
              <a:lnSpc>
                <a:spcPct val="115000"/>
              </a:lnSpc>
              <a:spcBef>
                <a:spcPts val="0"/>
              </a:spcBef>
              <a:spcAft>
                <a:spcPts val="0"/>
              </a:spcAft>
              <a:buNone/>
            </a:pPr>
            <a:r>
              <a:rPr lang="cs"/>
              <a:t>				</a:t>
            </a:r>
            <a:endParaRPr/>
          </a:p>
          <a:p>
            <a:pPr indent="1003300" lvl="0" marL="0" rtl="0">
              <a:lnSpc>
                <a:spcPct val="115000"/>
              </a:lnSpc>
              <a:spcBef>
                <a:spcPts val="0"/>
              </a:spcBef>
              <a:spcAft>
                <a:spcPts val="0"/>
              </a:spcAft>
              <a:buNone/>
            </a:pPr>
            <a:r>
              <a:rPr lang="cs"/>
              <a:t>			</a:t>
            </a:r>
            <a:endParaRPr/>
          </a:p>
          <a:p>
            <a:pPr indent="1003300" lvl="0" marL="0" rtl="0">
              <a:lnSpc>
                <a:spcPct val="115000"/>
              </a:lnSpc>
              <a:spcBef>
                <a:spcPts val="0"/>
              </a:spcBef>
              <a:spcAft>
                <a:spcPts val="0"/>
              </a:spcAft>
              <a:buNone/>
            </a:pPr>
            <a:r>
              <a:rPr lang="cs"/>
              <a:t>	</a:t>
            </a:r>
            <a:r>
              <a:rPr lang="c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visual-memory.co.uk/daniel/Documents/S4B/sem01.html" TargetMode="External"/><Relationship Id="rId4" Type="http://schemas.openxmlformats.org/officeDocument/2006/relationships/hyperlink" Target="http://visual-memory.co.uk/daniel/Documents/S4B/sem01.html" TargetMode="External"/><Relationship Id="rId5" Type="http://schemas.openxmlformats.org/officeDocument/2006/relationships/hyperlink" Target="http://visual-memory.co.uk/daniel/Documents/S4B/sem0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SEMIOTICS</a:t>
            </a:r>
            <a:endParaRPr/>
          </a:p>
        </p:txBody>
      </p:sp>
      <p:sp>
        <p:nvSpPr>
          <p:cNvPr id="135" name="Shape 135"/>
          <p:cNvSpPr txBox="1"/>
          <p:nvPr>
            <p:ph idx="1" type="subTitle"/>
          </p:nvPr>
        </p:nvSpPr>
        <p:spPr>
          <a:xfrm>
            <a:off x="5083950" y="3924925"/>
            <a:ext cx="3470700" cy="829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Pavlína Hornová, 438574</a:t>
            </a:r>
            <a:endParaRPr/>
          </a:p>
          <a:p>
            <a:pPr indent="0" lvl="0" marL="0">
              <a:spcBef>
                <a:spcPts val="0"/>
              </a:spcBef>
              <a:spcAft>
                <a:spcPts val="0"/>
              </a:spcAft>
              <a:buNone/>
            </a:pPr>
            <a:r>
              <a:rPr lang="cs"/>
              <a:t>Kateřina Ševčíková, 422176</a:t>
            </a:r>
            <a:endParaRPr/>
          </a:p>
          <a:p>
            <a:pPr indent="0" lvl="0" marL="0">
              <a:spcBef>
                <a:spcPts val="0"/>
              </a:spcBef>
              <a:spcAft>
                <a:spcPts val="0"/>
              </a:spcAft>
              <a:buNone/>
            </a:pPr>
            <a:r>
              <a:rPr lang="cs"/>
              <a:t>Michaela Reisiglová, 405911</a:t>
            </a:r>
            <a:endParaRPr/>
          </a:p>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Examples</a:t>
            </a:r>
            <a:endParaRPr/>
          </a:p>
        </p:txBody>
      </p:sp>
      <p:sp>
        <p:nvSpPr>
          <p:cNvPr id="197" name="Shape 197"/>
          <p:cNvSpPr txBox="1"/>
          <p:nvPr>
            <p:ph idx="1" type="body"/>
          </p:nvPr>
        </p:nvSpPr>
        <p:spPr>
          <a:xfrm>
            <a:off x="1297500" y="907475"/>
            <a:ext cx="7038900" cy="2911200"/>
          </a:xfrm>
          <a:prstGeom prst="rect">
            <a:avLst/>
          </a:prstGeom>
        </p:spPr>
        <p:txBody>
          <a:bodyPr anchorCtr="0" anchor="t" bIns="91425" lIns="91425" spcFirstLastPara="1" rIns="91425" wrap="square" tIns="91425">
            <a:noAutofit/>
          </a:bodyPr>
          <a:lstStyle/>
          <a:p>
            <a:pPr indent="-311150" lvl="0" marL="457200" rtl="0" algn="just">
              <a:spcBef>
                <a:spcPts val="0"/>
              </a:spcBef>
              <a:spcAft>
                <a:spcPts val="0"/>
              </a:spcAft>
              <a:buClr>
                <a:srgbClr val="FFFFFF"/>
              </a:buClr>
              <a:buSzPts val="1300"/>
              <a:buChar char="-"/>
            </a:pPr>
            <a:r>
              <a:rPr b="1" lang="cs">
                <a:solidFill>
                  <a:srgbClr val="FFFFFF"/>
                </a:solidFill>
              </a:rPr>
              <a:t>myth = second-order semiological system</a:t>
            </a:r>
            <a:endParaRPr b="1"/>
          </a:p>
        </p:txBody>
      </p:sp>
      <p:pic>
        <p:nvPicPr>
          <p:cNvPr id="198" name="Shape 198"/>
          <p:cNvPicPr preferRelativeResize="0"/>
          <p:nvPr/>
        </p:nvPicPr>
        <p:blipFill>
          <a:blip r:embed="rId3">
            <a:alphaModFix/>
          </a:blip>
          <a:stretch>
            <a:fillRect/>
          </a:stretch>
        </p:blipFill>
        <p:spPr>
          <a:xfrm>
            <a:off x="1297500" y="1472600"/>
            <a:ext cx="2114900" cy="2819875"/>
          </a:xfrm>
          <a:prstGeom prst="rect">
            <a:avLst/>
          </a:prstGeom>
          <a:noFill/>
          <a:ln>
            <a:noFill/>
          </a:ln>
        </p:spPr>
      </p:pic>
      <p:sp>
        <p:nvSpPr>
          <p:cNvPr id="199" name="Shape 199"/>
          <p:cNvSpPr txBox="1"/>
          <p:nvPr/>
        </p:nvSpPr>
        <p:spPr>
          <a:xfrm>
            <a:off x="1297500" y="3200675"/>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cs" sz="1200">
                <a:solidFill>
                  <a:srgbClr val="FFFFFF"/>
                </a:solidFill>
                <a:latin typeface="Lato"/>
                <a:ea typeface="Lato"/>
                <a:cs typeface="Lato"/>
                <a:sym typeface="Lato"/>
              </a:rPr>
              <a:t>(1) </a:t>
            </a:r>
            <a:r>
              <a:rPr lang="cs" sz="1200">
                <a:solidFill>
                  <a:srgbClr val="FFFFFF"/>
                </a:solidFill>
                <a:latin typeface="Lato"/>
                <a:ea typeface="Lato"/>
                <a:cs typeface="Lato"/>
                <a:sym typeface="Lato"/>
              </a:rPr>
              <a:t> a gesture of loyalty,</a:t>
            </a:r>
            <a:endParaRPr sz="1200">
              <a:solidFill>
                <a:srgbClr val="FFFFFF"/>
              </a:solidFill>
              <a:latin typeface="Lato"/>
              <a:ea typeface="Lato"/>
              <a:cs typeface="Lato"/>
              <a:sym typeface="Lato"/>
            </a:endParaRPr>
          </a:p>
          <a:p>
            <a:pPr indent="0" lvl="0" marL="0" rtl="0">
              <a:spcBef>
                <a:spcPts val="0"/>
              </a:spcBef>
              <a:spcAft>
                <a:spcPts val="0"/>
              </a:spcAft>
              <a:buNone/>
            </a:pPr>
            <a:r>
              <a:rPr lang="cs" sz="1200">
                <a:solidFill>
                  <a:srgbClr val="FFFFFF"/>
                </a:solidFill>
                <a:latin typeface="Lato"/>
                <a:ea typeface="Lato"/>
                <a:cs typeface="Lato"/>
                <a:sym typeface="Lato"/>
              </a:rPr>
              <a:t>(2) “France is a great empire, and all her sons, without colour discrimination, faithfully serve under her flag”</a:t>
            </a:r>
            <a:endParaRPr>
              <a:solidFill>
                <a:srgbClr val="FFFFFF"/>
              </a:solidFill>
              <a:latin typeface="Lato"/>
              <a:ea typeface="Lato"/>
              <a:cs typeface="Lato"/>
              <a:sym typeface="Lato"/>
            </a:endParaRPr>
          </a:p>
        </p:txBody>
      </p:sp>
      <p:pic>
        <p:nvPicPr>
          <p:cNvPr id="200" name="Shape 200"/>
          <p:cNvPicPr preferRelativeResize="0"/>
          <p:nvPr/>
        </p:nvPicPr>
        <p:blipFill>
          <a:blip r:embed="rId4">
            <a:alphaModFix/>
          </a:blip>
          <a:stretch>
            <a:fillRect/>
          </a:stretch>
        </p:blipFill>
        <p:spPr>
          <a:xfrm>
            <a:off x="4297500" y="1472600"/>
            <a:ext cx="3128106" cy="2346075"/>
          </a:xfrm>
          <a:prstGeom prst="rect">
            <a:avLst/>
          </a:prstGeom>
          <a:noFill/>
          <a:ln>
            <a:noFill/>
          </a:ln>
        </p:spPr>
      </p:pic>
      <p:sp>
        <p:nvSpPr>
          <p:cNvPr id="201" name="Shape 201"/>
          <p:cNvSpPr txBox="1"/>
          <p:nvPr/>
        </p:nvSpPr>
        <p:spPr>
          <a:xfrm>
            <a:off x="4297500" y="3320500"/>
            <a:ext cx="2514900" cy="1686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cs" sz="1200">
                <a:solidFill>
                  <a:srgbClr val="FFFFFF"/>
                </a:solidFill>
                <a:latin typeface="Lato"/>
                <a:ea typeface="Lato"/>
                <a:cs typeface="Lato"/>
                <a:sym typeface="Lato"/>
              </a:rPr>
              <a:t>(1) an alcoholic beverage,</a:t>
            </a:r>
            <a:endParaRPr sz="1200">
              <a:solidFill>
                <a:srgbClr val="FFFFFF"/>
              </a:solidFill>
              <a:latin typeface="Lato"/>
              <a:ea typeface="Lato"/>
              <a:cs typeface="Lato"/>
              <a:sym typeface="Lato"/>
            </a:endParaRPr>
          </a:p>
          <a:p>
            <a:pPr indent="0" lvl="0" marL="0" rtl="0" algn="just">
              <a:lnSpc>
                <a:spcPct val="115000"/>
              </a:lnSpc>
              <a:spcBef>
                <a:spcPts val="0"/>
              </a:spcBef>
              <a:spcAft>
                <a:spcPts val="0"/>
              </a:spcAft>
              <a:buNone/>
            </a:pPr>
            <a:r>
              <a:rPr lang="cs" sz="1200">
                <a:solidFill>
                  <a:srgbClr val="FFFFFF"/>
                </a:solidFill>
                <a:latin typeface="Lato"/>
                <a:ea typeface="Lato"/>
                <a:cs typeface="Lato"/>
                <a:sym typeface="Lato"/>
              </a:rPr>
              <a:t>(2) the idea of healthy and relaxing experience</a:t>
            </a:r>
            <a:endParaRPr sz="1200">
              <a:solidFill>
                <a:srgbClr val="FFFFFF"/>
              </a:solidFill>
              <a:latin typeface="Lato"/>
              <a:ea typeface="Lato"/>
              <a:cs typeface="Lato"/>
              <a:sym typeface="Lato"/>
            </a:endParaRPr>
          </a:p>
        </p:txBody>
      </p:sp>
      <p:sp>
        <p:nvSpPr>
          <p:cNvPr id="202" name="Shape 202"/>
          <p:cNvSpPr txBox="1"/>
          <p:nvPr/>
        </p:nvSpPr>
        <p:spPr>
          <a:xfrm>
            <a:off x="7078825" y="3507300"/>
            <a:ext cx="2115000" cy="2118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cs" sz="900">
                <a:solidFill>
                  <a:srgbClr val="FFFFFF"/>
                </a:solidFill>
                <a:latin typeface="Lato"/>
                <a:ea typeface="Lato"/>
                <a:cs typeface="Lato"/>
                <a:sym typeface="Lato"/>
              </a:rPr>
              <a:t>Image sources: </a:t>
            </a:r>
            <a:r>
              <a:rPr lang="cs" sz="900">
                <a:solidFill>
                  <a:srgbClr val="FFFFFF"/>
                </a:solidFill>
                <a:latin typeface="Lato"/>
                <a:ea typeface="Lato"/>
                <a:cs typeface="Lato"/>
                <a:sym typeface="Lato"/>
              </a:rPr>
              <a:t>http://www.muhlemann.ch/os_comm/catalog/popup_image.php?pID=2404&amp;osCsid=c6170e2f3333d2b98ff5492a9caf5646,</a:t>
            </a:r>
            <a:br>
              <a:rPr lang="cs" sz="900">
                <a:solidFill>
                  <a:srgbClr val="FFFFFF"/>
                </a:solidFill>
                <a:latin typeface="Lato"/>
                <a:ea typeface="Lato"/>
                <a:cs typeface="Lato"/>
                <a:sym typeface="Lato"/>
              </a:rPr>
            </a:br>
            <a:r>
              <a:rPr lang="cs" sz="900">
                <a:solidFill>
                  <a:srgbClr val="FFFFFF"/>
                </a:solidFill>
                <a:latin typeface="Lato"/>
                <a:ea typeface="Lato"/>
                <a:cs typeface="Lato"/>
                <a:sym typeface="Lato"/>
              </a:rPr>
              <a:t>https://static.independent.co.uk/s3fs-public/styles/story_large/public/thumbnails/image/2016/09/22/12/wine.jpg</a:t>
            </a:r>
            <a:endParaRPr sz="9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Sources</a:t>
            </a:r>
            <a:endParaRPr/>
          </a:p>
        </p:txBody>
      </p:sp>
      <p:sp>
        <p:nvSpPr>
          <p:cNvPr id="208" name="Shape 208"/>
          <p:cNvSpPr txBox="1"/>
          <p:nvPr>
            <p:ph idx="1" type="body"/>
          </p:nvPr>
        </p:nvSpPr>
        <p:spPr>
          <a:xfrm>
            <a:off x="1297500" y="11161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cs" sz="1200"/>
              <a:t>Hamel, S. C. (2011). Semiotics: Theory and Applications. Nova Science Publishers. </a:t>
            </a:r>
            <a:endParaRPr sz="1200"/>
          </a:p>
          <a:p>
            <a:pPr indent="0" lvl="0" marL="0" rtl="0">
              <a:spcBef>
                <a:spcPts val="1600"/>
              </a:spcBef>
              <a:spcAft>
                <a:spcPts val="0"/>
              </a:spcAft>
              <a:buNone/>
            </a:pPr>
            <a:r>
              <a:rPr lang="cs" sz="1200"/>
              <a:t>Pietarinen, A. V. (2015). Signs systematically studied: Invitation to Peirce’s theory. Sign Systems Studies, 43(4), 372-398.</a:t>
            </a:r>
            <a:endParaRPr sz="1200"/>
          </a:p>
          <a:p>
            <a:pPr indent="0" lvl="0" marL="0" rtl="0">
              <a:spcBef>
                <a:spcPts val="1600"/>
              </a:spcBef>
              <a:spcAft>
                <a:spcPts val="0"/>
              </a:spcAft>
              <a:buNone/>
            </a:pPr>
            <a:r>
              <a:rPr lang="cs" sz="1200"/>
              <a:t>Joseph, J.E. (2012). Saussure. OUP Oxford.</a:t>
            </a:r>
            <a:endParaRPr sz="1200"/>
          </a:p>
          <a:p>
            <a:pPr indent="0" lvl="0" marL="0" rtl="0">
              <a:spcBef>
                <a:spcPts val="1600"/>
              </a:spcBef>
              <a:spcAft>
                <a:spcPts val="0"/>
              </a:spcAft>
              <a:buNone/>
            </a:pPr>
            <a:r>
              <a:rPr lang="cs" sz="1200"/>
              <a:t>Sebeok, T. A. (2001). Signs: an introduction to semiotics. 2nd ed. University of Toronto Press.</a:t>
            </a:r>
            <a:endParaRPr sz="1200"/>
          </a:p>
          <a:p>
            <a:pPr indent="0" lvl="0" marL="0" rtl="0">
              <a:spcBef>
                <a:spcPts val="1600"/>
              </a:spcBef>
              <a:spcAft>
                <a:spcPts val="0"/>
              </a:spcAft>
              <a:buNone/>
            </a:pPr>
            <a:r>
              <a:rPr lang="cs" sz="1200"/>
              <a:t>Chandler, D. (2017) Semiotics for Beginners. Retrieved from</a:t>
            </a:r>
            <a:r>
              <a:rPr lang="cs" sz="1200">
                <a:uFill>
                  <a:noFill/>
                </a:uFill>
                <a:hlinkClick r:id="rId3"/>
              </a:rPr>
              <a:t> </a:t>
            </a:r>
            <a:r>
              <a:rPr lang="cs" sz="1200" u="sng">
                <a:hlinkClick r:id="rId4"/>
              </a:rPr>
              <a:t>http://visual-memory.co.uk/daniel/Documents/S4B/sem01.html</a:t>
            </a:r>
            <a:endParaRPr sz="1200" u="sng">
              <a:hlinkClick r:id="rId5"/>
            </a:endParaRPr>
          </a:p>
          <a:p>
            <a:pPr indent="0" lvl="0" marL="0">
              <a:spcBef>
                <a:spcPts val="600"/>
              </a:spcBef>
              <a:spcAft>
                <a:spcPts val="0"/>
              </a:spcAft>
              <a:buNone/>
            </a:pPr>
            <a:r>
              <a:rPr lang="cs" sz="1200"/>
              <a:t>Barthes, R. (1972). Mythologies. London: Paladin.</a:t>
            </a:r>
            <a:endParaRPr sz="1200"/>
          </a:p>
          <a:p>
            <a:pPr indent="0" lvl="0" marL="0">
              <a:spcBef>
                <a:spcPts val="1600"/>
              </a:spcBef>
              <a:spcAft>
                <a:spcPts val="0"/>
              </a:spcAft>
              <a:buNone/>
            </a:pPr>
            <a:r>
              <a:rPr lang="cs" sz="1200"/>
              <a:t>Hebdige, D. (1979). From culture to hegemony. In Subculture: The Meaning of Style, 5–19. New York and London: Routledge.</a:t>
            </a:r>
            <a:endParaRPr sz="1200"/>
          </a:p>
          <a:p>
            <a:pPr indent="0" lvl="0" marL="0" rtl="0">
              <a:spcBef>
                <a:spcPts val="1600"/>
              </a:spcBef>
              <a:spcAft>
                <a:spcPts val="0"/>
              </a:spcAft>
              <a:buNone/>
            </a:pPr>
            <a:r>
              <a:rPr lang="cs" sz="1200"/>
              <a:t>Huppatz, D. J. (2011). Roland Barthes, Mythologies. Design and Culture, 3(1), 85-100.</a:t>
            </a:r>
            <a:endParaRPr sz="1200"/>
          </a:p>
          <a:p>
            <a:pPr indent="0" lvl="0" marL="0" rtl="0">
              <a:spcBef>
                <a:spcPts val="1600"/>
              </a:spcBef>
              <a:spcAft>
                <a:spcPts val="0"/>
              </a:spcAft>
              <a:buNone/>
            </a:pPr>
            <a:r>
              <a:t/>
            </a:r>
            <a:endParaRPr sz="1200"/>
          </a:p>
          <a:p>
            <a:pPr indent="0" lvl="0" marL="0">
              <a:spcBef>
                <a:spcPts val="1600"/>
              </a:spcBef>
              <a:spcAft>
                <a:spcPts val="1600"/>
              </a:spcAft>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What is Semiotics?</a:t>
            </a:r>
            <a:endParaRPr/>
          </a:p>
        </p:txBody>
      </p:sp>
      <p:sp>
        <p:nvSpPr>
          <p:cNvPr id="141" name="Shape 1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cs" sz="1400"/>
              <a:t>study of sign processes (semiosis) / signification and communication, signs and symbols</a:t>
            </a:r>
            <a:endParaRPr sz="1400"/>
          </a:p>
          <a:p>
            <a:pPr indent="0" lvl="0" marL="0" rtl="0">
              <a:spcBef>
                <a:spcPts val="1600"/>
              </a:spcBef>
              <a:spcAft>
                <a:spcPts val="0"/>
              </a:spcAft>
              <a:buNone/>
            </a:pPr>
            <a:r>
              <a:t/>
            </a:r>
            <a:endParaRPr sz="1400"/>
          </a:p>
          <a:p>
            <a:pPr indent="-317500" lvl="0" marL="457200" rtl="0">
              <a:spcBef>
                <a:spcPts val="1600"/>
              </a:spcBef>
              <a:spcAft>
                <a:spcPts val="0"/>
              </a:spcAft>
              <a:buSzPts val="1400"/>
              <a:buChar char="-"/>
            </a:pPr>
            <a:r>
              <a:rPr lang="cs" sz="1400"/>
              <a:t>three branches:</a:t>
            </a:r>
            <a:endParaRPr sz="1400"/>
          </a:p>
          <a:p>
            <a:pPr indent="-317500" lvl="1" marL="914400" rtl="0">
              <a:spcBef>
                <a:spcPts val="0"/>
              </a:spcBef>
              <a:spcAft>
                <a:spcPts val="0"/>
              </a:spcAft>
              <a:buSzPts val="1400"/>
              <a:buChar char="-"/>
            </a:pPr>
            <a:r>
              <a:rPr lang="cs" sz="1400"/>
              <a:t>Semantics - meaning of signs</a:t>
            </a:r>
            <a:endParaRPr sz="1400"/>
          </a:p>
          <a:p>
            <a:pPr indent="-317500" lvl="1" marL="914400" rtl="0">
              <a:spcBef>
                <a:spcPts val="0"/>
              </a:spcBef>
              <a:spcAft>
                <a:spcPts val="0"/>
              </a:spcAft>
              <a:buSzPts val="1400"/>
              <a:buChar char="-"/>
            </a:pPr>
            <a:r>
              <a:rPr lang="cs" sz="1400"/>
              <a:t>Syntactics - mutual relations between signs</a:t>
            </a:r>
            <a:endParaRPr sz="1400"/>
          </a:p>
          <a:p>
            <a:pPr indent="-317500" lvl="1" marL="914400" rtl="0">
              <a:spcBef>
                <a:spcPts val="0"/>
              </a:spcBef>
              <a:spcAft>
                <a:spcPts val="0"/>
              </a:spcAft>
              <a:buSzPts val="1400"/>
              <a:buChar char="-"/>
            </a:pPr>
            <a:r>
              <a:rPr lang="cs" sz="1400"/>
              <a:t>Pragmatics - use of signs; relations between signs and their users</a:t>
            </a:r>
            <a:endParaRPr sz="1400"/>
          </a:p>
          <a:p>
            <a:pPr indent="0" lvl="0" marL="0" rtl="0">
              <a:spcBef>
                <a:spcPts val="1600"/>
              </a:spcBef>
              <a:spcAft>
                <a:spcPts val="0"/>
              </a:spcAft>
              <a:buNone/>
            </a:pPr>
            <a:r>
              <a:t/>
            </a:r>
            <a:endParaRPr sz="1100"/>
          </a:p>
          <a:p>
            <a:pPr indent="0" lvl="0" marL="0" rtl="0">
              <a:spcBef>
                <a:spcPts val="1600"/>
              </a:spcBef>
              <a:spcAft>
                <a:spcPts val="160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Firstness, Secondness, Thirdness</a:t>
            </a:r>
            <a:endParaRPr/>
          </a:p>
        </p:txBody>
      </p:sp>
      <p:sp>
        <p:nvSpPr>
          <p:cNvPr id="147" name="Shape 147"/>
          <p:cNvSpPr txBox="1"/>
          <p:nvPr>
            <p:ph idx="1" type="body"/>
          </p:nvPr>
        </p:nvSpPr>
        <p:spPr>
          <a:xfrm>
            <a:off x="197025" y="1307850"/>
            <a:ext cx="57717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cs" sz="1400"/>
              <a:t>founder of modern Semiotics - American philosopher Charles Sanders Pierce</a:t>
            </a:r>
            <a:endParaRPr sz="1400"/>
          </a:p>
          <a:p>
            <a:pPr indent="-317500" lvl="0" marL="457200" rtl="0">
              <a:spcBef>
                <a:spcPts val="0"/>
              </a:spcBef>
              <a:spcAft>
                <a:spcPts val="0"/>
              </a:spcAft>
              <a:buSzPts val="1400"/>
              <a:buChar char="-"/>
            </a:pPr>
            <a:r>
              <a:rPr lang="cs" sz="1400"/>
              <a:t>Peirce`s work on Semiotics inspired by Immanuel Kant</a:t>
            </a:r>
            <a:endParaRPr sz="1400"/>
          </a:p>
          <a:p>
            <a:pPr indent="0" lvl="0" marL="0" rtl="0">
              <a:spcBef>
                <a:spcPts val="1600"/>
              </a:spcBef>
              <a:spcAft>
                <a:spcPts val="0"/>
              </a:spcAft>
              <a:buNone/>
            </a:pPr>
            <a:r>
              <a:t/>
            </a:r>
            <a:endParaRPr sz="1400"/>
          </a:p>
          <a:p>
            <a:pPr indent="-317500" lvl="0" marL="457200" rtl="0">
              <a:spcBef>
                <a:spcPts val="1600"/>
              </a:spcBef>
              <a:spcAft>
                <a:spcPts val="0"/>
              </a:spcAft>
              <a:buSzPts val="1400"/>
              <a:buChar char="-"/>
            </a:pPr>
            <a:r>
              <a:rPr lang="cs" sz="1400"/>
              <a:t>Firstness - pure modes of being, something that does not depend on our cognition or actions, e. g. feelings, senses</a:t>
            </a:r>
            <a:endParaRPr sz="1400"/>
          </a:p>
          <a:p>
            <a:pPr indent="-317500" lvl="0" marL="457200" rtl="0">
              <a:spcBef>
                <a:spcPts val="0"/>
              </a:spcBef>
              <a:spcAft>
                <a:spcPts val="0"/>
              </a:spcAft>
              <a:buSzPts val="1400"/>
              <a:buChar char="-"/>
            </a:pPr>
            <a:r>
              <a:rPr lang="cs" sz="1400"/>
              <a:t>Secondness - polarities of action-reaction, effort-resistance...involves acting and percieveing, the struggle etc.</a:t>
            </a:r>
            <a:endParaRPr sz="1400"/>
          </a:p>
          <a:p>
            <a:pPr indent="-317500" lvl="0" marL="457200" rtl="0">
              <a:spcBef>
                <a:spcPts val="0"/>
              </a:spcBef>
              <a:spcAft>
                <a:spcPts val="0"/>
              </a:spcAft>
              <a:buSzPts val="1400"/>
              <a:buChar char="-"/>
            </a:pPr>
            <a:r>
              <a:rPr lang="cs" sz="1400"/>
              <a:t>Thirdness - utmost importance in philosophy, ideas our minds produce, brings a first into relation to a second</a:t>
            </a:r>
            <a:endParaRPr sz="1400"/>
          </a:p>
          <a:p>
            <a:pPr indent="0" lvl="0" marL="0">
              <a:spcBef>
                <a:spcPts val="1600"/>
              </a:spcBef>
              <a:spcAft>
                <a:spcPts val="1600"/>
              </a:spcAft>
              <a:buNone/>
            </a:pPr>
            <a:r>
              <a:t/>
            </a:r>
            <a:endParaRPr/>
          </a:p>
        </p:txBody>
      </p:sp>
      <p:pic>
        <p:nvPicPr>
          <p:cNvPr id="148" name="Shape 148"/>
          <p:cNvPicPr preferRelativeResize="0"/>
          <p:nvPr/>
        </p:nvPicPr>
        <p:blipFill>
          <a:blip r:embed="rId3">
            <a:alphaModFix/>
          </a:blip>
          <a:stretch>
            <a:fillRect/>
          </a:stretch>
        </p:blipFill>
        <p:spPr>
          <a:xfrm>
            <a:off x="6064525" y="1159750"/>
            <a:ext cx="2789375" cy="339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Icon, Index, Symbol</a:t>
            </a:r>
            <a:endParaRPr/>
          </a:p>
        </p:txBody>
      </p:sp>
      <p:sp>
        <p:nvSpPr>
          <p:cNvPr id="154" name="Shape 154"/>
          <p:cNvSpPr txBox="1"/>
          <p:nvPr>
            <p:ph idx="1" type="body"/>
          </p:nvPr>
        </p:nvSpPr>
        <p:spPr>
          <a:xfrm>
            <a:off x="1058300" y="1459875"/>
            <a:ext cx="5927400" cy="2911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cs" sz="1400"/>
              <a:t> need of an interpretation that brings sign and object into relation</a:t>
            </a:r>
            <a:endParaRPr sz="1400"/>
          </a:p>
          <a:p>
            <a:pPr indent="457200" lvl="0" marL="0" rtl="0">
              <a:spcBef>
                <a:spcPts val="1600"/>
              </a:spcBef>
              <a:spcAft>
                <a:spcPts val="0"/>
              </a:spcAft>
              <a:buNone/>
            </a:pPr>
            <a:r>
              <a:rPr lang="cs" sz="1400"/>
              <a:t>=&gt; Peirce`s distinction between icon, index and symbol</a:t>
            </a:r>
            <a:endParaRPr sz="1400"/>
          </a:p>
          <a:p>
            <a:pPr indent="-317500" lvl="0" marL="457200" rtl="0">
              <a:spcBef>
                <a:spcPts val="1600"/>
              </a:spcBef>
              <a:spcAft>
                <a:spcPts val="0"/>
              </a:spcAft>
              <a:buSzPts val="1400"/>
              <a:buChar char="-"/>
            </a:pPr>
            <a:r>
              <a:rPr lang="cs" sz="1400"/>
              <a:t>icon - based on analogy/similarity, e. g. painting</a:t>
            </a:r>
            <a:endParaRPr sz="1400"/>
          </a:p>
          <a:p>
            <a:pPr indent="-317500" lvl="0" marL="457200" rtl="0">
              <a:spcBef>
                <a:spcPts val="0"/>
              </a:spcBef>
              <a:spcAft>
                <a:spcPts val="0"/>
              </a:spcAft>
              <a:buSzPts val="1400"/>
              <a:buChar char="-"/>
            </a:pPr>
            <a:r>
              <a:rPr lang="cs" sz="1400"/>
              <a:t>index - forces attention to a certain object, factual link e. g. smoke signifies fire</a:t>
            </a:r>
            <a:endParaRPr sz="1400"/>
          </a:p>
          <a:p>
            <a:pPr indent="-317500" lvl="0" marL="457200">
              <a:spcBef>
                <a:spcPts val="0"/>
              </a:spcBef>
              <a:spcAft>
                <a:spcPts val="0"/>
              </a:spcAft>
              <a:buSzPts val="1400"/>
              <a:buChar char="-"/>
            </a:pPr>
            <a:r>
              <a:rPr lang="cs" sz="1400"/>
              <a:t>symbol - signifies object via association or habitual connection, e. g. a word such as “dog”</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1297500" y="710700"/>
            <a:ext cx="3894300" cy="131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Life of </a:t>
            </a:r>
            <a:r>
              <a:rPr b="1" lang="cs"/>
              <a:t>Ferdinand de Saussare</a:t>
            </a:r>
            <a:endParaRPr b="1"/>
          </a:p>
        </p:txBody>
      </p:sp>
      <p:sp>
        <p:nvSpPr>
          <p:cNvPr id="160" name="Shape 160"/>
          <p:cNvSpPr txBox="1"/>
          <p:nvPr>
            <p:ph idx="1" type="body"/>
          </p:nvPr>
        </p:nvSpPr>
        <p:spPr>
          <a:xfrm>
            <a:off x="686600" y="1972550"/>
            <a:ext cx="4409700" cy="2415900"/>
          </a:xfrm>
          <a:prstGeom prst="rect">
            <a:avLst/>
          </a:prstGeom>
        </p:spPr>
        <p:txBody>
          <a:bodyPr anchorCtr="0" anchor="t" bIns="91425" lIns="91425" spcFirstLastPara="1" rIns="91425" wrap="square" tIns="91425">
            <a:noAutofit/>
          </a:bodyPr>
          <a:lstStyle/>
          <a:p>
            <a:pPr indent="457200" lvl="0" marL="914400" rtl="0">
              <a:spcBef>
                <a:spcPts val="0"/>
              </a:spcBef>
              <a:spcAft>
                <a:spcPts val="0"/>
              </a:spcAft>
              <a:buNone/>
            </a:pPr>
            <a:r>
              <a:rPr lang="cs"/>
              <a:t>*1857,  十1913</a:t>
            </a:r>
            <a:endParaRPr/>
          </a:p>
          <a:p>
            <a:pPr indent="-311150" lvl="0" marL="457200" rtl="0">
              <a:spcBef>
                <a:spcPts val="1600"/>
              </a:spcBef>
              <a:spcAft>
                <a:spcPts val="0"/>
              </a:spcAft>
              <a:buSzPts val="1300"/>
              <a:buChar char="-"/>
            </a:pPr>
            <a:r>
              <a:rPr lang="cs"/>
              <a:t>Born in Geneva, Switzerland</a:t>
            </a:r>
            <a:endParaRPr/>
          </a:p>
          <a:p>
            <a:pPr indent="-311150" lvl="0" marL="457200" rtl="0">
              <a:spcBef>
                <a:spcPts val="0"/>
              </a:spcBef>
              <a:spcAft>
                <a:spcPts val="0"/>
              </a:spcAft>
              <a:buSzPts val="1300"/>
              <a:buChar char="-"/>
            </a:pPr>
            <a:r>
              <a:rPr lang="cs"/>
              <a:t>Very talented and intelligent  from very young age</a:t>
            </a:r>
            <a:endParaRPr/>
          </a:p>
          <a:p>
            <a:pPr indent="-311150" lvl="0" marL="457200" rtl="0">
              <a:spcBef>
                <a:spcPts val="0"/>
              </a:spcBef>
              <a:spcAft>
                <a:spcPts val="0"/>
              </a:spcAft>
              <a:buSzPts val="1300"/>
              <a:buChar char="-"/>
            </a:pPr>
            <a:r>
              <a:rPr lang="cs"/>
              <a:t>Interested in studying languages</a:t>
            </a:r>
            <a:endParaRPr/>
          </a:p>
          <a:p>
            <a:pPr indent="-311150" lvl="0" marL="457200" rtl="0">
              <a:spcBef>
                <a:spcPts val="0"/>
              </a:spcBef>
              <a:spcAft>
                <a:spcPts val="0"/>
              </a:spcAft>
              <a:buSzPts val="1300"/>
              <a:buChar char="-"/>
            </a:pPr>
            <a:r>
              <a:rPr lang="cs"/>
              <a:t>He taught in Geneva, Paris and Liepzig</a:t>
            </a:r>
            <a:endParaRPr/>
          </a:p>
          <a:p>
            <a:pPr indent="-311150" lvl="0" marL="457200" rtl="0">
              <a:spcBef>
                <a:spcPts val="0"/>
              </a:spcBef>
              <a:spcAft>
                <a:spcPts val="0"/>
              </a:spcAft>
              <a:buSzPts val="1300"/>
              <a:buChar char="-"/>
            </a:pPr>
            <a:r>
              <a:rPr b="1" lang="cs"/>
              <a:t>Founder of semiotics</a:t>
            </a:r>
            <a:endParaRPr b="1"/>
          </a:p>
          <a:p>
            <a:pPr indent="-311150" lvl="0" marL="457200">
              <a:spcBef>
                <a:spcPts val="0"/>
              </a:spcBef>
              <a:spcAft>
                <a:spcPts val="0"/>
              </a:spcAft>
              <a:buSzPts val="1300"/>
              <a:buChar char="-"/>
            </a:pPr>
            <a:r>
              <a:rPr lang="cs"/>
              <a:t>Main work </a:t>
            </a:r>
            <a:r>
              <a:rPr i="1" lang="cs"/>
              <a:t>Course in General Linguistics </a:t>
            </a:r>
            <a:r>
              <a:rPr lang="cs"/>
              <a:t>published by his students after his death</a:t>
            </a:r>
            <a:endParaRPr/>
          </a:p>
        </p:txBody>
      </p:sp>
      <p:pic>
        <p:nvPicPr>
          <p:cNvPr id="161" name="Shape 161"/>
          <p:cNvPicPr preferRelativeResize="0"/>
          <p:nvPr/>
        </p:nvPicPr>
        <p:blipFill>
          <a:blip r:embed="rId3">
            <a:alphaModFix/>
          </a:blip>
          <a:stretch>
            <a:fillRect/>
          </a:stretch>
        </p:blipFill>
        <p:spPr>
          <a:xfrm>
            <a:off x="5660000" y="710700"/>
            <a:ext cx="2991225" cy="367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Sign, signifier, signified</a:t>
            </a:r>
            <a:endParaRPr/>
          </a:p>
        </p:txBody>
      </p:sp>
      <p:sp>
        <p:nvSpPr>
          <p:cNvPr id="167" name="Shape 167"/>
          <p:cNvSpPr txBox="1"/>
          <p:nvPr>
            <p:ph idx="1" type="body"/>
          </p:nvPr>
        </p:nvSpPr>
        <p:spPr>
          <a:xfrm>
            <a:off x="1297500" y="927525"/>
            <a:ext cx="7038900" cy="355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Sign is a form made up of </a:t>
            </a:r>
            <a:r>
              <a:rPr i="1" lang="cs"/>
              <a:t>signifier </a:t>
            </a:r>
            <a:r>
              <a:rPr lang="cs"/>
              <a:t>and </a:t>
            </a:r>
            <a:r>
              <a:rPr i="1" lang="cs"/>
              <a:t>signified</a:t>
            </a:r>
            <a:r>
              <a:rPr lang="cs"/>
              <a:t>.</a:t>
            </a:r>
            <a:endParaRPr/>
          </a:p>
          <a:p>
            <a:pPr indent="-311150" lvl="0" marL="457200">
              <a:spcBef>
                <a:spcPts val="1600"/>
              </a:spcBef>
              <a:spcAft>
                <a:spcPts val="0"/>
              </a:spcAft>
              <a:buSzPts val="1300"/>
              <a:buChar char="-"/>
            </a:pPr>
            <a:r>
              <a:rPr b="1" lang="cs"/>
              <a:t>Signifier</a:t>
            </a:r>
            <a:r>
              <a:rPr lang="cs"/>
              <a:t>: </a:t>
            </a:r>
            <a:r>
              <a:rPr lang="cs"/>
              <a:t>something physical – sounds, letters, gestures</a:t>
            </a:r>
            <a:endParaRPr/>
          </a:p>
          <a:p>
            <a:pPr indent="-311150" lvl="0" marL="457200">
              <a:spcBef>
                <a:spcPts val="0"/>
              </a:spcBef>
              <a:spcAft>
                <a:spcPts val="0"/>
              </a:spcAft>
              <a:buSzPts val="1300"/>
              <a:buChar char="-"/>
            </a:pPr>
            <a:r>
              <a:rPr b="1" lang="cs"/>
              <a:t>Signified</a:t>
            </a:r>
            <a:r>
              <a:rPr lang="cs"/>
              <a:t>: </a:t>
            </a:r>
            <a:r>
              <a:rPr lang="cs"/>
              <a:t>image or concept to which the signifier refers </a:t>
            </a:r>
            <a:endParaRPr/>
          </a:p>
          <a:p>
            <a:pPr indent="-311150" lvl="0" marL="457200">
              <a:spcBef>
                <a:spcPts val="0"/>
              </a:spcBef>
              <a:spcAft>
                <a:spcPts val="0"/>
              </a:spcAft>
              <a:buSzPts val="1300"/>
              <a:buChar char="-"/>
            </a:pPr>
            <a:r>
              <a:rPr b="1" lang="cs"/>
              <a:t>Signification</a:t>
            </a:r>
            <a:r>
              <a:rPr lang="cs"/>
              <a:t>: relation between signifier and signified</a:t>
            </a:r>
            <a:endParaRPr/>
          </a:p>
        </p:txBody>
      </p:sp>
      <p:pic>
        <p:nvPicPr>
          <p:cNvPr id="168" name="Shape 168"/>
          <p:cNvPicPr preferRelativeResize="0"/>
          <p:nvPr/>
        </p:nvPicPr>
        <p:blipFill rotWithShape="1">
          <a:blip r:embed="rId3">
            <a:alphaModFix/>
          </a:blip>
          <a:srcRect b="0" l="4315" r="0" t="5033"/>
          <a:stretch/>
        </p:blipFill>
        <p:spPr>
          <a:xfrm>
            <a:off x="1445475" y="2481400"/>
            <a:ext cx="4378601" cy="226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Langue, parole and other  key concepts</a:t>
            </a:r>
            <a:endParaRPr/>
          </a:p>
        </p:txBody>
      </p:sp>
      <p:sp>
        <p:nvSpPr>
          <p:cNvPr id="174" name="Shape 17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Saussure made distinction between </a:t>
            </a:r>
            <a:r>
              <a:rPr b="1" i="1" lang="cs"/>
              <a:t>langue</a:t>
            </a:r>
            <a:r>
              <a:rPr b="1" lang="cs"/>
              <a:t> </a:t>
            </a:r>
            <a:r>
              <a:rPr lang="cs"/>
              <a:t>(language) and </a:t>
            </a:r>
            <a:r>
              <a:rPr b="1" i="1" lang="cs"/>
              <a:t>parole</a:t>
            </a:r>
            <a:r>
              <a:rPr b="1" lang="cs"/>
              <a:t> </a:t>
            </a:r>
            <a:r>
              <a:rPr lang="cs"/>
              <a:t>(speech)</a:t>
            </a:r>
            <a:endParaRPr/>
          </a:p>
          <a:p>
            <a:pPr indent="-311150" lvl="0" marL="457200" rtl="0">
              <a:spcBef>
                <a:spcPts val="1600"/>
              </a:spcBef>
              <a:spcAft>
                <a:spcPts val="0"/>
              </a:spcAft>
              <a:buSzPts val="1300"/>
              <a:buFont typeface="Times New Roman"/>
              <a:buChar char="-"/>
            </a:pPr>
            <a:r>
              <a:rPr b="1" lang="cs"/>
              <a:t>Langue</a:t>
            </a:r>
            <a:r>
              <a:rPr lang="cs"/>
              <a:t>: system of rules and conventions or habits which is independent on individual users</a:t>
            </a:r>
            <a:endParaRPr/>
          </a:p>
          <a:p>
            <a:pPr indent="-311150" lvl="0" marL="457200" rtl="0">
              <a:spcBef>
                <a:spcPts val="0"/>
              </a:spcBef>
              <a:spcAft>
                <a:spcPts val="0"/>
              </a:spcAft>
              <a:buSzPts val="1300"/>
              <a:buFont typeface="Times New Roman"/>
              <a:buChar char="-"/>
            </a:pPr>
            <a:r>
              <a:rPr b="1" lang="cs"/>
              <a:t>Parole</a:t>
            </a:r>
            <a:r>
              <a:rPr lang="cs"/>
              <a:t>: its use in particular instances</a:t>
            </a:r>
            <a:endParaRPr/>
          </a:p>
          <a:p>
            <a:pPr indent="-311150" lvl="0" marL="457200" rtl="0">
              <a:spcBef>
                <a:spcPts val="0"/>
              </a:spcBef>
              <a:spcAft>
                <a:spcPts val="0"/>
              </a:spcAft>
              <a:buSzPts val="1300"/>
              <a:buChar char="-"/>
            </a:pPr>
            <a:r>
              <a:rPr lang="cs"/>
              <a:t>Emphasis on </a:t>
            </a:r>
            <a:r>
              <a:rPr i="1" lang="cs"/>
              <a:t>langue </a:t>
            </a:r>
            <a:r>
              <a:rPr lang="cs"/>
              <a:t>because most important are underlying structures and rules of a semiotics system as a whole</a:t>
            </a:r>
            <a:endParaRPr/>
          </a:p>
          <a:p>
            <a:pPr indent="0" lvl="0" marL="0" rtl="0">
              <a:spcBef>
                <a:spcPts val="1600"/>
              </a:spcBef>
              <a:spcAft>
                <a:spcPts val="0"/>
              </a:spcAft>
              <a:buNone/>
            </a:pPr>
            <a:r>
              <a:rPr b="1" lang="cs"/>
              <a:t>Study of signs:</a:t>
            </a:r>
            <a:endParaRPr b="1"/>
          </a:p>
          <a:p>
            <a:pPr indent="-311150" lvl="0" marL="457200" rtl="0">
              <a:spcBef>
                <a:spcPts val="1600"/>
              </a:spcBef>
              <a:spcAft>
                <a:spcPts val="0"/>
              </a:spcAft>
              <a:buSzPts val="1300"/>
              <a:buFont typeface="Times New Roman"/>
              <a:buChar char="-"/>
            </a:pPr>
            <a:r>
              <a:rPr b="1" lang="cs"/>
              <a:t>Synchronic</a:t>
            </a:r>
            <a:r>
              <a:rPr lang="cs"/>
              <a:t>: studying signs at given point in time</a:t>
            </a:r>
            <a:endParaRPr/>
          </a:p>
          <a:p>
            <a:pPr indent="-311150" lvl="0" marL="457200" rtl="0">
              <a:spcBef>
                <a:spcPts val="0"/>
              </a:spcBef>
              <a:spcAft>
                <a:spcPts val="0"/>
              </a:spcAft>
              <a:buSzPts val="1300"/>
              <a:buFont typeface="Times New Roman"/>
              <a:buChar char="-"/>
            </a:pPr>
            <a:r>
              <a:rPr b="1" lang="cs"/>
              <a:t>Diachronic</a:t>
            </a:r>
            <a:r>
              <a:rPr lang="cs"/>
              <a:t>: how signs change in form and meaning over time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Roland Barthes </a:t>
            </a:r>
            <a:r>
              <a:rPr lang="cs" sz="1400"/>
              <a:t>(1915-1980)</a:t>
            </a:r>
            <a:endParaRPr sz="1400"/>
          </a:p>
        </p:txBody>
      </p:sp>
      <p:sp>
        <p:nvSpPr>
          <p:cNvPr id="180" name="Shape 180"/>
          <p:cNvSpPr txBox="1"/>
          <p:nvPr>
            <p:ph idx="1" type="body"/>
          </p:nvPr>
        </p:nvSpPr>
        <p:spPr>
          <a:xfrm>
            <a:off x="1297500" y="1116150"/>
            <a:ext cx="4892400" cy="29112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FFFFFF"/>
              </a:buClr>
              <a:buSzPts val="1400"/>
              <a:buChar char="-"/>
            </a:pPr>
            <a:r>
              <a:rPr lang="cs" sz="1400">
                <a:solidFill>
                  <a:srgbClr val="FFFFFF"/>
                </a:solidFill>
              </a:rPr>
              <a:t>concept of </a:t>
            </a:r>
            <a:r>
              <a:rPr b="1" lang="cs" sz="1400">
                <a:solidFill>
                  <a:srgbClr val="FFFFFF"/>
                </a:solidFill>
              </a:rPr>
              <a:t>myth</a:t>
            </a:r>
            <a:endParaRPr b="1" sz="1400">
              <a:solidFill>
                <a:srgbClr val="FFFFFF"/>
              </a:solidFill>
            </a:endParaRPr>
          </a:p>
          <a:p>
            <a:pPr indent="-317500" lvl="0" marL="457200" rtl="0" algn="just">
              <a:spcBef>
                <a:spcPts val="0"/>
              </a:spcBef>
              <a:spcAft>
                <a:spcPts val="0"/>
              </a:spcAft>
              <a:buClr>
                <a:srgbClr val="FFFFFF"/>
              </a:buClr>
              <a:buSzPts val="1400"/>
              <a:buChar char="-"/>
            </a:pPr>
            <a:r>
              <a:rPr lang="cs" sz="1400">
                <a:solidFill>
                  <a:srgbClr val="FFFFFF"/>
                </a:solidFill>
              </a:rPr>
              <a:t>all the apparently spontaneous forms and rituals of contemporary bourgeois societies are subject to a </a:t>
            </a:r>
            <a:r>
              <a:rPr b="1" lang="cs" sz="1400">
                <a:solidFill>
                  <a:srgbClr val="FFFFFF"/>
                </a:solidFill>
              </a:rPr>
              <a:t>systematic distortion</a:t>
            </a:r>
            <a:endParaRPr b="1" sz="1400">
              <a:solidFill>
                <a:srgbClr val="FFFFFF"/>
              </a:solidFill>
            </a:endParaRPr>
          </a:p>
          <a:p>
            <a:pPr indent="-317500" lvl="0" marL="457200" rtl="0" algn="just">
              <a:spcBef>
                <a:spcPts val="0"/>
              </a:spcBef>
              <a:spcAft>
                <a:spcPts val="0"/>
              </a:spcAft>
              <a:buClr>
                <a:srgbClr val="FFFFFF"/>
              </a:buClr>
              <a:buSzPts val="1400"/>
              <a:buChar char="-"/>
            </a:pPr>
            <a:r>
              <a:rPr lang="cs" sz="1400">
                <a:solidFill>
                  <a:srgbClr val="FFFFFF"/>
                </a:solidFill>
              </a:rPr>
              <a:t>objects are organized into meaningful relationships by narratives that expressed collective </a:t>
            </a:r>
            <a:r>
              <a:rPr b="1" lang="cs" sz="1400">
                <a:solidFill>
                  <a:srgbClr val="FFFFFF"/>
                </a:solidFill>
              </a:rPr>
              <a:t>cultural values</a:t>
            </a:r>
            <a:endParaRPr b="1" sz="1400">
              <a:solidFill>
                <a:srgbClr val="FFFFFF"/>
              </a:solidFill>
            </a:endParaRPr>
          </a:p>
          <a:p>
            <a:pPr indent="-317500" lvl="0" marL="457200" rtl="0" algn="just">
              <a:spcBef>
                <a:spcPts val="0"/>
              </a:spcBef>
              <a:spcAft>
                <a:spcPts val="0"/>
              </a:spcAft>
              <a:buClr>
                <a:srgbClr val="FFFFFF"/>
              </a:buClr>
              <a:buSzPts val="1400"/>
              <a:buChar char="-"/>
            </a:pPr>
            <a:r>
              <a:rPr lang="cs" sz="1400">
                <a:solidFill>
                  <a:srgbClr val="FFFFFF"/>
                </a:solidFill>
              </a:rPr>
              <a:t>he was analyzing the popular, consumer culture of post-war France:</a:t>
            </a:r>
            <a:endParaRPr sz="1400">
              <a:solidFill>
                <a:srgbClr val="FFFFFF"/>
              </a:solidFill>
            </a:endParaRPr>
          </a:p>
          <a:p>
            <a:pPr indent="0" lvl="0" marL="0">
              <a:spcBef>
                <a:spcPts val="0"/>
              </a:spcBef>
              <a:spcAft>
                <a:spcPts val="1600"/>
              </a:spcAft>
              <a:buNone/>
            </a:pPr>
            <a:r>
              <a:t/>
            </a:r>
            <a:endParaRPr/>
          </a:p>
        </p:txBody>
      </p:sp>
      <p:sp>
        <p:nvSpPr>
          <p:cNvPr id="181" name="Shape 181"/>
          <p:cNvSpPr txBox="1"/>
          <p:nvPr/>
        </p:nvSpPr>
        <p:spPr>
          <a:xfrm>
            <a:off x="1937175" y="3228600"/>
            <a:ext cx="6012000" cy="1436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i="1" lang="cs" sz="1200">
                <a:solidFill>
                  <a:srgbClr val="FFFFFF"/>
                </a:solidFill>
                <a:latin typeface="Lato"/>
                <a:ea typeface="Lato"/>
                <a:cs typeface="Lato"/>
                <a:sym typeface="Lato"/>
              </a:rPr>
              <a:t>The whole of France is steeped in this anonymous ideology: our press, our films, our theatre, our pulp literature, our rituals, our Justice, our diplomacy, our conversations, our remarks about the weather, a murder trial, a touching wedding, the cooking we dream of, the garments we wear, everything in everyday life is dependent on the representation which the bourgeoisie </a:t>
            </a:r>
            <a:r>
              <a:rPr lang="cs" sz="1200">
                <a:solidFill>
                  <a:srgbClr val="FFFFFF"/>
                </a:solidFill>
                <a:latin typeface="Lato"/>
                <a:ea typeface="Lato"/>
                <a:cs typeface="Lato"/>
                <a:sym typeface="Lato"/>
              </a:rPr>
              <a:t>has and makes us have</a:t>
            </a:r>
            <a:r>
              <a:rPr i="1" lang="cs" sz="1200">
                <a:solidFill>
                  <a:srgbClr val="FFFFFF"/>
                </a:solidFill>
                <a:latin typeface="Lato"/>
                <a:ea typeface="Lato"/>
                <a:cs typeface="Lato"/>
                <a:sym typeface="Lato"/>
              </a:rPr>
              <a:t> of the relations between men and the world. </a:t>
            </a:r>
            <a:r>
              <a:rPr lang="cs" sz="1200">
                <a:solidFill>
                  <a:srgbClr val="FFFFFF"/>
                </a:solidFill>
                <a:latin typeface="Lato"/>
                <a:ea typeface="Lato"/>
                <a:cs typeface="Lato"/>
                <a:sym typeface="Lato"/>
              </a:rPr>
              <a:t>(Barthes, 1972)</a:t>
            </a:r>
            <a:endParaRPr sz="1200">
              <a:solidFill>
                <a:srgbClr val="FFFFFF"/>
              </a:solidFill>
              <a:latin typeface="Lato"/>
              <a:ea typeface="Lato"/>
              <a:cs typeface="Lato"/>
              <a:sym typeface="Lato"/>
            </a:endParaRPr>
          </a:p>
        </p:txBody>
      </p:sp>
      <p:pic>
        <p:nvPicPr>
          <p:cNvPr id="182" name="Shape 182"/>
          <p:cNvPicPr preferRelativeResize="0"/>
          <p:nvPr/>
        </p:nvPicPr>
        <p:blipFill>
          <a:blip r:embed="rId3">
            <a:alphaModFix/>
          </a:blip>
          <a:stretch>
            <a:fillRect/>
          </a:stretch>
        </p:blipFill>
        <p:spPr>
          <a:xfrm>
            <a:off x="6488825" y="393750"/>
            <a:ext cx="2195849" cy="2742900"/>
          </a:xfrm>
          <a:prstGeom prst="rect">
            <a:avLst/>
          </a:prstGeom>
          <a:noFill/>
          <a:ln>
            <a:noFill/>
          </a:ln>
        </p:spPr>
      </p:pic>
      <p:sp>
        <p:nvSpPr>
          <p:cNvPr id="183" name="Shape 183"/>
          <p:cNvSpPr txBox="1"/>
          <p:nvPr/>
        </p:nvSpPr>
        <p:spPr>
          <a:xfrm>
            <a:off x="4122300" y="4476625"/>
            <a:ext cx="5021700" cy="741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cs" sz="900">
                <a:solidFill>
                  <a:srgbClr val="FFFFFF"/>
                </a:solidFill>
                <a:latin typeface="Lato"/>
                <a:ea typeface="Lato"/>
                <a:cs typeface="Lato"/>
                <a:sym typeface="Lato"/>
              </a:rPr>
              <a:t>Image source: </a:t>
            </a:r>
            <a:r>
              <a:rPr lang="cs" sz="900">
                <a:solidFill>
                  <a:srgbClr val="FFFFFF"/>
                </a:solidFill>
                <a:latin typeface="Lato"/>
                <a:ea typeface="Lato"/>
                <a:cs typeface="Lato"/>
                <a:sym typeface="Lato"/>
              </a:rPr>
              <a:t>https://www.laphamsquarterly.org/sites/default/files/styles/tall_rectangle_custom_user_large_1x/public/images/contributor/barthes_360x450.jpg?itok=WkwNJRXE&amp;timestamp=1421787021</a:t>
            </a:r>
            <a:endParaRPr sz="900">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cs"/>
              <a:t>Mythologies</a:t>
            </a:r>
            <a:endParaRPr/>
          </a:p>
        </p:txBody>
      </p:sp>
      <p:sp>
        <p:nvSpPr>
          <p:cNvPr id="189" name="Shape 189"/>
          <p:cNvSpPr txBox="1"/>
          <p:nvPr>
            <p:ph idx="1" type="body"/>
          </p:nvPr>
        </p:nvSpPr>
        <p:spPr>
          <a:xfrm>
            <a:off x="1297500" y="1307850"/>
            <a:ext cx="4692900" cy="29112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FFFFFF"/>
              </a:buClr>
              <a:buSzPts val="1400"/>
              <a:buChar char="-"/>
            </a:pPr>
            <a:r>
              <a:rPr lang="cs" sz="1400">
                <a:solidFill>
                  <a:srgbClr val="FFFFFF"/>
                </a:solidFill>
              </a:rPr>
              <a:t>Barthes’ notion of culture </a:t>
            </a:r>
            <a:r>
              <a:rPr b="1" lang="cs" sz="1400">
                <a:solidFill>
                  <a:srgbClr val="FFFFFF"/>
                </a:solidFill>
              </a:rPr>
              <a:t>extends</a:t>
            </a:r>
            <a:r>
              <a:rPr lang="cs" sz="1400">
                <a:solidFill>
                  <a:srgbClr val="FFFFFF"/>
                </a:solidFill>
              </a:rPr>
              <a:t> beyond the library, the opera-house and the theatre to cover everything in everyday life</a:t>
            </a:r>
            <a:endParaRPr sz="1400">
              <a:solidFill>
                <a:srgbClr val="FFFFFF"/>
              </a:solidFill>
            </a:endParaRPr>
          </a:p>
          <a:p>
            <a:pPr indent="-317500" lvl="0" marL="457200" rtl="0" algn="just">
              <a:spcBef>
                <a:spcPts val="0"/>
              </a:spcBef>
              <a:spcAft>
                <a:spcPts val="0"/>
              </a:spcAft>
              <a:buClr>
                <a:srgbClr val="FFFFFF"/>
              </a:buClr>
              <a:buSzPts val="1400"/>
              <a:buChar char="-"/>
            </a:pPr>
            <a:r>
              <a:rPr lang="cs" sz="1400">
                <a:solidFill>
                  <a:srgbClr val="FFFFFF"/>
                </a:solidFill>
              </a:rPr>
              <a:t>everyday life is more insidious and more systematically organized than people think</a:t>
            </a:r>
            <a:endParaRPr sz="1400">
              <a:solidFill>
                <a:srgbClr val="FFFFFF"/>
              </a:solidFill>
            </a:endParaRPr>
          </a:p>
          <a:p>
            <a:pPr indent="-317500" lvl="0" marL="457200" rtl="0" algn="just">
              <a:spcBef>
                <a:spcPts val="0"/>
              </a:spcBef>
              <a:spcAft>
                <a:spcPts val="0"/>
              </a:spcAft>
              <a:buClr>
                <a:srgbClr val="FFFFFF"/>
              </a:buClr>
              <a:buSzPts val="1400"/>
              <a:buChar char="-"/>
            </a:pPr>
            <a:r>
              <a:rPr b="1" lang="cs" sz="1400">
                <a:solidFill>
                  <a:srgbClr val="FFFFFF"/>
                </a:solidFill>
              </a:rPr>
              <a:t>Mythologies</a:t>
            </a:r>
            <a:r>
              <a:rPr lang="cs" sz="1400">
                <a:solidFill>
                  <a:srgbClr val="FFFFFF"/>
                </a:solidFill>
              </a:rPr>
              <a:t>: Barthes’ collection of essays published in 1957</a:t>
            </a:r>
            <a:endParaRPr b="1" sz="1400">
              <a:solidFill>
                <a:srgbClr val="FFFFFF"/>
              </a:solidFill>
            </a:endParaRPr>
          </a:p>
          <a:p>
            <a:pPr indent="-317500" lvl="0" marL="457200" rtl="0" algn="just">
              <a:spcBef>
                <a:spcPts val="0"/>
              </a:spcBef>
              <a:spcAft>
                <a:spcPts val="0"/>
              </a:spcAft>
              <a:buClr>
                <a:srgbClr val="FFFFFF"/>
              </a:buClr>
              <a:buSzPts val="1400"/>
              <a:buChar char="-"/>
            </a:pPr>
            <a:r>
              <a:rPr lang="cs" sz="1400">
                <a:solidFill>
                  <a:srgbClr val="FFFFFF"/>
                </a:solidFill>
              </a:rPr>
              <a:t>he examined</a:t>
            </a:r>
            <a:r>
              <a:rPr b="1" lang="cs" sz="1400">
                <a:solidFill>
                  <a:srgbClr val="FFFFFF"/>
                </a:solidFill>
              </a:rPr>
              <a:t> hidden set of rules, codes and conventions</a:t>
            </a:r>
            <a:r>
              <a:rPr lang="cs" sz="1400">
                <a:solidFill>
                  <a:srgbClr val="FFFFFF"/>
                </a:solidFill>
              </a:rPr>
              <a:t> through which meanings particular to specific social groups (i.e. those in power) are rendered universal and </a:t>
            </a:r>
            <a:r>
              <a:rPr b="1" lang="cs" sz="1400">
                <a:solidFill>
                  <a:srgbClr val="FFFFFF"/>
                </a:solidFill>
              </a:rPr>
              <a:t>“given”</a:t>
            </a:r>
            <a:r>
              <a:rPr lang="cs" sz="1400">
                <a:solidFill>
                  <a:srgbClr val="FFFFFF"/>
                </a:solidFill>
              </a:rPr>
              <a:t> for the whole of society</a:t>
            </a:r>
            <a:endParaRPr sz="1400">
              <a:solidFill>
                <a:srgbClr val="FFFFFF"/>
              </a:solidFill>
            </a:endParaRPr>
          </a:p>
          <a:p>
            <a:pPr indent="0" lvl="0" marL="0">
              <a:spcBef>
                <a:spcPts val="0"/>
              </a:spcBef>
              <a:spcAft>
                <a:spcPts val="1600"/>
              </a:spcAft>
              <a:buNone/>
            </a:pPr>
            <a:r>
              <a:t/>
            </a:r>
            <a:endParaRPr sz="1400">
              <a:solidFill>
                <a:srgbClr val="FFFFFF"/>
              </a:solidFill>
            </a:endParaRPr>
          </a:p>
        </p:txBody>
      </p:sp>
      <p:pic>
        <p:nvPicPr>
          <p:cNvPr id="190" name="Shape 190"/>
          <p:cNvPicPr preferRelativeResize="0"/>
          <p:nvPr/>
        </p:nvPicPr>
        <p:blipFill>
          <a:blip r:embed="rId3">
            <a:alphaModFix/>
          </a:blip>
          <a:stretch>
            <a:fillRect/>
          </a:stretch>
        </p:blipFill>
        <p:spPr>
          <a:xfrm>
            <a:off x="6391825" y="393750"/>
            <a:ext cx="2341511" cy="3530850"/>
          </a:xfrm>
          <a:prstGeom prst="rect">
            <a:avLst/>
          </a:prstGeom>
          <a:noFill/>
          <a:ln>
            <a:noFill/>
          </a:ln>
        </p:spPr>
      </p:pic>
      <p:sp>
        <p:nvSpPr>
          <p:cNvPr id="191" name="Shape 191"/>
          <p:cNvSpPr txBox="1"/>
          <p:nvPr/>
        </p:nvSpPr>
        <p:spPr>
          <a:xfrm>
            <a:off x="5778600" y="4385375"/>
            <a:ext cx="3365400" cy="102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cs" sz="900">
                <a:solidFill>
                  <a:srgbClr val="FFFFFF"/>
                </a:solidFill>
                <a:latin typeface="Lato"/>
                <a:ea typeface="Lato"/>
                <a:cs typeface="Lato"/>
                <a:sym typeface="Lato"/>
              </a:rPr>
              <a:t>Image source: </a:t>
            </a:r>
            <a:r>
              <a:rPr lang="cs" sz="900">
                <a:solidFill>
                  <a:srgbClr val="FFFFFF"/>
                </a:solidFill>
                <a:latin typeface="Lato"/>
                <a:ea typeface="Lato"/>
                <a:cs typeface="Lato"/>
                <a:sym typeface="Lato"/>
              </a:rPr>
              <a:t>https://images.gr-assets.com/books/1440640494l/51715.jpg</a:t>
            </a:r>
            <a:endParaRPr sz="90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