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9" r:id="rId7"/>
    <p:sldId id="261" r:id="rId8"/>
    <p:sldId id="283" r:id="rId9"/>
    <p:sldId id="264" r:id="rId10"/>
    <p:sldId id="284" r:id="rId11"/>
    <p:sldId id="285" r:id="rId12"/>
    <p:sldId id="263" r:id="rId13"/>
    <p:sldId id="265" r:id="rId14"/>
    <p:sldId id="266" r:id="rId15"/>
    <p:sldId id="271" r:id="rId16"/>
    <p:sldId id="272" r:id="rId17"/>
    <p:sldId id="267" r:id="rId18"/>
    <p:sldId id="274" r:id="rId19"/>
    <p:sldId id="275" r:id="rId20"/>
    <p:sldId id="276" r:id="rId21"/>
    <p:sldId id="277" r:id="rId22"/>
    <p:sldId id="278" r:id="rId23"/>
    <p:sldId id="279" r:id="rId24"/>
    <p:sldId id="286" r:id="rId25"/>
    <p:sldId id="287" r:id="rId26"/>
    <p:sldId id="280" r:id="rId27"/>
    <p:sldId id="281"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6DB89569-6E65-4400-B3B8-BDADF769650C}">
          <p14:sldIdLst>
            <p14:sldId id="256"/>
            <p14:sldId id="257"/>
            <p14:sldId id="268"/>
            <p14:sldId id="258"/>
            <p14:sldId id="259"/>
            <p14:sldId id="269"/>
            <p14:sldId id="261"/>
            <p14:sldId id="283"/>
            <p14:sldId id="264"/>
            <p14:sldId id="284"/>
            <p14:sldId id="285"/>
            <p14:sldId id="263"/>
            <p14:sldId id="265"/>
            <p14:sldId id="266"/>
            <p14:sldId id="271"/>
            <p14:sldId id="272"/>
            <p14:sldId id="267"/>
            <p14:sldId id="274"/>
            <p14:sldId id="275"/>
            <p14:sldId id="276"/>
            <p14:sldId id="277"/>
            <p14:sldId id="278"/>
            <p14:sldId id="279"/>
            <p14:sldId id="286"/>
            <p14:sldId id="287"/>
          </p14:sldIdLst>
        </p14:section>
        <p14:section name="Oddíl bez názvu" id="{B3522324-B5AC-46D8-88FC-D857193F35C0}">
          <p14:sldIdLst>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76" d="100"/>
          <a:sy n="76" d="100"/>
        </p:scale>
        <p:origin x="132"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A56B6-6427-4620-A168-9ACCF59B676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24778D5-36D0-4E4A-A4A2-64E023C61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0ADD3D5-DAE4-4B3F-BDE3-4952C71A70AC}"/>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5" name="Zástupný symbol pro zápatí 4">
            <a:extLst>
              <a:ext uri="{FF2B5EF4-FFF2-40B4-BE49-F238E27FC236}">
                <a16:creationId xmlns:a16="http://schemas.microsoft.com/office/drawing/2014/main" id="{C4EFA62B-338A-4F83-A694-98602AA784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44149B6-3348-425A-B60E-235FFADFF9E1}"/>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22559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9C396-B021-443A-98E4-C2344451950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901B687-B69D-4332-8BBB-F53CFB0F8788}"/>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9F4B84C-007A-4C84-BE70-012CE259B300}"/>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5" name="Zástupný symbol pro zápatí 4">
            <a:extLst>
              <a:ext uri="{FF2B5EF4-FFF2-40B4-BE49-F238E27FC236}">
                <a16:creationId xmlns:a16="http://schemas.microsoft.com/office/drawing/2014/main" id="{753A6D84-4FFF-49F7-B85B-51B5707C2EE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9C5B3D2-D3DB-4F23-85A8-7B5A429F8473}"/>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32980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6A8C729-84EC-476F-908C-64B155F7392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A900A88-5B8B-4DBD-8978-C9B262E92DD6}"/>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789C2F4-EA56-4718-85F0-A5ED6074AB5F}"/>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5" name="Zástupný symbol pro zápatí 4">
            <a:extLst>
              <a:ext uri="{FF2B5EF4-FFF2-40B4-BE49-F238E27FC236}">
                <a16:creationId xmlns:a16="http://schemas.microsoft.com/office/drawing/2014/main" id="{4AADE967-F69E-47C7-BB6F-756B4A24CC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9748F7-676F-4FE9-99EC-425BBEBD82EC}"/>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300661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5CF409-AB45-4998-9042-7F4EDFC17CA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0A57A89-2DBD-4240-A691-AC708970D7C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D081187-881D-4933-9D8B-2C3EB4EA731B}"/>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5" name="Zástupný symbol pro zápatí 4">
            <a:extLst>
              <a:ext uri="{FF2B5EF4-FFF2-40B4-BE49-F238E27FC236}">
                <a16:creationId xmlns:a16="http://schemas.microsoft.com/office/drawing/2014/main" id="{F29AD66F-6AC2-439F-A0F7-8556E572F7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A6FD61-4E69-4C5D-88DC-1657179D72A6}"/>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260595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FC55D-D0ED-4754-8B58-A71D624848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60F9269-1686-41D5-A6B9-AC88F70A3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C8A9FEC-6715-4CE4-A001-B43FFDE32063}"/>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5" name="Zástupný symbol pro zápatí 4">
            <a:extLst>
              <a:ext uri="{FF2B5EF4-FFF2-40B4-BE49-F238E27FC236}">
                <a16:creationId xmlns:a16="http://schemas.microsoft.com/office/drawing/2014/main" id="{52BC5854-6EAC-4A28-B3B3-71CB32D792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3EA78C-69E0-475D-A447-5942170B2BBF}"/>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199371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AC29E-986A-44BF-8233-AB77B66F512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CCEDDCB-28B4-4B77-8064-6A142B880F48}"/>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B256145-4E5F-4BE6-9B52-9D240F711BA7}"/>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9884DFD-8811-4DE5-9A75-A3FC70B2BE72}"/>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6" name="Zástupný symbol pro zápatí 5">
            <a:extLst>
              <a:ext uri="{FF2B5EF4-FFF2-40B4-BE49-F238E27FC236}">
                <a16:creationId xmlns:a16="http://schemas.microsoft.com/office/drawing/2014/main" id="{3CA7CB0F-7CE3-4316-BF55-1DA1A7E817C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A5D625-FEFE-452D-9430-6CD42DE77426}"/>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349020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6ABA4-E01F-41FC-843B-0A7A9A94B27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6BB987B0-A643-454C-9CBF-6A3721520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732FAF3-1338-4B8E-8B86-86D2BBE581C6}"/>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5F083F01-60C6-4869-B059-C5B23A0D7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695BE3A-7113-4F68-8A9A-6E428A3D04A3}"/>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734D76C-45D0-403F-85EC-65B66C9DB96D}"/>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8" name="Zástupný symbol pro zápatí 7">
            <a:extLst>
              <a:ext uri="{FF2B5EF4-FFF2-40B4-BE49-F238E27FC236}">
                <a16:creationId xmlns:a16="http://schemas.microsoft.com/office/drawing/2014/main" id="{FB89087E-D08E-450A-9797-EC1B48638F7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09BA6B1-8DE3-43EC-8561-C772BCBFEAD9}"/>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311965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862D0-B847-459C-847F-FF4E4FF9A93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9CE2A58-E4FE-4A11-97B9-FADC041707C0}"/>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4" name="Zástupný symbol pro zápatí 3">
            <a:extLst>
              <a:ext uri="{FF2B5EF4-FFF2-40B4-BE49-F238E27FC236}">
                <a16:creationId xmlns:a16="http://schemas.microsoft.com/office/drawing/2014/main" id="{3E23F614-666E-4538-BCD9-AC18CC5CE95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1C3072B-9BB4-4DC4-BDC9-2CA8A125251C}"/>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423932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D23130C-8E9F-40AD-86F7-623521E24693}"/>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3" name="Zástupný symbol pro zápatí 2">
            <a:extLst>
              <a:ext uri="{FF2B5EF4-FFF2-40B4-BE49-F238E27FC236}">
                <a16:creationId xmlns:a16="http://schemas.microsoft.com/office/drawing/2014/main" id="{2EB075E0-F189-4C35-A277-D1EB7FFA48B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71CCC7D-B0C6-401B-B1A8-46FF6D6F8403}"/>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6013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C0843-CE49-4303-8EA2-588C6FCABD6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B14AE15-2875-4796-BC06-A7DD84025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FC8F10E8-0049-49D4-B226-4751A1C44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0644510-8056-4F04-A67D-80F0B506BC47}"/>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6" name="Zástupný symbol pro zápatí 5">
            <a:extLst>
              <a:ext uri="{FF2B5EF4-FFF2-40B4-BE49-F238E27FC236}">
                <a16:creationId xmlns:a16="http://schemas.microsoft.com/office/drawing/2014/main" id="{BB81AC1C-4706-4C48-9ED8-D8C27F78CBB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7A1FC5F-CE9B-44DF-8FE2-394CF42D47AB}"/>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356709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01F91-F3B5-4791-A0A6-147EC6D1A02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C44303A-6276-433D-ABB0-C6BE061B5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EA5C7C7-2B11-4B6D-A1F6-003626F8E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6BECBC8-60AF-4BDE-81BC-26778428D27D}"/>
              </a:ext>
            </a:extLst>
          </p:cNvPr>
          <p:cNvSpPr>
            <a:spLocks noGrp="1"/>
          </p:cNvSpPr>
          <p:nvPr>
            <p:ph type="dt" sz="half" idx="10"/>
          </p:nvPr>
        </p:nvSpPr>
        <p:spPr/>
        <p:txBody>
          <a:bodyPr/>
          <a:lstStyle/>
          <a:p>
            <a:fld id="{57241DC6-290D-4EF0-AF06-4CE9AC240886}" type="datetimeFigureOut">
              <a:rPr lang="cs-CZ" smtClean="0"/>
              <a:t>05.03.2018</a:t>
            </a:fld>
            <a:endParaRPr lang="cs-CZ"/>
          </a:p>
        </p:txBody>
      </p:sp>
      <p:sp>
        <p:nvSpPr>
          <p:cNvPr id="6" name="Zástupný symbol pro zápatí 5">
            <a:extLst>
              <a:ext uri="{FF2B5EF4-FFF2-40B4-BE49-F238E27FC236}">
                <a16:creationId xmlns:a16="http://schemas.microsoft.com/office/drawing/2014/main" id="{2EA91E11-9199-406F-B393-8A9569AE53A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A1E9BF6-7359-4B4E-9E5A-E25BEA7854DC}"/>
              </a:ext>
            </a:extLst>
          </p:cNvPr>
          <p:cNvSpPr>
            <a:spLocks noGrp="1"/>
          </p:cNvSpPr>
          <p:nvPr>
            <p:ph type="sldNum" sz="quarter" idx="12"/>
          </p:nvPr>
        </p:nvSpPr>
        <p:spPr/>
        <p:txBody>
          <a:bodyPr/>
          <a:lstStyle/>
          <a:p>
            <a:fld id="{BCC8012D-0CA6-44D1-99DB-7CC83A13A497}" type="slidenum">
              <a:rPr lang="cs-CZ" smtClean="0"/>
              <a:t>‹#›</a:t>
            </a:fld>
            <a:endParaRPr lang="cs-CZ"/>
          </a:p>
        </p:txBody>
      </p:sp>
    </p:spTree>
    <p:extLst>
      <p:ext uri="{BB962C8B-B14F-4D97-AF65-F5344CB8AC3E}">
        <p14:creationId xmlns:p14="http://schemas.microsoft.com/office/powerpoint/2010/main" val="413427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ACBE270-F690-4EB3-8377-FCCEB4614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41BF23C8-A41D-402E-95C2-F8FF23A4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29A5B08-7649-42ED-951C-86BF538E46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41DC6-290D-4EF0-AF06-4CE9AC240886}" type="datetimeFigureOut">
              <a:rPr lang="cs-CZ" smtClean="0"/>
              <a:t>05.03.2018</a:t>
            </a:fld>
            <a:endParaRPr lang="cs-CZ"/>
          </a:p>
        </p:txBody>
      </p:sp>
      <p:sp>
        <p:nvSpPr>
          <p:cNvPr id="5" name="Zástupný symbol pro zápatí 4">
            <a:extLst>
              <a:ext uri="{FF2B5EF4-FFF2-40B4-BE49-F238E27FC236}">
                <a16:creationId xmlns:a16="http://schemas.microsoft.com/office/drawing/2014/main" id="{AD556833-4EDE-4371-893B-2074AC041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9372A49-38CA-45A6-A49B-E3E86C4FA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8012D-0CA6-44D1-99DB-7CC83A13A497}" type="slidenum">
              <a:rPr lang="cs-CZ" smtClean="0"/>
              <a:t>‹#›</a:t>
            </a:fld>
            <a:endParaRPr lang="cs-CZ"/>
          </a:p>
        </p:txBody>
      </p:sp>
    </p:spTree>
    <p:extLst>
      <p:ext uri="{BB962C8B-B14F-4D97-AF65-F5344CB8AC3E}">
        <p14:creationId xmlns:p14="http://schemas.microsoft.com/office/powerpoint/2010/main" val="147256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gpk.de/en/2013/gastbeitrag-von-jay-g-blumler-the-fourth-age-of-political-communication-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4president.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61A58D-63FE-4618-A458-FDA68DEFBBD4}"/>
              </a:ext>
            </a:extLst>
          </p:cNvPr>
          <p:cNvSpPr>
            <a:spLocks noGrp="1"/>
          </p:cNvSpPr>
          <p:nvPr>
            <p:ph type="ctrTitle"/>
          </p:nvPr>
        </p:nvSpPr>
        <p:spPr>
          <a:xfrm>
            <a:off x="925975" y="3183119"/>
            <a:ext cx="9232739" cy="1530692"/>
          </a:xfrm>
        </p:spPr>
        <p:txBody>
          <a:bodyPr>
            <a:normAutofit fontScale="90000"/>
          </a:bodyPr>
          <a:lstStyle/>
          <a:p>
            <a:r>
              <a:rPr lang="cs-CZ" dirty="0"/>
              <a:t>2. Proměna politické komunikace</a:t>
            </a:r>
          </a:p>
        </p:txBody>
      </p:sp>
      <p:sp>
        <p:nvSpPr>
          <p:cNvPr id="3" name="Podnadpis 2">
            <a:extLst>
              <a:ext uri="{FF2B5EF4-FFF2-40B4-BE49-F238E27FC236}">
                <a16:creationId xmlns:a16="http://schemas.microsoft.com/office/drawing/2014/main" id="{DB618057-732A-465B-B60F-F57C985E46DC}"/>
              </a:ext>
            </a:extLst>
          </p:cNvPr>
          <p:cNvSpPr>
            <a:spLocks noGrp="1"/>
          </p:cNvSpPr>
          <p:nvPr>
            <p:ph type="subTitle" idx="1"/>
          </p:nvPr>
        </p:nvSpPr>
        <p:spPr>
          <a:xfrm>
            <a:off x="1223058" y="3183119"/>
            <a:ext cx="9144000" cy="1655762"/>
          </a:xfrm>
        </p:spPr>
        <p:txBody>
          <a:bodyPr/>
          <a:lstStyle/>
          <a:p>
            <a:endParaRPr lang="cs-CZ" dirty="0"/>
          </a:p>
        </p:txBody>
      </p:sp>
      <p:pic>
        <p:nvPicPr>
          <p:cNvPr id="2050" name="Picture 2" descr="Related image">
            <a:extLst>
              <a:ext uri="{FF2B5EF4-FFF2-40B4-BE49-F238E27FC236}">
                <a16:creationId xmlns:a16="http://schemas.microsoft.com/office/drawing/2014/main" id="{52FAB051-B321-49CE-8E46-6133B98B0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740" y="32042"/>
            <a:ext cx="66484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Podnadpis 2">
            <a:extLst>
              <a:ext uri="{FF2B5EF4-FFF2-40B4-BE49-F238E27FC236}">
                <a16:creationId xmlns:a16="http://schemas.microsoft.com/office/drawing/2014/main" id="{9D65F419-D52B-4ADD-ACAC-A386CB923B3F}"/>
              </a:ext>
            </a:extLst>
          </p:cNvPr>
          <p:cNvSpPr txBox="1">
            <a:spLocks/>
          </p:cNvSpPr>
          <p:nvPr/>
        </p:nvSpPr>
        <p:spPr>
          <a:xfrm>
            <a:off x="1514475" y="4985905"/>
            <a:ext cx="5189105" cy="1129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b="1"/>
              <a:t>ZUR549</a:t>
            </a:r>
            <a:r>
              <a:rPr lang="pt-BR"/>
              <a:t> Nová média, politika, komunikace a participace</a:t>
            </a:r>
            <a:r>
              <a:rPr lang="cs-CZ"/>
              <a:t>, JS2018</a:t>
            </a:r>
            <a:endParaRPr lang="pt-BR"/>
          </a:p>
          <a:p>
            <a:endParaRPr lang="cs-CZ" dirty="0"/>
          </a:p>
        </p:txBody>
      </p:sp>
    </p:spTree>
    <p:extLst>
      <p:ext uri="{BB962C8B-B14F-4D97-AF65-F5344CB8AC3E}">
        <p14:creationId xmlns:p14="http://schemas.microsoft.com/office/powerpoint/2010/main" val="80632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DRUHÝ VĚK POLKOM</a:t>
            </a:r>
          </a:p>
        </p:txBody>
      </p:sp>
      <p:sp>
        <p:nvSpPr>
          <p:cNvPr id="3" name="Zástupný symbol pro obsah 2"/>
          <p:cNvSpPr>
            <a:spLocks noGrp="1"/>
          </p:cNvSpPr>
          <p:nvPr>
            <p:ph idx="1"/>
          </p:nvPr>
        </p:nvSpPr>
        <p:spPr>
          <a:xfrm>
            <a:off x="469900" y="1460499"/>
            <a:ext cx="7506900" cy="5032375"/>
          </a:xfrm>
        </p:spPr>
        <p:txBody>
          <a:bodyPr>
            <a:normAutofit fontScale="77500" lnSpcReduction="20000"/>
          </a:bodyPr>
          <a:lstStyle/>
          <a:p>
            <a:pPr marL="0" indent="0">
              <a:buNone/>
            </a:pPr>
            <a:r>
              <a:rPr lang="cs-CZ" dirty="0"/>
              <a:t>poč. 60. let – konec 80. let</a:t>
            </a:r>
          </a:p>
          <a:p>
            <a:pPr marL="0" indent="0">
              <a:buNone/>
            </a:pPr>
            <a:r>
              <a:rPr lang="cs-CZ" b="1" dirty="0"/>
              <a:t>Mění se podoba stran </a:t>
            </a:r>
            <a:r>
              <a:rPr lang="cs-CZ" dirty="0"/>
              <a:t>(oslabení str. sekretariátů, </a:t>
            </a:r>
            <a:r>
              <a:rPr lang="cs-CZ" dirty="0" err="1"/>
              <a:t>catch-all</a:t>
            </a:r>
            <a:r>
              <a:rPr lang="cs-CZ" dirty="0"/>
              <a:t>) </a:t>
            </a:r>
            <a:r>
              <a:rPr lang="cs-CZ" b="1" dirty="0"/>
              <a:t>a elektorátu</a:t>
            </a:r>
          </a:p>
          <a:p>
            <a:pPr marL="0" indent="0">
              <a:buNone/>
            </a:pPr>
            <a:r>
              <a:rPr lang="cs-CZ" b="1" dirty="0"/>
              <a:t>Doba rozmachu televizního vysílání</a:t>
            </a:r>
            <a:r>
              <a:rPr lang="cs-CZ" dirty="0"/>
              <a:t>: dlouhodobé efekty ustupují těm krátkodobým, nová publika, rytmus a logika, přizpůsobení témat a ideologie</a:t>
            </a:r>
          </a:p>
          <a:p>
            <a:pPr marL="0" indent="0">
              <a:buNone/>
            </a:pPr>
            <a:endParaRPr lang="cs-CZ" dirty="0"/>
          </a:p>
          <a:p>
            <a:pPr marL="0" indent="0">
              <a:buNone/>
            </a:pPr>
            <a:r>
              <a:rPr lang="cs-CZ" b="1" dirty="0"/>
              <a:t>Profesionalizace politické komunikace </a:t>
            </a:r>
            <a:r>
              <a:rPr lang="cs-CZ" dirty="0"/>
              <a:t>(plánování, momentální nálady, nákup obsahů)</a:t>
            </a:r>
            <a:endParaRPr lang="cs-CZ" b="1" dirty="0"/>
          </a:p>
          <a:p>
            <a:pPr marL="0" indent="0">
              <a:buNone/>
            </a:pPr>
            <a:r>
              <a:rPr lang="cs-CZ" b="1" dirty="0"/>
              <a:t>Centralizace</a:t>
            </a:r>
          </a:p>
          <a:p>
            <a:pPr marL="0" indent="0">
              <a:buNone/>
            </a:pPr>
            <a:r>
              <a:rPr lang="cs-CZ" dirty="0"/>
              <a:t>Média a novináři </a:t>
            </a:r>
          </a:p>
          <a:p>
            <a:pPr>
              <a:buFontTx/>
              <a:buChar char="-"/>
            </a:pPr>
            <a:r>
              <a:rPr lang="cs-CZ" dirty="0"/>
              <a:t>60. léta – </a:t>
            </a:r>
            <a:r>
              <a:rPr lang="cs-CZ" dirty="0" err="1"/>
              <a:t>watchdog</a:t>
            </a:r>
            <a:r>
              <a:rPr lang="cs-CZ" dirty="0"/>
              <a:t>: „éra rovného angažmá“/ 80. léta: „éra znechucení“/„éra opovržení“ (</a:t>
            </a:r>
            <a:r>
              <a:rPr lang="cs-CZ" dirty="0" err="1"/>
              <a:t>Barnett</a:t>
            </a:r>
            <a:r>
              <a:rPr lang="cs-CZ" dirty="0"/>
              <a:t> 2002)</a:t>
            </a:r>
          </a:p>
          <a:p>
            <a:pPr>
              <a:buFontTx/>
              <a:buChar char="-"/>
            </a:pPr>
            <a:endParaRPr lang="cs-CZ" dirty="0"/>
          </a:p>
          <a:p>
            <a:pPr marL="0" indent="0">
              <a:buNone/>
            </a:pPr>
            <a:r>
              <a:rPr lang="cs-CZ" i="1" dirty="0" err="1"/>
              <a:t>Kissinger</a:t>
            </a:r>
            <a:r>
              <a:rPr lang="cs-CZ" i="1" dirty="0"/>
              <a:t>: „Dobré ráno, dámy a pánové, máte někdo nějaké otázky k mým odpovědím?“</a:t>
            </a:r>
          </a:p>
          <a:p>
            <a:pPr>
              <a:buFontTx/>
              <a:buChar char="-"/>
            </a:pPr>
            <a:endParaRPr lang="cs-CZ" dirty="0"/>
          </a:p>
          <a:p>
            <a:pPr>
              <a:buFontTx/>
              <a:buChar char="-"/>
            </a:pPr>
            <a:endParaRPr lang="cs-CZ" dirty="0"/>
          </a:p>
          <a:p>
            <a:pPr marL="0" indent="0">
              <a:buNone/>
            </a:pPr>
            <a:endParaRPr lang="cs-CZ" dirty="0"/>
          </a:p>
        </p:txBody>
      </p:sp>
      <p:pic>
        <p:nvPicPr>
          <p:cNvPr id="4" name="Picture 2" descr="C:\Users\Ala\Dropbox\DOKTORSKÉ\Výuka\ZUR 392 Nová média a politika\3. Nová média a politika\nixon-tv-debate-with-kenne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507" y="173268"/>
            <a:ext cx="3817402" cy="2659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909" y="2952185"/>
            <a:ext cx="3377000" cy="3905815"/>
          </a:xfrm>
          <a:prstGeom prst="rect">
            <a:avLst/>
          </a:prstGeom>
        </p:spPr>
      </p:pic>
    </p:spTree>
    <p:extLst>
      <p:ext uri="{BB962C8B-B14F-4D97-AF65-F5344CB8AC3E}">
        <p14:creationId xmlns:p14="http://schemas.microsoft.com/office/powerpoint/2010/main" val="197215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TŘETÍ VĚK POLKOM</a:t>
            </a:r>
          </a:p>
        </p:txBody>
      </p:sp>
      <p:sp>
        <p:nvSpPr>
          <p:cNvPr id="3" name="Zástupný symbol pro obsah 2"/>
          <p:cNvSpPr>
            <a:spLocks noGrp="1"/>
          </p:cNvSpPr>
          <p:nvPr>
            <p:ph idx="1"/>
          </p:nvPr>
        </p:nvSpPr>
        <p:spPr>
          <a:xfrm>
            <a:off x="671512" y="1362456"/>
            <a:ext cx="10848976" cy="5225225"/>
          </a:xfrm>
        </p:spPr>
        <p:txBody>
          <a:bodyPr>
            <a:normAutofit fontScale="92500" lnSpcReduction="20000"/>
          </a:bodyPr>
          <a:lstStyle/>
          <a:p>
            <a:pPr marL="0" indent="0">
              <a:buNone/>
            </a:pPr>
            <a:r>
              <a:rPr lang="cs-CZ" dirty="0"/>
              <a:t>Od poč. 90. let</a:t>
            </a:r>
          </a:p>
          <a:p>
            <a:pPr marL="0" indent="0">
              <a:buNone/>
            </a:pPr>
            <a:r>
              <a:rPr lang="cs-CZ" dirty="0"/>
              <a:t>Postupující </a:t>
            </a:r>
            <a:r>
              <a:rPr lang="cs-CZ" b="1" dirty="0"/>
              <a:t>mediace</a:t>
            </a:r>
            <a:r>
              <a:rPr lang="cs-CZ" dirty="0"/>
              <a:t> a </a:t>
            </a:r>
            <a:r>
              <a:rPr lang="cs-CZ" b="1" dirty="0"/>
              <a:t>mediatizace</a:t>
            </a:r>
            <a:r>
              <a:rPr lang="cs-CZ" dirty="0"/>
              <a:t> (logika politická vs. logika mediální)</a:t>
            </a:r>
          </a:p>
          <a:p>
            <a:pPr marL="0" indent="0">
              <a:buNone/>
            </a:pPr>
            <a:r>
              <a:rPr lang="cs-CZ" b="1" dirty="0"/>
              <a:t>Profesionalizace</a:t>
            </a:r>
            <a:r>
              <a:rPr lang="cs-CZ" dirty="0"/>
              <a:t> (</a:t>
            </a:r>
            <a:r>
              <a:rPr lang="cs-CZ" dirty="0" err="1"/>
              <a:t>Gibson</a:t>
            </a:r>
            <a:r>
              <a:rPr lang="cs-CZ" dirty="0"/>
              <a:t>, </a:t>
            </a:r>
            <a:r>
              <a:rPr lang="cs-CZ" dirty="0" err="1"/>
              <a:t>Römmel</a:t>
            </a:r>
            <a:r>
              <a:rPr lang="cs-CZ" dirty="0"/>
              <a:t> 2001)</a:t>
            </a:r>
          </a:p>
          <a:p>
            <a:pPr>
              <a:buFontTx/>
              <a:buChar char="-"/>
            </a:pPr>
            <a:r>
              <a:rPr lang="cs-CZ" sz="2400" dirty="0"/>
              <a:t>Politici jako profesionálové – personalizace politiky (interní a mediální)</a:t>
            </a:r>
          </a:p>
          <a:p>
            <a:pPr>
              <a:buFontTx/>
              <a:buChar char="-"/>
            </a:pPr>
            <a:r>
              <a:rPr lang="cs-CZ" sz="2400" dirty="0"/>
              <a:t>Profesionálové z jiných oborů (</a:t>
            </a:r>
            <a:r>
              <a:rPr lang="cs-CZ" sz="2400" dirty="0" err="1"/>
              <a:t>celebritizace</a:t>
            </a:r>
            <a:r>
              <a:rPr lang="cs-CZ" sz="2400" dirty="0"/>
              <a:t>)</a:t>
            </a:r>
          </a:p>
          <a:p>
            <a:pPr>
              <a:buFontTx/>
              <a:buChar char="-"/>
            </a:pPr>
            <a:r>
              <a:rPr lang="cs-CZ" sz="2400" dirty="0"/>
              <a:t>Najímání profesionálů (PR-</a:t>
            </a:r>
            <a:r>
              <a:rPr lang="cs-CZ" sz="2400" dirty="0" err="1"/>
              <a:t>izace</a:t>
            </a:r>
            <a:r>
              <a:rPr lang="cs-CZ" sz="2400" dirty="0"/>
              <a:t>, spin, rozmach politického marketingu)</a:t>
            </a:r>
          </a:p>
          <a:p>
            <a:pPr marL="0" lvl="0" indent="0">
              <a:buNone/>
            </a:pPr>
            <a:endParaRPr lang="cs-CZ" sz="2400" dirty="0"/>
          </a:p>
          <a:p>
            <a:pPr marL="0" lvl="0" indent="0">
              <a:buNone/>
            </a:pPr>
            <a:r>
              <a:rPr lang="cs-CZ" sz="2400" dirty="0"/>
              <a:t>Skandalizace, bulvarizace</a:t>
            </a:r>
          </a:p>
          <a:p>
            <a:pPr marL="0" lvl="0" indent="0">
              <a:buNone/>
            </a:pPr>
            <a:r>
              <a:rPr lang="cs-CZ" sz="2400" dirty="0"/>
              <a:t>Proměna komunikovaných témat</a:t>
            </a:r>
          </a:p>
          <a:p>
            <a:pPr marL="0" lvl="0" indent="0">
              <a:buNone/>
            </a:pPr>
            <a:r>
              <a:rPr lang="cs-CZ" sz="2400" dirty="0"/>
              <a:t>Image management</a:t>
            </a:r>
          </a:p>
          <a:p>
            <a:pPr marL="0" lvl="0" indent="0">
              <a:buNone/>
            </a:pPr>
            <a:r>
              <a:rPr lang="cs-CZ" sz="2400" dirty="0" err="1"/>
              <a:t>Soundbite</a:t>
            </a:r>
            <a:r>
              <a:rPr lang="cs-CZ" sz="2400" dirty="0"/>
              <a:t> </a:t>
            </a:r>
          </a:p>
          <a:p>
            <a:pPr marL="0" lvl="0" indent="0">
              <a:buNone/>
            </a:pPr>
            <a:r>
              <a:rPr lang="cs-CZ" sz="2400" dirty="0" err="1"/>
              <a:t>Politainment</a:t>
            </a:r>
            <a:r>
              <a:rPr lang="cs-CZ" sz="2400" dirty="0"/>
              <a:t>, infotainment </a:t>
            </a:r>
          </a:p>
          <a:p>
            <a:pPr marL="0" lvl="0" indent="0">
              <a:buNone/>
            </a:pPr>
            <a:r>
              <a:rPr lang="cs-CZ" sz="2400" b="1" dirty="0"/>
              <a:t>„Talk-show </a:t>
            </a:r>
            <a:r>
              <a:rPr lang="cs-CZ" sz="2400" b="1" dirty="0" err="1"/>
              <a:t>democracy</a:t>
            </a:r>
            <a:r>
              <a:rPr lang="cs-CZ" sz="2400" b="1" dirty="0"/>
              <a:t>, public-relations </a:t>
            </a:r>
            <a:r>
              <a:rPr lang="cs-CZ" sz="2400" b="1" dirty="0" err="1"/>
              <a:t>democracy</a:t>
            </a:r>
            <a:r>
              <a:rPr lang="cs-CZ" sz="2400" b="1" dirty="0"/>
              <a:t> </a:t>
            </a:r>
            <a:r>
              <a:rPr lang="cs-CZ" sz="2400" dirty="0"/>
              <a:t>(jako opuštění ideálu veřejné sféry)</a:t>
            </a:r>
          </a:p>
          <a:p>
            <a:pPr marL="0" lvl="0" indent="0">
              <a:buNone/>
            </a:pPr>
            <a:endParaRPr lang="cs-CZ" sz="2400" dirty="0"/>
          </a:p>
          <a:p>
            <a:pPr>
              <a:buFontTx/>
              <a:buChar char="-"/>
            </a:pPr>
            <a:endParaRPr lang="cs-CZ" sz="2400" dirty="0"/>
          </a:p>
        </p:txBody>
      </p:sp>
    </p:spTree>
    <p:extLst>
      <p:ext uri="{BB962C8B-B14F-4D97-AF65-F5344CB8AC3E}">
        <p14:creationId xmlns:p14="http://schemas.microsoft.com/office/powerpoint/2010/main" val="408794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1" y="532436"/>
            <a:ext cx="5562600" cy="5696914"/>
          </a:xfrm>
        </p:spPr>
        <p:txBody>
          <a:bodyPr>
            <a:normAutofit fontScale="92500" lnSpcReduction="10000"/>
          </a:bodyPr>
          <a:lstStyle/>
          <a:p>
            <a:pPr marL="0" indent="0">
              <a:buNone/>
            </a:pPr>
            <a:r>
              <a:rPr lang="cs-CZ" dirty="0"/>
              <a:t>"Novináře dělím do dvou skupin. Tou první skupinou jsou normalizační komunistická práčata. Tento typ pokládám za novinářské prostitutky a hluboce jimi pohrdám. A pak je druhý typ novinářů. A to nejsou jen hlupáci, to jsou sebevědomí hlupáci, kteří píší o všem a nerozumějí ničemu. A tito hlupáci spolu s novinářskými kurvičkami vytvářejí mediální prostředí v této zemi."</a:t>
            </a:r>
          </a:p>
          <a:p>
            <a:pPr marL="0" indent="0">
              <a:buNone/>
            </a:pPr>
            <a:endParaRPr lang="cs-CZ" dirty="0"/>
          </a:p>
          <a:p>
            <a:pPr marL="0" indent="0">
              <a:buNone/>
            </a:pPr>
            <a:r>
              <a:rPr lang="cs-CZ" dirty="0"/>
              <a:t>"...já jsem na lži od novinářů zvyklý."</a:t>
            </a:r>
          </a:p>
          <a:p>
            <a:pPr marL="0" indent="0">
              <a:buNone/>
            </a:pPr>
            <a:endParaRPr lang="cs-CZ" dirty="0"/>
          </a:p>
          <a:p>
            <a:pPr marL="0" indent="0">
              <a:buNone/>
            </a:pPr>
            <a:r>
              <a:rPr lang="cs-CZ" dirty="0"/>
              <a:t>„Zjistil jsem, že největší počet pitomců na čtvereční metr je mezi novináři.“</a:t>
            </a:r>
          </a:p>
          <a:p>
            <a:pPr marL="0" indent="0">
              <a:buNone/>
            </a:pPr>
            <a:endParaRPr lang="cs-CZ" dirty="0"/>
          </a:p>
          <a:p>
            <a:endParaRPr lang="cs-CZ" dirty="0"/>
          </a:p>
        </p:txBody>
      </p:sp>
      <p:pic>
        <p:nvPicPr>
          <p:cNvPr id="1026" name="Picture 2" descr="Image result for trump media">
            <a:extLst>
              <a:ext uri="{FF2B5EF4-FFF2-40B4-BE49-F238E27FC236}">
                <a16:creationId xmlns:a16="http://schemas.microsoft.com/office/drawing/2014/main" id="{2E9C6FCA-1443-4FD0-82E2-DEC2B6032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760" y="150274"/>
            <a:ext cx="5190764" cy="353481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trump media">
            <a:extLst>
              <a:ext uri="{FF2B5EF4-FFF2-40B4-BE49-F238E27FC236}">
                <a16:creationId xmlns:a16="http://schemas.microsoft.com/office/drawing/2014/main" id="{FE91582F-7FF0-48C2-B370-6C73A12EBE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4" name="Picture 10" descr="Image result for trump media">
            <a:extLst>
              <a:ext uri="{FF2B5EF4-FFF2-40B4-BE49-F238E27FC236}">
                <a16:creationId xmlns:a16="http://schemas.microsoft.com/office/drawing/2014/main" id="{748818B5-26C9-4F0C-A931-DE2B0078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60" y="3801854"/>
            <a:ext cx="5190764" cy="290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5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0C959-A3E4-478C-B83C-426EF1E290B6}"/>
              </a:ext>
            </a:extLst>
          </p:cNvPr>
          <p:cNvSpPr>
            <a:spLocks noGrp="1"/>
          </p:cNvSpPr>
          <p:nvPr>
            <p:ph type="title"/>
          </p:nvPr>
        </p:nvSpPr>
        <p:spPr/>
        <p:txBody>
          <a:bodyPr/>
          <a:lstStyle/>
          <a:p>
            <a:pPr algn="ctr"/>
            <a:r>
              <a:rPr lang="cs-CZ" dirty="0"/>
              <a:t>Čtvrtý věk politické komunikace?</a:t>
            </a:r>
          </a:p>
        </p:txBody>
      </p:sp>
      <p:sp>
        <p:nvSpPr>
          <p:cNvPr id="3" name="Zástupný symbol pro obsah 2">
            <a:extLst>
              <a:ext uri="{FF2B5EF4-FFF2-40B4-BE49-F238E27FC236}">
                <a16:creationId xmlns:a16="http://schemas.microsoft.com/office/drawing/2014/main" id="{54B3BD15-BC0A-4E9A-88C5-F0B639282A88}"/>
              </a:ext>
            </a:extLst>
          </p:cNvPr>
          <p:cNvSpPr>
            <a:spLocks noGrp="1"/>
          </p:cNvSpPr>
          <p:nvPr>
            <p:ph idx="1"/>
          </p:nvPr>
        </p:nvSpPr>
        <p:spPr>
          <a:xfrm>
            <a:off x="838200" y="1690688"/>
            <a:ext cx="10515600" cy="4486275"/>
          </a:xfrm>
        </p:spPr>
        <p:txBody>
          <a:bodyPr>
            <a:normAutofit fontScale="85000" lnSpcReduction="10000"/>
          </a:bodyPr>
          <a:lstStyle/>
          <a:p>
            <a:pPr marL="0" indent="0">
              <a:buNone/>
            </a:pPr>
            <a:r>
              <a:rPr lang="en-US" dirty="0"/>
              <a:t>But if there is a </a:t>
            </a:r>
            <a:r>
              <a:rPr lang="en-US" b="1" dirty="0"/>
              <a:t>fourth age of political communication</a:t>
            </a:r>
            <a:r>
              <a:rPr lang="en-US" dirty="0"/>
              <a:t>, its crux must be the ever-expanding diffusion and utilization of Internet facilities – including their continual innovative evolution – throughout society, among all institutions with political goals and with politically relevant concerns and among many </a:t>
            </a:r>
            <a:r>
              <a:rPr lang="en-US" u="sng" dirty="0"/>
              <a:t>individual citizens</a:t>
            </a:r>
            <a:r>
              <a:rPr lang="en-US" dirty="0"/>
              <a:t>. All this has evidently produced </a:t>
            </a:r>
            <a:r>
              <a:rPr lang="en-US" b="1" dirty="0"/>
              <a:t>a vibrant communicative sphere</a:t>
            </a:r>
            <a:r>
              <a:rPr lang="en-US" dirty="0"/>
              <a:t> </a:t>
            </a:r>
            <a:r>
              <a:rPr lang="cs-CZ" dirty="0"/>
              <a:t>(…) </a:t>
            </a:r>
          </a:p>
          <a:p>
            <a:pPr marL="0" indent="0">
              <a:buNone/>
            </a:pPr>
            <a:r>
              <a:rPr lang="en-US" dirty="0"/>
              <a:t>Hence, what we used to call interpersonal communication in politics – which mainly took place in the family, among friends and with workmates – has </a:t>
            </a:r>
            <a:r>
              <a:rPr lang="en-US" b="1" dirty="0"/>
              <a:t>been completely transformed</a:t>
            </a:r>
            <a:r>
              <a:rPr lang="en-US" dirty="0"/>
              <a:t>. </a:t>
            </a:r>
            <a:r>
              <a:rPr lang="cs-CZ" dirty="0"/>
              <a:t>(…) </a:t>
            </a:r>
            <a:r>
              <a:rPr lang="en-US" dirty="0"/>
              <a:t>It has also complicated the lives of </a:t>
            </a:r>
            <a:r>
              <a:rPr lang="en-US" u="sng" dirty="0"/>
              <a:t>politicians</a:t>
            </a:r>
            <a:r>
              <a:rPr lang="en-US" dirty="0"/>
              <a:t> wanting or feeling they need to </a:t>
            </a:r>
            <a:r>
              <a:rPr lang="en-US" b="1" dirty="0"/>
              <a:t>manage news</a:t>
            </a:r>
            <a:r>
              <a:rPr lang="en-US" dirty="0"/>
              <a:t> and publicity </a:t>
            </a:r>
            <a:r>
              <a:rPr lang="en-US" b="1" dirty="0"/>
              <a:t>to their advantage</a:t>
            </a:r>
            <a:r>
              <a:rPr lang="en-US" dirty="0"/>
              <a:t>. </a:t>
            </a:r>
            <a:endParaRPr lang="cs-CZ" dirty="0"/>
          </a:p>
          <a:p>
            <a:pPr marL="0" indent="0">
              <a:buNone/>
            </a:pPr>
            <a:endParaRPr lang="cs-CZ" dirty="0">
              <a:solidFill>
                <a:schemeClr val="tx1">
                  <a:lumMod val="75000"/>
                  <a:lumOff val="25000"/>
                </a:schemeClr>
              </a:solidFill>
            </a:endParaRPr>
          </a:p>
          <a:p>
            <a:pPr marL="0" indent="0">
              <a:buNone/>
            </a:pPr>
            <a:r>
              <a:rPr lang="en-US" sz="2200" dirty="0">
                <a:hlinkClick r:id="rId2"/>
              </a:rPr>
              <a:t>Guest contribution by Jay G. Blumler: “The Fourth Age of Political Communication”</a:t>
            </a:r>
            <a:endParaRPr lang="cs-CZ" sz="2200" dirty="0"/>
          </a:p>
          <a:p>
            <a:pPr marL="0" indent="0">
              <a:buNone/>
            </a:pPr>
            <a:endParaRPr lang="cs-CZ" sz="2200" dirty="0"/>
          </a:p>
          <a:p>
            <a:pPr marL="0" indent="0">
              <a:buNone/>
            </a:pPr>
            <a:r>
              <a:rPr lang="cs-CZ" sz="3300" b="1" dirty="0"/>
              <a:t>Hybrid media </a:t>
            </a:r>
            <a:r>
              <a:rPr lang="cs-CZ" sz="3300" b="1" dirty="0" err="1"/>
              <a:t>sphere</a:t>
            </a:r>
            <a:endParaRPr lang="en-US" sz="3300" b="1" dirty="0"/>
          </a:p>
          <a:p>
            <a:endParaRPr lang="cs-CZ" dirty="0"/>
          </a:p>
        </p:txBody>
      </p:sp>
    </p:spTree>
    <p:extLst>
      <p:ext uri="{BB962C8B-B14F-4D97-AF65-F5344CB8AC3E}">
        <p14:creationId xmlns:p14="http://schemas.microsoft.com/office/powerpoint/2010/main" val="221453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EA4B5F4-F5DA-4931-85A5-F11AFD65FB96}"/>
              </a:ext>
            </a:extLst>
          </p:cNvPr>
          <p:cNvSpPr>
            <a:spLocks noGrp="1"/>
          </p:cNvSpPr>
          <p:nvPr>
            <p:ph idx="1"/>
          </p:nvPr>
        </p:nvSpPr>
        <p:spPr>
          <a:xfrm>
            <a:off x="838200" y="628649"/>
            <a:ext cx="10515600" cy="5548313"/>
          </a:xfrm>
        </p:spPr>
        <p:txBody>
          <a:bodyPr>
            <a:normAutofit fontScale="92500" lnSpcReduction="20000"/>
          </a:bodyPr>
          <a:lstStyle/>
          <a:p>
            <a:pPr marL="0" indent="0">
              <a:buNone/>
            </a:pPr>
            <a:r>
              <a:rPr lang="cs-CZ" sz="3000" b="1" dirty="0"/>
              <a:t>Vaše předpoklady</a:t>
            </a:r>
          </a:p>
          <a:p>
            <a:pPr marL="0" indent="0">
              <a:buNone/>
            </a:pPr>
            <a:endParaRPr lang="cs-CZ" b="1" dirty="0"/>
          </a:p>
          <a:p>
            <a:r>
              <a:rPr lang="cs-CZ" dirty="0"/>
              <a:t>Zpřístupnění politiky vs. politici si sdílí, co chtějí</a:t>
            </a:r>
          </a:p>
          <a:p>
            <a:r>
              <a:rPr lang="cs-CZ" dirty="0"/>
              <a:t>Větší kontrola politiků (neustálé sledování)</a:t>
            </a:r>
          </a:p>
          <a:p>
            <a:r>
              <a:rPr lang="cs-CZ" dirty="0"/>
              <a:t>Politici jsou blíž voličům – nejsou závislí na médiích </a:t>
            </a:r>
          </a:p>
          <a:p>
            <a:r>
              <a:rPr lang="cs-CZ" dirty="0"/>
              <a:t>Nová média umožňují politikům komunikovat přímo v reálném čase</a:t>
            </a:r>
          </a:p>
          <a:p>
            <a:r>
              <a:rPr lang="cs-CZ" dirty="0"/>
              <a:t>Politici můžou reagovat, diskutovat</a:t>
            </a:r>
          </a:p>
          <a:p>
            <a:r>
              <a:rPr lang="cs-CZ" dirty="0"/>
              <a:t>Přístup k informacím o politicích a kampani</a:t>
            </a:r>
          </a:p>
          <a:p>
            <a:r>
              <a:rPr lang="cs-CZ" dirty="0"/>
              <a:t>Mnoho kanálů komunikace – snadnější cílení a efektivita (Facebook, Twitter)</a:t>
            </a:r>
          </a:p>
          <a:p>
            <a:r>
              <a:rPr lang="cs-CZ" dirty="0"/>
              <a:t>Politici dostávají okamžitou zpětnou vazbu</a:t>
            </a:r>
          </a:p>
          <a:p>
            <a:r>
              <a:rPr lang="cs-CZ" dirty="0"/>
              <a:t>Rozšíření platformy témat (vs. kvalita informací)</a:t>
            </a:r>
          </a:p>
          <a:p>
            <a:r>
              <a:rPr lang="cs-CZ" dirty="0"/>
              <a:t>Konflikty </a:t>
            </a:r>
          </a:p>
          <a:p>
            <a:r>
              <a:rPr lang="cs-CZ" dirty="0"/>
              <a:t>Politici mohou oslovit nové skupiny lidí</a:t>
            </a:r>
          </a:p>
        </p:txBody>
      </p:sp>
    </p:spTree>
    <p:extLst>
      <p:ext uri="{BB962C8B-B14F-4D97-AF65-F5344CB8AC3E}">
        <p14:creationId xmlns:p14="http://schemas.microsoft.com/office/powerpoint/2010/main" val="69521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Politici a nová/sociální média - nabídka</a:t>
            </a:r>
          </a:p>
        </p:txBody>
      </p:sp>
      <p:sp>
        <p:nvSpPr>
          <p:cNvPr id="3" name="Zástupný symbol pro obsah 2"/>
          <p:cNvSpPr>
            <a:spLocks noGrp="1"/>
          </p:cNvSpPr>
          <p:nvPr>
            <p:ph idx="1"/>
          </p:nvPr>
        </p:nvSpPr>
        <p:spPr>
          <a:xfrm>
            <a:off x="838200" y="1485900"/>
            <a:ext cx="10515600" cy="4941404"/>
          </a:xfrm>
        </p:spPr>
        <p:txBody>
          <a:bodyPr>
            <a:normAutofit/>
          </a:bodyPr>
          <a:lstStyle/>
          <a:p>
            <a:pPr marL="514350" indent="-514350">
              <a:buAutoNum type="arabicParenBoth"/>
            </a:pPr>
            <a:endParaRPr lang="cs-CZ" dirty="0"/>
          </a:p>
          <a:p>
            <a:pPr marL="0" indent="0">
              <a:buNone/>
            </a:pPr>
            <a:endParaRPr lang="cs-CZ" dirty="0"/>
          </a:p>
          <a:p>
            <a:pPr marL="514350" indent="-514350">
              <a:buAutoNum type="arabicParenBoth"/>
            </a:pPr>
            <a:r>
              <a:rPr lang="cs-CZ" sz="3200" dirty="0"/>
              <a:t>Nová média mohou proměňovat způsob politické reprezentace </a:t>
            </a:r>
          </a:p>
          <a:p>
            <a:pPr marL="514350" indent="-514350">
              <a:buAutoNum type="arabicParenBoth"/>
            </a:pPr>
            <a:r>
              <a:rPr lang="cs-CZ" sz="3200" dirty="0"/>
              <a:t>Nová média mohou proměňovat způsob komunikace politiků </a:t>
            </a:r>
          </a:p>
          <a:p>
            <a:pPr marL="514350" indent="-514350">
              <a:buAutoNum type="arabicParenBoth"/>
            </a:pPr>
            <a:endParaRPr lang="cs-CZ" dirty="0"/>
          </a:p>
          <a:p>
            <a:pPr marL="0" indent="0">
              <a:buNone/>
            </a:pPr>
            <a:r>
              <a:rPr lang="cs-CZ" dirty="0"/>
              <a:t>Nicméně problém normativních předpokladů (jaká reprezentace, jaký vztah s občanem?) a starý problém se zaměřením na revoluční změny</a:t>
            </a:r>
          </a:p>
          <a:p>
            <a:pPr marL="0" indent="0">
              <a:buNone/>
            </a:pPr>
            <a:endParaRPr lang="cs-CZ" dirty="0"/>
          </a:p>
          <a:p>
            <a:pPr>
              <a:buFont typeface="Wingdings" panose="05000000000000000000" pitchFamily="2" charset="2"/>
              <a:buChar char="à"/>
            </a:pPr>
            <a:endParaRPr lang="cs-CZ" sz="2400" dirty="0">
              <a:solidFill>
                <a:schemeClr val="bg1">
                  <a:lumMod val="50000"/>
                </a:schemeClr>
              </a:solidFill>
              <a:sym typeface="Wingdings" panose="05000000000000000000" pitchFamily="2" charset="2"/>
            </a:endParaRPr>
          </a:p>
        </p:txBody>
      </p:sp>
    </p:spTree>
    <p:extLst>
      <p:ext uri="{BB962C8B-B14F-4D97-AF65-F5344CB8AC3E}">
        <p14:creationId xmlns:p14="http://schemas.microsoft.com/office/powerpoint/2010/main" val="152629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endParaRPr lang="cs-CZ" dirty="0"/>
          </a:p>
        </p:txBody>
      </p:sp>
      <p:sp>
        <p:nvSpPr>
          <p:cNvPr id="3" name="Zástupný symbol pro obsah 2"/>
          <p:cNvSpPr>
            <a:spLocks noGrp="1"/>
          </p:cNvSpPr>
          <p:nvPr>
            <p:ph idx="1"/>
          </p:nvPr>
        </p:nvSpPr>
        <p:spPr>
          <a:xfrm>
            <a:off x="649224" y="438912"/>
            <a:ext cx="11100816" cy="5952744"/>
          </a:xfrm>
        </p:spPr>
        <p:txBody>
          <a:bodyPr>
            <a:normAutofit fontScale="77500" lnSpcReduction="20000"/>
          </a:bodyPr>
          <a:lstStyle/>
          <a:p>
            <a:r>
              <a:rPr lang="cs-CZ" dirty="0">
                <a:sym typeface="Wingdings" panose="05000000000000000000" pitchFamily="2" charset="2"/>
              </a:rPr>
              <a:t>Přímá reprezentace</a:t>
            </a:r>
          </a:p>
          <a:p>
            <a:r>
              <a:rPr lang="cs-CZ" dirty="0">
                <a:sym typeface="Wingdings" panose="05000000000000000000" pitchFamily="2" charset="2"/>
              </a:rPr>
              <a:t>Transparentnost</a:t>
            </a:r>
          </a:p>
          <a:p>
            <a:r>
              <a:rPr lang="cs-CZ" dirty="0">
                <a:sym typeface="Wingdings" panose="05000000000000000000" pitchFamily="2" charset="2"/>
              </a:rPr>
              <a:t>Dostupnost/dosažitelnost</a:t>
            </a:r>
          </a:p>
          <a:p>
            <a:r>
              <a:rPr lang="cs-CZ" dirty="0">
                <a:sym typeface="Wingdings" panose="05000000000000000000" pitchFamily="2" charset="2"/>
              </a:rPr>
              <a:t>Inovace</a:t>
            </a:r>
          </a:p>
          <a:p>
            <a:r>
              <a:rPr lang="cs-CZ" dirty="0">
                <a:sym typeface="Wingdings" panose="05000000000000000000" pitchFamily="2" charset="2"/>
              </a:rPr>
              <a:t>Personalizace/</a:t>
            </a:r>
            <a:r>
              <a:rPr lang="cs-CZ" dirty="0" err="1">
                <a:sym typeface="Wingdings" panose="05000000000000000000" pitchFamily="2" charset="2"/>
              </a:rPr>
              <a:t>intimizace</a:t>
            </a:r>
            <a:r>
              <a:rPr lang="cs-CZ" dirty="0">
                <a:sym typeface="Wingdings" panose="05000000000000000000" pitchFamily="2" charset="2"/>
              </a:rPr>
              <a:t> </a:t>
            </a:r>
            <a:r>
              <a:rPr lang="cs-CZ" dirty="0" err="1">
                <a:sym typeface="Wingdings" panose="05000000000000000000" pitchFamily="2" charset="2"/>
              </a:rPr>
              <a:t>polkom</a:t>
            </a:r>
            <a:endParaRPr lang="cs-CZ" dirty="0">
              <a:sym typeface="Wingdings" panose="05000000000000000000" pitchFamily="2" charset="2"/>
            </a:endParaRPr>
          </a:p>
          <a:p>
            <a:r>
              <a:rPr lang="cs-CZ" dirty="0">
                <a:sym typeface="Wingdings" panose="05000000000000000000" pitchFamily="2" charset="2"/>
              </a:rPr>
              <a:t>Interaktivita, dialog, zpětná vazba</a:t>
            </a:r>
          </a:p>
          <a:p>
            <a:r>
              <a:rPr lang="cs-CZ" dirty="0">
                <a:sym typeface="Wingdings" panose="05000000000000000000" pitchFamily="2" charset="2"/>
              </a:rPr>
              <a:t>Permanentnost </a:t>
            </a:r>
          </a:p>
          <a:p>
            <a:r>
              <a:rPr lang="cs-CZ" dirty="0">
                <a:sym typeface="Wingdings" panose="05000000000000000000" pitchFamily="2" charset="2"/>
              </a:rPr>
              <a:t>Nízká cena</a:t>
            </a:r>
          </a:p>
          <a:p>
            <a:r>
              <a:rPr lang="cs-CZ" dirty="0">
                <a:sym typeface="Wingdings" panose="05000000000000000000" pitchFamily="2" charset="2"/>
              </a:rPr>
              <a:t>Jiné/lepší cílení</a:t>
            </a:r>
          </a:p>
          <a:p>
            <a:r>
              <a:rPr lang="cs-CZ" dirty="0">
                <a:sym typeface="Wingdings" panose="05000000000000000000" pitchFamily="2" charset="2"/>
              </a:rPr>
              <a:t>Vyrovnání mocenských nerovností – snadnost přístupu (obcházení tradičních médií)</a:t>
            </a:r>
          </a:p>
          <a:p>
            <a:r>
              <a:rPr lang="en-GB" dirty="0">
                <a:solidFill>
                  <a:schemeClr val="tx1">
                    <a:lumMod val="85000"/>
                    <a:lumOff val="15000"/>
                  </a:schemeClr>
                </a:solidFill>
              </a:rPr>
              <a:t>“</a:t>
            </a:r>
            <a:r>
              <a:rPr lang="en-GB" b="1" dirty="0">
                <a:solidFill>
                  <a:schemeClr val="tx1">
                    <a:lumMod val="85000"/>
                    <a:lumOff val="15000"/>
                  </a:schemeClr>
                </a:solidFill>
              </a:rPr>
              <a:t>Web 2.0 campaigning” (</a:t>
            </a:r>
            <a:r>
              <a:rPr lang="en-GB" b="1" dirty="0" err="1">
                <a:solidFill>
                  <a:schemeClr val="tx1">
                    <a:lumMod val="85000"/>
                    <a:lumOff val="15000"/>
                  </a:schemeClr>
                </a:solidFill>
              </a:rPr>
              <a:t>Lilleker</a:t>
            </a:r>
            <a:r>
              <a:rPr lang="en-GB" b="1" dirty="0">
                <a:solidFill>
                  <a:schemeClr val="tx1">
                    <a:lumMod val="85000"/>
                    <a:lumOff val="15000"/>
                  </a:schemeClr>
                </a:solidFill>
              </a:rPr>
              <a:t> &amp; Jackson, 2010)</a:t>
            </a:r>
            <a:r>
              <a:rPr lang="cs-CZ" b="1" dirty="0">
                <a:solidFill>
                  <a:schemeClr val="tx1">
                    <a:lumMod val="85000"/>
                    <a:lumOff val="15000"/>
                  </a:schemeClr>
                </a:solidFill>
              </a:rPr>
              <a:t>, </a:t>
            </a:r>
            <a:r>
              <a:rPr lang="en-GB" b="1" dirty="0">
                <a:solidFill>
                  <a:schemeClr val="tx1">
                    <a:lumMod val="85000"/>
                    <a:lumOff val="15000"/>
                  </a:schemeClr>
                </a:solidFill>
              </a:rPr>
              <a:t>“</a:t>
            </a:r>
            <a:r>
              <a:rPr lang="cs-CZ" b="1" dirty="0">
                <a:solidFill>
                  <a:schemeClr val="tx1">
                    <a:lumMod val="85000"/>
                    <a:lumOff val="15000"/>
                  </a:schemeClr>
                </a:solidFill>
              </a:rPr>
              <a:t>C</a:t>
            </a:r>
            <a:r>
              <a:rPr lang="en-GB" b="1" dirty="0">
                <a:solidFill>
                  <a:schemeClr val="tx1">
                    <a:lumMod val="85000"/>
                    <a:lumOff val="15000"/>
                  </a:schemeClr>
                </a:solidFill>
              </a:rPr>
              <a:t>o-created campaigns</a:t>
            </a:r>
            <a:r>
              <a:rPr lang="en-GB" dirty="0">
                <a:solidFill>
                  <a:schemeClr val="tx1">
                    <a:lumMod val="85000"/>
                    <a:lumOff val="15000"/>
                  </a:schemeClr>
                </a:solidFill>
              </a:rPr>
              <a:t>”</a:t>
            </a:r>
            <a:endParaRPr lang="cs-CZ" dirty="0">
              <a:solidFill>
                <a:schemeClr val="tx1">
                  <a:lumMod val="85000"/>
                  <a:lumOff val="15000"/>
                </a:schemeClr>
              </a:solidFill>
            </a:endParaRPr>
          </a:p>
          <a:p>
            <a:pPr marL="0" indent="0">
              <a:buNone/>
            </a:pPr>
            <a:endParaRPr lang="cs-CZ" dirty="0">
              <a:sym typeface="Wingdings" panose="05000000000000000000" pitchFamily="2" charset="2"/>
            </a:endParaRPr>
          </a:p>
          <a:p>
            <a:pPr marL="0" indent="0">
              <a:buNone/>
            </a:pPr>
            <a:endParaRPr lang="cs-CZ" dirty="0">
              <a:sym typeface="Wingdings" panose="05000000000000000000" pitchFamily="2" charset="2"/>
            </a:endParaRPr>
          </a:p>
          <a:p>
            <a:pPr marL="0" indent="0">
              <a:buNone/>
            </a:pPr>
            <a:r>
              <a:rPr lang="cs-CZ" sz="3100" dirty="0">
                <a:sym typeface="Wingdings" panose="05000000000000000000" pitchFamily="2" charset="2"/>
              </a:rPr>
              <a:t>„přímá reprezentace,“ přímé (a upřímnější) spojení mezi politikem a občany, interakce a zpětná vazba, obcházení tradičních médií – přístup všech aktérů, personalizovanější a osobnější komunikace, permanentní nízkonákladová  komunikace/ kampaň</a:t>
            </a:r>
          </a:p>
          <a:p>
            <a:endParaRPr lang="cs-CZ" dirty="0">
              <a:sym typeface="Wingdings" panose="05000000000000000000" pitchFamily="2" charset="2"/>
            </a:endParaRPr>
          </a:p>
          <a:p>
            <a:endParaRPr lang="cs-CZ" dirty="0">
              <a:sym typeface="Wingdings" panose="05000000000000000000" pitchFamily="2" charset="2"/>
            </a:endParaRPr>
          </a:p>
        </p:txBody>
      </p:sp>
    </p:spTree>
    <p:extLst>
      <p:ext uri="{BB962C8B-B14F-4D97-AF65-F5344CB8AC3E}">
        <p14:creationId xmlns:p14="http://schemas.microsoft.com/office/powerpoint/2010/main" val="116635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69BF034-B383-4DE2-A0AA-6FE84CD93B92}"/>
              </a:ext>
            </a:extLst>
          </p:cNvPr>
          <p:cNvSpPr>
            <a:spLocks noGrp="1"/>
          </p:cNvSpPr>
          <p:nvPr>
            <p:ph idx="1"/>
          </p:nvPr>
        </p:nvSpPr>
        <p:spPr>
          <a:xfrm>
            <a:off x="571500" y="600075"/>
            <a:ext cx="10782300" cy="5576888"/>
          </a:xfrm>
        </p:spPr>
        <p:txBody>
          <a:bodyPr/>
          <a:lstStyle/>
          <a:p>
            <a:pPr marL="0" indent="0">
              <a:buNone/>
            </a:pPr>
            <a:r>
              <a:rPr lang="cs-CZ" sz="3200" b="1" dirty="0"/>
              <a:t>Co by vás zajímalo?</a:t>
            </a:r>
          </a:p>
          <a:p>
            <a:r>
              <a:rPr lang="cs-CZ" dirty="0"/>
              <a:t>Zvětšuje se díky novým médiím míra demagogie ze strany politiků? </a:t>
            </a:r>
          </a:p>
          <a:p>
            <a:r>
              <a:rPr lang="cs-CZ" dirty="0"/>
              <a:t>Nakolik sociální sítě mohou ovlivnit volby?</a:t>
            </a:r>
          </a:p>
          <a:p>
            <a:r>
              <a:rPr lang="pl-PL" dirty="0"/>
              <a:t>Ktery z kandidatu dokaze lepe komunikovat s obycejnymi lidmi?</a:t>
            </a:r>
          </a:p>
          <a:p>
            <a:r>
              <a:rPr lang="pl-PL" dirty="0"/>
              <a:t>Jakych technik a skrytych technik tito kandidati pouzivaji a co to o nich vypovida?</a:t>
            </a:r>
          </a:p>
          <a:p>
            <a:r>
              <a:rPr lang="cs-CZ" dirty="0"/>
              <a:t>Jaké strategie politické komunikace představitelé volí? </a:t>
            </a:r>
          </a:p>
          <a:p>
            <a:r>
              <a:rPr lang="pl-PL" dirty="0"/>
              <a:t>Jak pomáhá pol. komunikace na síti populismu? Jak se projevil trend populismu?</a:t>
            </a:r>
          </a:p>
          <a:p>
            <a:r>
              <a:rPr lang="pl-PL" dirty="0"/>
              <a:t>Které strany dokáží mobilizovat?</a:t>
            </a:r>
            <a:endParaRPr lang="cs-CZ" dirty="0"/>
          </a:p>
          <a:p>
            <a:endParaRPr lang="cs-CZ" dirty="0"/>
          </a:p>
        </p:txBody>
      </p:sp>
    </p:spTree>
    <p:extLst>
      <p:ext uri="{BB962C8B-B14F-4D97-AF65-F5344CB8AC3E}">
        <p14:creationId xmlns:p14="http://schemas.microsoft.com/office/powerpoint/2010/main" val="295738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Mění se něco?</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à"/>
            </a:pPr>
            <a:r>
              <a:rPr lang="cs-CZ" dirty="0">
                <a:sym typeface="Wingdings" panose="05000000000000000000" pitchFamily="2" charset="2"/>
              </a:rPr>
              <a:t>teorie </a:t>
            </a:r>
            <a:r>
              <a:rPr lang="cs-CZ" b="1" dirty="0">
                <a:sym typeface="Wingdings" panose="05000000000000000000" pitchFamily="2" charset="2"/>
              </a:rPr>
              <a:t>normalizace a </a:t>
            </a:r>
            <a:r>
              <a:rPr lang="cs-CZ" b="1" dirty="0" err="1">
                <a:sym typeface="Wingdings" panose="05000000000000000000" pitchFamily="2" charset="2"/>
              </a:rPr>
              <a:t>ekvalizace</a:t>
            </a:r>
            <a:r>
              <a:rPr lang="cs-CZ" b="1" dirty="0">
                <a:sym typeface="Wingdings" panose="05000000000000000000" pitchFamily="2" charset="2"/>
              </a:rPr>
              <a:t>/ normalizační a inovační hypotéza</a:t>
            </a:r>
          </a:p>
          <a:p>
            <a:pPr>
              <a:buFont typeface="Wingdings" panose="05000000000000000000" pitchFamily="2" charset="2"/>
              <a:buChar char="à"/>
            </a:pPr>
            <a:r>
              <a:rPr lang="cs-CZ" b="1" dirty="0">
                <a:sym typeface="Wingdings" panose="05000000000000000000" pitchFamily="2" charset="2"/>
              </a:rPr>
              <a:t> „</a:t>
            </a:r>
            <a:r>
              <a:rPr lang="cs-CZ" b="1" dirty="0" err="1">
                <a:sym typeface="Wingdings" panose="05000000000000000000" pitchFamily="2" charset="2"/>
              </a:rPr>
              <a:t>politics</a:t>
            </a:r>
            <a:r>
              <a:rPr lang="cs-CZ" b="1" dirty="0">
                <a:sym typeface="Wingdings" panose="05000000000000000000" pitchFamily="2" charset="2"/>
              </a:rPr>
              <a:t> as </a:t>
            </a:r>
            <a:r>
              <a:rPr lang="cs-CZ" b="1" dirty="0" err="1">
                <a:sym typeface="Wingdings" panose="05000000000000000000" pitchFamily="2" charset="2"/>
              </a:rPr>
              <a:t>usual</a:t>
            </a:r>
            <a:r>
              <a:rPr lang="cs-CZ" b="1" dirty="0">
                <a:sym typeface="Wingdings" panose="05000000000000000000" pitchFamily="2" charset="2"/>
              </a:rPr>
              <a:t>?“ (</a:t>
            </a:r>
            <a:r>
              <a:rPr lang="cs-CZ" b="1" dirty="0" err="1">
                <a:sym typeface="Wingdings" panose="05000000000000000000" pitchFamily="2" charset="2"/>
              </a:rPr>
              <a:t>Margolis</a:t>
            </a:r>
            <a:r>
              <a:rPr lang="cs-CZ" b="1" dirty="0">
                <a:sym typeface="Wingdings" panose="05000000000000000000" pitchFamily="2" charset="2"/>
              </a:rPr>
              <a:t>, </a:t>
            </a:r>
            <a:r>
              <a:rPr lang="cs-CZ" b="1" dirty="0" err="1">
                <a:sym typeface="Wingdings" panose="05000000000000000000" pitchFamily="2" charset="2"/>
              </a:rPr>
              <a:t>Resnick</a:t>
            </a:r>
            <a:r>
              <a:rPr lang="cs-CZ" b="1" dirty="0">
                <a:sym typeface="Wingdings" panose="05000000000000000000" pitchFamily="2" charset="2"/>
              </a:rPr>
              <a:t> 2000)</a:t>
            </a:r>
          </a:p>
          <a:p>
            <a:pPr>
              <a:buFont typeface="Wingdings" panose="05000000000000000000" pitchFamily="2" charset="2"/>
              <a:buChar char="à"/>
            </a:pPr>
            <a:endParaRPr lang="cs-CZ" b="1" dirty="0">
              <a:sym typeface="Wingdings" panose="05000000000000000000" pitchFamily="2" charset="2"/>
            </a:endParaRPr>
          </a:p>
          <a:p>
            <a:pPr marL="0" indent="0">
              <a:buNone/>
            </a:pPr>
            <a:r>
              <a:rPr lang="cs-CZ" b="1" dirty="0">
                <a:sym typeface="Wingdings" panose="05000000000000000000" pitchFamily="2" charset="2"/>
              </a:rPr>
              <a:t>Vývoj výzkumu </a:t>
            </a:r>
            <a:r>
              <a:rPr lang="cs-CZ" dirty="0">
                <a:sym typeface="Wingdings" panose="05000000000000000000" pitchFamily="2" charset="2"/>
              </a:rPr>
              <a:t>– </a:t>
            </a:r>
          </a:p>
          <a:p>
            <a:pPr>
              <a:buFontTx/>
              <a:buChar char="-"/>
            </a:pPr>
            <a:r>
              <a:rPr lang="cs-CZ" dirty="0">
                <a:sym typeface="Wingdings" panose="05000000000000000000" pitchFamily="2" charset="2"/>
              </a:rPr>
              <a:t>Od politických stran k jednotlivcům</a:t>
            </a:r>
          </a:p>
          <a:p>
            <a:pPr>
              <a:buFontTx/>
              <a:buChar char="-"/>
            </a:pPr>
            <a:r>
              <a:rPr lang="cs-CZ" dirty="0">
                <a:sym typeface="Wingdings" panose="05000000000000000000" pitchFamily="2" charset="2"/>
              </a:rPr>
              <a:t>Od webových stránek k sociálním sítím </a:t>
            </a:r>
            <a:r>
              <a:rPr lang="cs-CZ" dirty="0">
                <a:sym typeface="Wingdings" panose="05000000000000000000" pitchFamily="2" charset="2"/>
                <a:hlinkClick r:id="rId2"/>
              </a:rPr>
              <a:t>http://www.4president.org/</a:t>
            </a:r>
            <a:endParaRPr lang="cs-CZ" dirty="0">
              <a:sym typeface="Wingdings" panose="05000000000000000000" pitchFamily="2" charset="2"/>
            </a:endParaRPr>
          </a:p>
          <a:p>
            <a:pPr>
              <a:buFontTx/>
              <a:buChar char="-"/>
            </a:pPr>
            <a:r>
              <a:rPr lang="cs-CZ" dirty="0">
                <a:sym typeface="Wingdings" panose="05000000000000000000" pitchFamily="2" charset="2"/>
              </a:rPr>
              <a:t>Dominantní </a:t>
            </a:r>
            <a:r>
              <a:rPr lang="cs-CZ" dirty="0" err="1">
                <a:sym typeface="Wingdings" panose="05000000000000000000" pitchFamily="2" charset="2"/>
              </a:rPr>
              <a:t>kvanti</a:t>
            </a:r>
            <a:r>
              <a:rPr lang="cs-CZ" dirty="0">
                <a:sym typeface="Wingdings" panose="05000000000000000000" pitchFamily="2" charset="2"/>
              </a:rPr>
              <a:t> výzkum</a:t>
            </a:r>
          </a:p>
          <a:p>
            <a:pPr>
              <a:buFontTx/>
              <a:buChar char="-"/>
            </a:pPr>
            <a:r>
              <a:rPr lang="cs-CZ" dirty="0">
                <a:sym typeface="Wingdings" panose="05000000000000000000" pitchFamily="2" charset="2"/>
              </a:rPr>
              <a:t>Z USA do zbytku světa</a:t>
            </a:r>
          </a:p>
          <a:p>
            <a:pPr>
              <a:buFontTx/>
              <a:buChar char="-"/>
            </a:pPr>
            <a:endParaRPr lang="cs-CZ" dirty="0">
              <a:sym typeface="Wingdings" panose="05000000000000000000" pitchFamily="2" charset="2"/>
            </a:endParaRPr>
          </a:p>
          <a:p>
            <a:endParaRPr lang="cs-CZ" dirty="0"/>
          </a:p>
        </p:txBody>
      </p:sp>
    </p:spTree>
    <p:extLst>
      <p:ext uri="{BB962C8B-B14F-4D97-AF65-F5344CB8AC3E}">
        <p14:creationId xmlns:p14="http://schemas.microsoft.com/office/powerpoint/2010/main" val="365573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49808"/>
            <a:ext cx="10515600" cy="5427155"/>
          </a:xfrm>
        </p:spPr>
        <p:txBody>
          <a:bodyPr/>
          <a:lstStyle/>
          <a:p>
            <a:pPr>
              <a:buFontTx/>
              <a:buChar char="-"/>
            </a:pPr>
            <a:r>
              <a:rPr lang="cs-CZ" b="1" dirty="0"/>
              <a:t>Webové stránky </a:t>
            </a:r>
            <a:r>
              <a:rPr lang="cs-CZ" dirty="0"/>
              <a:t>- </a:t>
            </a:r>
            <a:r>
              <a:rPr lang="cs-CZ" sz="2000" dirty="0">
                <a:solidFill>
                  <a:schemeClr val="tx1">
                    <a:lumMod val="75000"/>
                    <a:lumOff val="25000"/>
                  </a:schemeClr>
                </a:solidFill>
              </a:rPr>
              <a:t>1994 – Ted Kennedy, 1996 – Clinton, Bob Dole, 1998 – 2/3 kandidátů</a:t>
            </a:r>
          </a:p>
          <a:p>
            <a:pPr marL="0" indent="0">
              <a:buNone/>
            </a:pPr>
            <a:r>
              <a:rPr lang="cs-CZ" dirty="0">
                <a:solidFill>
                  <a:schemeClr val="tx1">
                    <a:lumMod val="75000"/>
                    <a:lumOff val="25000"/>
                  </a:schemeClr>
                </a:solidFill>
              </a:rPr>
              <a:t>- Od brožur k el. rozcestníkům  </a:t>
            </a:r>
          </a:p>
          <a:p>
            <a:pPr>
              <a:buFontTx/>
              <a:buChar char="-"/>
            </a:pPr>
            <a:r>
              <a:rPr lang="cs-CZ" dirty="0">
                <a:solidFill>
                  <a:schemeClr val="tx1">
                    <a:lumMod val="75000"/>
                    <a:lumOff val="25000"/>
                  </a:schemeClr>
                </a:solidFill>
              </a:rPr>
              <a:t>Rozvíjení interaktivních prvků</a:t>
            </a:r>
          </a:p>
          <a:p>
            <a:pPr>
              <a:buFontTx/>
              <a:buChar char="-"/>
            </a:pPr>
            <a:r>
              <a:rPr lang="cs-CZ" dirty="0">
                <a:solidFill>
                  <a:schemeClr val="tx1">
                    <a:lumMod val="75000"/>
                    <a:lumOff val="25000"/>
                  </a:schemeClr>
                </a:solidFill>
              </a:rPr>
              <a:t>Konvergence webů</a:t>
            </a:r>
          </a:p>
          <a:p>
            <a:endParaRPr lang="cs-CZ" dirty="0"/>
          </a:p>
        </p:txBody>
      </p:sp>
      <p:pic>
        <p:nvPicPr>
          <p:cNvPr id="4" name="Picture 2" descr="D:\217374\Desktop\dolekemp1996.jpg"/>
          <p:cNvPicPr>
            <a:picLocks noChangeAspect="1" noChangeArrowheads="1"/>
          </p:cNvPicPr>
          <p:nvPr/>
        </p:nvPicPr>
        <p:blipFill>
          <a:blip r:embed="rId2" cstate="print"/>
          <a:srcRect/>
          <a:stretch>
            <a:fillRect/>
          </a:stretch>
        </p:blipFill>
        <p:spPr bwMode="auto">
          <a:xfrm>
            <a:off x="6096000" y="1470637"/>
            <a:ext cx="5463587" cy="41318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885" y="2908456"/>
            <a:ext cx="5092876" cy="3536571"/>
          </a:xfrm>
          <a:prstGeom prst="rect">
            <a:avLst/>
          </a:prstGeom>
        </p:spPr>
      </p:pic>
    </p:spTree>
    <p:extLst>
      <p:ext uri="{BB962C8B-B14F-4D97-AF65-F5344CB8AC3E}">
        <p14:creationId xmlns:p14="http://schemas.microsoft.com/office/powerpoint/2010/main" val="52382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potlight">
            <a:extLst>
              <a:ext uri="{FF2B5EF4-FFF2-40B4-BE49-F238E27FC236}">
                <a16:creationId xmlns:a16="http://schemas.microsoft.com/office/drawing/2014/main" id="{C28C7F9B-32EC-45A9-B5C9-A69AC70A45C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772" r="7339"/>
          <a:stretch/>
        </p:blipFill>
        <p:spPr bwMode="auto">
          <a:xfrm>
            <a:off x="19" y="10"/>
            <a:ext cx="12515921" cy="6857990"/>
          </a:xfrm>
          <a:prstGeom prst="rect">
            <a:avLst/>
          </a:prstGeom>
          <a:noFill/>
          <a:effectLst>
            <a:glow rad="127000">
              <a:schemeClr val="bg1"/>
            </a:glow>
            <a:outerShdw blurRad="50800" dist="38100" dir="5400000" algn="ctr" rotWithShape="0">
              <a:srgbClr val="000000">
                <a:alpha val="97000"/>
              </a:srgbClr>
            </a:out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BD70C309-E37C-4945-9A7B-593A73F2324D}"/>
              </a:ext>
            </a:extLst>
          </p:cNvPr>
          <p:cNvSpPr>
            <a:spLocks noGrp="1"/>
          </p:cNvSpPr>
          <p:nvPr>
            <p:ph idx="1"/>
          </p:nvPr>
        </p:nvSpPr>
        <p:spPr>
          <a:xfrm>
            <a:off x="389467" y="406400"/>
            <a:ext cx="11243733" cy="5770563"/>
          </a:xfrm>
        </p:spPr>
        <p:txBody>
          <a:bodyPr>
            <a:normAutofit fontScale="85000" lnSpcReduction="20000"/>
          </a:bodyPr>
          <a:lstStyle/>
          <a:p>
            <a:pPr marL="0" indent="0">
              <a:buNone/>
            </a:pPr>
            <a:r>
              <a:rPr lang="cs-CZ" sz="3000" dirty="0">
                <a:solidFill>
                  <a:srgbClr val="FFFFFF"/>
                </a:solidFill>
              </a:rPr>
              <a:t>Velký </a:t>
            </a:r>
            <a:r>
              <a:rPr lang="cs-CZ" sz="3000" dirty="0" err="1">
                <a:solidFill>
                  <a:srgbClr val="FFFFFF"/>
                </a:solidFill>
              </a:rPr>
              <a:t>hype</a:t>
            </a:r>
            <a:r>
              <a:rPr lang="cs-CZ" sz="3000" dirty="0">
                <a:solidFill>
                  <a:srgbClr val="FFFFFF"/>
                </a:solidFill>
              </a:rPr>
              <a:t> formoval celou debatu i výzkum o tom, jak nová média ovlivňují politiku (velké optimistické i pesimistické vize o demokratickém potenciálu nových médií neumožňoval efektivně mapovat to, co se děje). </a:t>
            </a:r>
            <a:endParaRPr lang="cs-CZ" sz="3000" b="1" dirty="0">
              <a:solidFill>
                <a:srgbClr val="FFFFFF"/>
              </a:solidFill>
            </a:endParaRPr>
          </a:p>
          <a:p>
            <a:pPr marL="0" indent="0">
              <a:buNone/>
            </a:pPr>
            <a:endParaRPr lang="cs-CZ" sz="1500" b="1" dirty="0">
              <a:solidFill>
                <a:srgbClr val="FFFFFF"/>
              </a:solidFill>
            </a:endParaRPr>
          </a:p>
          <a:p>
            <a:pPr marL="0" indent="0">
              <a:buNone/>
            </a:pPr>
            <a:endParaRPr lang="cs-CZ" sz="1500" b="1" dirty="0">
              <a:solidFill>
                <a:srgbClr val="FFFFFF"/>
              </a:solidFill>
            </a:endParaRPr>
          </a:p>
          <a:p>
            <a:pPr marL="0" indent="0">
              <a:buNone/>
            </a:pPr>
            <a:endParaRPr lang="cs-CZ" sz="1500" b="1" dirty="0">
              <a:solidFill>
                <a:srgbClr val="FFFFFF"/>
              </a:solidFill>
            </a:endParaRPr>
          </a:p>
          <a:p>
            <a:pPr marL="0" indent="0">
              <a:buNone/>
            </a:pPr>
            <a:endParaRPr lang="cs-CZ" sz="1500" b="1" dirty="0">
              <a:solidFill>
                <a:srgbClr val="FFFFFF"/>
              </a:solidFill>
            </a:endParaRPr>
          </a:p>
          <a:p>
            <a:pPr marL="0" indent="0">
              <a:buNone/>
            </a:pPr>
            <a:endParaRPr lang="cs-CZ" sz="1500" b="1" dirty="0">
              <a:solidFill>
                <a:srgbClr val="FFFFFF"/>
              </a:solidFill>
            </a:endParaRPr>
          </a:p>
          <a:p>
            <a:pPr marL="0" indent="0">
              <a:buNone/>
            </a:pPr>
            <a:r>
              <a:rPr lang="cs-CZ" sz="3000" b="1" dirty="0">
                <a:solidFill>
                  <a:srgbClr val="FFFFFF"/>
                </a:solidFill>
              </a:rPr>
              <a:t>Hybridizace a hybrid media přístup (</a:t>
            </a:r>
            <a:r>
              <a:rPr lang="cs-CZ" sz="3000" b="1" dirty="0" err="1">
                <a:solidFill>
                  <a:srgbClr val="FFFFFF"/>
                </a:solidFill>
              </a:rPr>
              <a:t>Chadwick</a:t>
            </a:r>
            <a:r>
              <a:rPr lang="cs-CZ" sz="3000" b="1" dirty="0">
                <a:solidFill>
                  <a:srgbClr val="FFFFFF"/>
                </a:solidFill>
              </a:rPr>
              <a:t>, </a:t>
            </a:r>
            <a:r>
              <a:rPr lang="cs-CZ" sz="3000" b="1" dirty="0" err="1">
                <a:solidFill>
                  <a:srgbClr val="FFFFFF"/>
                </a:solidFill>
              </a:rPr>
              <a:t>Iannelli</a:t>
            </a:r>
            <a:r>
              <a:rPr lang="cs-CZ" sz="3000" b="1" dirty="0">
                <a:solidFill>
                  <a:srgbClr val="FFFFFF"/>
                </a:solidFill>
              </a:rPr>
              <a:t>, </a:t>
            </a:r>
            <a:r>
              <a:rPr lang="cs-CZ" sz="3000" b="1" dirty="0" err="1">
                <a:solidFill>
                  <a:srgbClr val="FFFFFF"/>
                </a:solidFill>
              </a:rPr>
              <a:t>Cammaerts</a:t>
            </a:r>
            <a:r>
              <a:rPr lang="cs-CZ" sz="3000" b="1" dirty="0">
                <a:solidFill>
                  <a:srgbClr val="FFFFFF"/>
                </a:solidFill>
              </a:rPr>
              <a:t> a další)</a:t>
            </a:r>
            <a:r>
              <a:rPr lang="cs-CZ" sz="3000" dirty="0">
                <a:solidFill>
                  <a:srgbClr val="FFFFFF"/>
                </a:solidFill>
              </a:rPr>
              <a:t>:</a:t>
            </a:r>
          </a:p>
          <a:p>
            <a:pPr marL="0" indent="0">
              <a:buNone/>
            </a:pPr>
            <a:endParaRPr lang="cs-CZ" sz="2000" i="1" dirty="0">
              <a:solidFill>
                <a:srgbClr val="FFFFFF"/>
              </a:solidFill>
            </a:endParaRPr>
          </a:p>
          <a:p>
            <a:pPr marL="0" indent="0">
              <a:buNone/>
            </a:pPr>
            <a:r>
              <a:rPr lang="en-US" sz="2100" i="1" dirty="0">
                <a:solidFill>
                  <a:srgbClr val="FFFFFF"/>
                </a:solidFill>
              </a:rPr>
              <a:t>Hybridity is inevitably associated</a:t>
            </a:r>
            <a:r>
              <a:rPr lang="cs-CZ" sz="2100" i="1" dirty="0">
                <a:solidFill>
                  <a:srgbClr val="FFFFFF"/>
                </a:solidFill>
              </a:rPr>
              <a:t> </a:t>
            </a:r>
            <a:r>
              <a:rPr lang="en-US" sz="2100" i="1" dirty="0">
                <a:solidFill>
                  <a:srgbClr val="FFFFFF"/>
                </a:solidFill>
              </a:rPr>
              <a:t>with flux, </a:t>
            </a:r>
            <a:r>
              <a:rPr lang="en-US" sz="2100" b="1" i="1" dirty="0">
                <a:solidFill>
                  <a:srgbClr val="FFFFFF"/>
                </a:solidFill>
              </a:rPr>
              <a:t>in-betweenness</a:t>
            </a:r>
            <a:r>
              <a:rPr lang="en-US" sz="2100" i="1" dirty="0">
                <a:solidFill>
                  <a:srgbClr val="FFFFFF"/>
                </a:solidFill>
              </a:rPr>
              <a:t>, the interstitial, and the liminal. It is about being out of</a:t>
            </a:r>
            <a:r>
              <a:rPr lang="cs-CZ" sz="2100" i="1" dirty="0">
                <a:solidFill>
                  <a:srgbClr val="FFFFFF"/>
                </a:solidFill>
              </a:rPr>
              <a:t> </a:t>
            </a:r>
            <a:r>
              <a:rPr lang="en-US" sz="2100" i="1" dirty="0">
                <a:solidFill>
                  <a:srgbClr val="FFFFFF"/>
                </a:solidFill>
              </a:rPr>
              <a:t>sync with a familiar past and a half-grasped future. It provides a useful disposition for</a:t>
            </a:r>
            <a:r>
              <a:rPr lang="cs-CZ" sz="2100" i="1" dirty="0">
                <a:solidFill>
                  <a:srgbClr val="FFFFFF"/>
                </a:solidFill>
              </a:rPr>
              <a:t> </a:t>
            </a:r>
            <a:r>
              <a:rPr lang="en-US" sz="2100" i="1" dirty="0">
                <a:solidFill>
                  <a:srgbClr val="FFFFFF"/>
                </a:solidFill>
              </a:rPr>
              <a:t>studying political communication.</a:t>
            </a:r>
            <a:r>
              <a:rPr lang="cs-CZ" sz="2100" i="1" dirty="0">
                <a:solidFill>
                  <a:srgbClr val="FFFFFF"/>
                </a:solidFill>
              </a:rPr>
              <a:t> (</a:t>
            </a:r>
            <a:r>
              <a:rPr lang="cs-CZ" sz="2100" i="1" dirty="0" err="1">
                <a:solidFill>
                  <a:srgbClr val="FFFFFF"/>
                </a:solidFill>
              </a:rPr>
              <a:t>Chadwick</a:t>
            </a:r>
            <a:r>
              <a:rPr lang="cs-CZ" sz="2100" i="1" dirty="0">
                <a:solidFill>
                  <a:srgbClr val="FFFFFF"/>
                </a:solidFill>
              </a:rPr>
              <a:t> 2013</a:t>
            </a:r>
            <a:r>
              <a:rPr lang="cs-CZ" sz="2000" i="1" dirty="0">
                <a:solidFill>
                  <a:srgbClr val="FFFFFF"/>
                </a:solidFill>
              </a:rPr>
              <a:t>)</a:t>
            </a:r>
          </a:p>
          <a:p>
            <a:pPr marL="0" indent="0">
              <a:buNone/>
            </a:pPr>
            <a:endParaRPr lang="cs-CZ" sz="2000" i="1" dirty="0">
              <a:solidFill>
                <a:srgbClr val="FFFFFF"/>
              </a:solidFill>
            </a:endParaRPr>
          </a:p>
          <a:p>
            <a:pPr marL="0" indent="0">
              <a:buNone/>
            </a:pPr>
            <a:r>
              <a:rPr lang="cs-CZ" sz="2200" dirty="0">
                <a:solidFill>
                  <a:srgbClr val="FFFFFF"/>
                </a:solidFill>
              </a:rPr>
              <a:t>Interakce mezi politickými aktéry, médii a publiky</a:t>
            </a:r>
          </a:p>
          <a:p>
            <a:pPr marL="0" indent="0">
              <a:buNone/>
            </a:pPr>
            <a:r>
              <a:rPr lang="cs-CZ" sz="2200" dirty="0">
                <a:solidFill>
                  <a:srgbClr val="FFFFFF"/>
                </a:solidFill>
              </a:rPr>
              <a:t>Interakce mezi žánry, technologiemi, normami, jednáním </a:t>
            </a:r>
          </a:p>
          <a:p>
            <a:pPr marL="0" indent="0">
              <a:buNone/>
            </a:pPr>
            <a:r>
              <a:rPr lang="cs-CZ" sz="2200" dirty="0">
                <a:solidFill>
                  <a:srgbClr val="FFFFFF"/>
                </a:solidFill>
              </a:rPr>
              <a:t>Neustála adaptace institucí a aktérů</a:t>
            </a:r>
          </a:p>
          <a:p>
            <a:pPr marL="0" indent="0">
              <a:buNone/>
            </a:pPr>
            <a:r>
              <a:rPr lang="cs-CZ" sz="2200" dirty="0">
                <a:solidFill>
                  <a:srgbClr val="FFFFFF"/>
                </a:solidFill>
              </a:rPr>
              <a:t>Komplexní komunikační systém</a:t>
            </a:r>
          </a:p>
          <a:p>
            <a:pPr marL="0" indent="0">
              <a:buNone/>
            </a:pPr>
            <a:endParaRPr lang="cs-CZ" sz="1500" dirty="0">
              <a:solidFill>
                <a:srgbClr val="FFFFFF"/>
              </a:solidFill>
            </a:endParaRPr>
          </a:p>
          <a:p>
            <a:pPr marL="0" indent="0">
              <a:buNone/>
            </a:pPr>
            <a:endParaRPr lang="en-US" sz="1500" i="1" dirty="0">
              <a:solidFill>
                <a:srgbClr val="FFFFFF"/>
              </a:solidFill>
            </a:endParaRPr>
          </a:p>
          <a:p>
            <a:pPr marL="0" indent="0">
              <a:buNone/>
            </a:pPr>
            <a:endParaRPr lang="cs-CZ" sz="1500" dirty="0">
              <a:solidFill>
                <a:srgbClr val="FFFFFF"/>
              </a:solidFill>
            </a:endParaRPr>
          </a:p>
          <a:p>
            <a:endParaRPr lang="cs-CZ" sz="1500" dirty="0">
              <a:solidFill>
                <a:srgbClr val="FFFFFF"/>
              </a:solidFill>
            </a:endParaRPr>
          </a:p>
        </p:txBody>
      </p:sp>
    </p:spTree>
    <p:extLst>
      <p:ext uri="{BB962C8B-B14F-4D97-AF65-F5344CB8AC3E}">
        <p14:creationId xmlns:p14="http://schemas.microsoft.com/office/powerpoint/2010/main" val="32600111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Sociální média</a:t>
            </a:r>
          </a:p>
        </p:txBody>
      </p:sp>
      <p:sp>
        <p:nvSpPr>
          <p:cNvPr id="3" name="Zástupný symbol pro obsah 2"/>
          <p:cNvSpPr>
            <a:spLocks noGrp="1"/>
          </p:cNvSpPr>
          <p:nvPr>
            <p:ph idx="1"/>
          </p:nvPr>
        </p:nvSpPr>
        <p:spPr>
          <a:xfrm>
            <a:off x="838200" y="1353312"/>
            <a:ext cx="10515600" cy="5285232"/>
          </a:xfrm>
        </p:spPr>
        <p:txBody>
          <a:bodyPr>
            <a:normAutofit/>
          </a:bodyPr>
          <a:lstStyle/>
          <a:p>
            <a:pPr marL="0" indent="0">
              <a:buNone/>
            </a:pPr>
            <a:r>
              <a:rPr lang="cs-CZ" sz="3400" b="1" dirty="0"/>
              <a:t>Blogy a později online sociální sítě</a:t>
            </a:r>
          </a:p>
          <a:p>
            <a:r>
              <a:rPr lang="cs-CZ" sz="3400" dirty="0">
                <a:solidFill>
                  <a:schemeClr val="tx1">
                    <a:lumMod val="75000"/>
                    <a:lumOff val="25000"/>
                  </a:schemeClr>
                </a:solidFill>
              </a:rPr>
              <a:t>2004 - </a:t>
            </a:r>
            <a:r>
              <a:rPr lang="cs-CZ" sz="3400" dirty="0" err="1">
                <a:solidFill>
                  <a:schemeClr val="tx1">
                    <a:lumMod val="75000"/>
                    <a:lumOff val="25000"/>
                  </a:schemeClr>
                </a:solidFill>
              </a:rPr>
              <a:t>Howard</a:t>
            </a:r>
            <a:r>
              <a:rPr lang="cs-CZ" sz="3400" dirty="0">
                <a:solidFill>
                  <a:schemeClr val="tx1">
                    <a:lumMod val="75000"/>
                    <a:lumOff val="25000"/>
                  </a:schemeClr>
                </a:solidFill>
              </a:rPr>
              <a:t> Dean - „Dean </a:t>
            </a:r>
            <a:r>
              <a:rPr lang="cs-CZ" sz="3400" dirty="0" err="1">
                <a:solidFill>
                  <a:schemeClr val="tx1">
                    <a:lumMod val="75000"/>
                    <a:lumOff val="25000"/>
                  </a:schemeClr>
                </a:solidFill>
              </a:rPr>
              <a:t>Nation</a:t>
            </a:r>
            <a:r>
              <a:rPr lang="cs-CZ" sz="3400" dirty="0">
                <a:solidFill>
                  <a:schemeClr val="tx1">
                    <a:lumMod val="75000"/>
                    <a:lumOff val="25000"/>
                  </a:schemeClr>
                </a:solidFill>
              </a:rPr>
              <a:t>“, „</a:t>
            </a:r>
            <a:r>
              <a:rPr lang="cs-CZ" sz="3400" dirty="0" err="1">
                <a:solidFill>
                  <a:schemeClr val="tx1">
                    <a:lumMod val="75000"/>
                    <a:lumOff val="25000"/>
                  </a:schemeClr>
                </a:solidFill>
              </a:rPr>
              <a:t>Change</a:t>
            </a:r>
            <a:r>
              <a:rPr lang="cs-CZ" sz="3400" dirty="0">
                <a:solidFill>
                  <a:schemeClr val="tx1">
                    <a:lumMod val="75000"/>
                    <a:lumOff val="25000"/>
                  </a:schemeClr>
                </a:solidFill>
              </a:rPr>
              <a:t> </a:t>
            </a:r>
            <a:r>
              <a:rPr lang="cs-CZ" sz="3400" dirty="0" err="1">
                <a:solidFill>
                  <a:schemeClr val="tx1">
                    <a:lumMod val="75000"/>
                    <a:lumOff val="25000"/>
                  </a:schemeClr>
                </a:solidFill>
              </a:rPr>
              <a:t>for</a:t>
            </a:r>
            <a:r>
              <a:rPr lang="cs-CZ" sz="3400" dirty="0">
                <a:solidFill>
                  <a:schemeClr val="tx1">
                    <a:lumMod val="75000"/>
                    <a:lumOff val="25000"/>
                  </a:schemeClr>
                </a:solidFill>
              </a:rPr>
              <a:t> America, „Blog </a:t>
            </a:r>
            <a:r>
              <a:rPr lang="cs-CZ" sz="3400" dirty="0" err="1">
                <a:solidFill>
                  <a:schemeClr val="tx1">
                    <a:lumMod val="75000"/>
                    <a:lumOff val="25000"/>
                  </a:schemeClr>
                </a:solidFill>
              </a:rPr>
              <a:t>for</a:t>
            </a:r>
            <a:r>
              <a:rPr lang="cs-CZ" sz="3400" dirty="0">
                <a:solidFill>
                  <a:schemeClr val="tx1">
                    <a:lumMod val="75000"/>
                    <a:lumOff val="25000"/>
                  </a:schemeClr>
                </a:solidFill>
              </a:rPr>
              <a:t> America“…</a:t>
            </a:r>
          </a:p>
          <a:p>
            <a:r>
              <a:rPr lang="cs-CZ" sz="3400" dirty="0">
                <a:solidFill>
                  <a:schemeClr val="tx1">
                    <a:lumMod val="75000"/>
                    <a:lumOff val="25000"/>
                  </a:schemeClr>
                </a:solidFill>
              </a:rPr>
              <a:t>2006 – </a:t>
            </a:r>
            <a:r>
              <a:rPr lang="cs-CZ" sz="3400" dirty="0" err="1">
                <a:solidFill>
                  <a:schemeClr val="tx1">
                    <a:lumMod val="75000"/>
                    <a:lumOff val="25000"/>
                  </a:schemeClr>
                </a:solidFill>
              </a:rPr>
              <a:t>Joe</a:t>
            </a:r>
            <a:r>
              <a:rPr lang="cs-CZ" sz="3400" dirty="0">
                <a:solidFill>
                  <a:schemeClr val="tx1">
                    <a:lumMod val="75000"/>
                    <a:lumOff val="25000"/>
                  </a:schemeClr>
                </a:solidFill>
              </a:rPr>
              <a:t> Lieberman,                                                                                         </a:t>
            </a:r>
            <a:r>
              <a:rPr lang="cs-CZ" sz="3400" dirty="0" err="1">
                <a:solidFill>
                  <a:schemeClr val="tx1">
                    <a:lumMod val="75000"/>
                    <a:lumOff val="25000"/>
                  </a:schemeClr>
                </a:solidFill>
              </a:rPr>
              <a:t>Lamont</a:t>
            </a:r>
            <a:r>
              <a:rPr lang="cs-CZ" sz="3400" dirty="0">
                <a:solidFill>
                  <a:schemeClr val="tx1">
                    <a:lumMod val="75000"/>
                    <a:lumOff val="25000"/>
                  </a:schemeClr>
                </a:solidFill>
              </a:rPr>
              <a:t> – </a:t>
            </a:r>
            <a:r>
              <a:rPr lang="cs-CZ" sz="3400" dirty="0" err="1">
                <a:solidFill>
                  <a:schemeClr val="tx1">
                    <a:lumMod val="75000"/>
                    <a:lumOff val="25000"/>
                  </a:schemeClr>
                </a:solidFill>
              </a:rPr>
              <a:t>netroots</a:t>
            </a:r>
            <a:r>
              <a:rPr lang="cs-CZ" sz="3400" dirty="0">
                <a:solidFill>
                  <a:schemeClr val="tx1">
                    <a:lumMod val="75000"/>
                    <a:lumOff val="25000"/>
                  </a:schemeClr>
                </a:solidFill>
              </a:rPr>
              <a:t> - MoveOn.org</a:t>
            </a:r>
          </a:p>
          <a:p>
            <a:pPr marL="0" indent="0">
              <a:buNone/>
            </a:pPr>
            <a:endParaRPr lang="cs-CZ" sz="2900" i="1" dirty="0">
              <a:solidFill>
                <a:schemeClr val="tx1">
                  <a:lumMod val="75000"/>
                  <a:lumOff val="25000"/>
                </a:schemeClr>
              </a:solidFill>
            </a:endParaRPr>
          </a:p>
          <a:p>
            <a:pPr marL="0" indent="0">
              <a:buNone/>
            </a:pPr>
            <a:endParaRPr lang="cs-CZ" sz="2900" i="1" dirty="0">
              <a:solidFill>
                <a:schemeClr val="tx1">
                  <a:lumMod val="75000"/>
                  <a:lumOff val="25000"/>
                </a:schemeClr>
              </a:solidFill>
            </a:endParaRPr>
          </a:p>
          <a:p>
            <a:pPr marL="0" indent="0">
              <a:buNone/>
            </a:pPr>
            <a:r>
              <a:rPr lang="cs-CZ" sz="2900" i="1" dirty="0">
                <a:solidFill>
                  <a:schemeClr val="tx1">
                    <a:lumMod val="75000"/>
                    <a:lumOff val="25000"/>
                  </a:schemeClr>
                </a:solidFill>
              </a:rPr>
              <a:t>Tradiční marketing, jako rádio a televize,                                            nenabízí způsob, jak odpovídat. </a:t>
            </a:r>
          </a:p>
          <a:p>
            <a:pPr marL="0" indent="0">
              <a:buNone/>
            </a:pPr>
            <a:r>
              <a:rPr lang="cs-CZ" sz="2900" dirty="0">
                <a:solidFill>
                  <a:schemeClr val="tx1">
                    <a:lumMod val="75000"/>
                    <a:lumOff val="25000"/>
                  </a:schemeClr>
                </a:solidFill>
              </a:rPr>
              <a:t>Kevin </a:t>
            </a:r>
            <a:r>
              <a:rPr lang="cs-CZ" sz="2900" dirty="0" err="1">
                <a:solidFill>
                  <a:schemeClr val="tx1">
                    <a:lumMod val="75000"/>
                    <a:lumOff val="25000"/>
                  </a:schemeClr>
                </a:solidFill>
              </a:rPr>
              <a:t>Flynn</a:t>
            </a:r>
            <a:r>
              <a:rPr lang="cs-CZ" sz="2900" dirty="0">
                <a:solidFill>
                  <a:schemeClr val="tx1">
                    <a:lumMod val="75000"/>
                    <a:lumOff val="25000"/>
                  </a:schemeClr>
                </a:solidFill>
              </a:rPr>
              <a:t>, Obamův </a:t>
            </a:r>
            <a:r>
              <a:rPr lang="cs-CZ" sz="2900" dirty="0" err="1">
                <a:solidFill>
                  <a:schemeClr val="tx1">
                    <a:lumMod val="75000"/>
                    <a:lumOff val="25000"/>
                  </a:schemeClr>
                </a:solidFill>
              </a:rPr>
              <a:t>blogerský</a:t>
            </a:r>
            <a:r>
              <a:rPr lang="cs-CZ" sz="2900" dirty="0">
                <a:solidFill>
                  <a:schemeClr val="tx1">
                    <a:lumMod val="75000"/>
                    <a:lumOff val="25000"/>
                  </a:schemeClr>
                </a:solidFill>
              </a:rPr>
              <a:t> tým 		</a:t>
            </a:r>
            <a:r>
              <a:rPr lang="cs-CZ" sz="2300" dirty="0">
                <a:solidFill>
                  <a:schemeClr val="tx1">
                    <a:lumMod val="75000"/>
                    <a:lumOff val="25000"/>
                  </a:schemeClr>
                </a:solidFill>
              </a:rPr>
              <a:t>		</a:t>
            </a:r>
            <a:r>
              <a:rPr lang="cs-CZ" sz="2100" dirty="0">
                <a:solidFill>
                  <a:schemeClr val="tx1">
                    <a:lumMod val="75000"/>
                    <a:lumOff val="25000"/>
                  </a:schemeClr>
                </a:solidFill>
              </a:rPr>
              <a:t>(</a:t>
            </a:r>
            <a:r>
              <a:rPr lang="cs-CZ" sz="2100" dirty="0" err="1">
                <a:solidFill>
                  <a:schemeClr val="tx1">
                    <a:lumMod val="75000"/>
                    <a:lumOff val="25000"/>
                  </a:schemeClr>
                </a:solidFill>
              </a:rPr>
              <a:t>Scott</a:t>
            </a:r>
            <a:r>
              <a:rPr lang="cs-CZ" sz="2100" dirty="0">
                <a:solidFill>
                  <a:schemeClr val="tx1">
                    <a:lumMod val="75000"/>
                    <a:lumOff val="25000"/>
                  </a:schemeClr>
                </a:solidFill>
              </a:rPr>
              <a:t> 2010: 67)</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2962" y="3083975"/>
            <a:ext cx="4700257" cy="3554569"/>
          </a:xfrm>
          <a:prstGeom prst="rect">
            <a:avLst/>
          </a:prstGeom>
        </p:spPr>
      </p:pic>
      <p:sp>
        <p:nvSpPr>
          <p:cNvPr id="5" name="AutoShape 2" descr="Image result for trump twitter global warmi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3819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9161" y="1672442"/>
            <a:ext cx="5185558" cy="5185558"/>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66" y="442053"/>
            <a:ext cx="6160729" cy="5167063"/>
          </a:xfrm>
          <a:prstGeom prst="rect">
            <a:avLst/>
          </a:prstGeom>
        </p:spPr>
      </p:pic>
    </p:spTree>
    <p:extLst>
      <p:ext uri="{BB962C8B-B14F-4D97-AF65-F5344CB8AC3E}">
        <p14:creationId xmlns:p14="http://schemas.microsoft.com/office/powerpoint/2010/main" val="370503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94944"/>
            <a:ext cx="10515600" cy="5482019"/>
          </a:xfrm>
        </p:spPr>
        <p:txBody>
          <a:bodyPr/>
          <a:lstStyle/>
          <a:p>
            <a:r>
              <a:rPr lang="cs-CZ" dirty="0"/>
              <a:t>Jako nutnost dnešní doby</a:t>
            </a:r>
          </a:p>
          <a:p>
            <a:r>
              <a:rPr lang="cs-CZ" dirty="0"/>
              <a:t>Samozřejmost pro současného politika</a:t>
            </a:r>
          </a:p>
          <a:p>
            <a:r>
              <a:rPr lang="cs-CZ" dirty="0"/>
              <a:t>Tlak stran</a:t>
            </a:r>
          </a:p>
          <a:p>
            <a:r>
              <a:rPr lang="cs-CZ" dirty="0"/>
              <a:t>Různost a volnost v komunikaci</a:t>
            </a:r>
          </a:p>
          <a:p>
            <a:r>
              <a:rPr lang="cs-CZ" dirty="0"/>
              <a:t>Profily vs. stránky</a:t>
            </a:r>
          </a:p>
          <a:p>
            <a:r>
              <a:rPr lang="cs-CZ" dirty="0"/>
              <a:t>Konfliktnost komunikace, diskuse</a:t>
            </a:r>
          </a:p>
          <a:p>
            <a:endParaRPr lang="cs-CZ" dirty="0"/>
          </a:p>
          <a:p>
            <a:pPr marL="0" indent="0">
              <a:buNone/>
            </a:pPr>
            <a:r>
              <a:rPr lang="cs-CZ" dirty="0"/>
              <a:t>„A právě, když už se paní poslankyně rozhodla, že do toho Facebooku vstoupí, tak jsme říkaly, že ta vhodnější varianta, i vzhledem k její osobnosti a k jejímu charakteru, bude určitě po té osobní lince.“ (Asistentka poslankyně 6 vysvětluje volbu profilu)</a:t>
            </a:r>
          </a:p>
          <a:p>
            <a:endParaRPr lang="cs-CZ" dirty="0"/>
          </a:p>
        </p:txBody>
      </p:sp>
    </p:spTree>
    <p:extLst>
      <p:ext uri="{BB962C8B-B14F-4D97-AF65-F5344CB8AC3E}">
        <p14:creationId xmlns:p14="http://schemas.microsoft.com/office/powerpoint/2010/main" val="1549077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91376"/>
            <a:ext cx="10515600" cy="5485587"/>
          </a:xfrm>
        </p:spPr>
        <p:txBody>
          <a:bodyPr>
            <a:normAutofit fontScale="77500" lnSpcReduction="20000"/>
          </a:bodyPr>
          <a:lstStyle/>
          <a:p>
            <a:pPr marL="0" indent="0">
              <a:buNone/>
            </a:pPr>
            <a:r>
              <a:rPr lang="cs-CZ" dirty="0"/>
              <a:t>„U nás existuje ta síla Facebooku, teď to vnímám tak, že je důležitější Facebook. Možná se to změní.“ (Poslanec 14)</a:t>
            </a:r>
          </a:p>
          <a:p>
            <a:pPr marL="0" indent="0">
              <a:buNone/>
            </a:pPr>
            <a:endParaRPr lang="cs-CZ" dirty="0"/>
          </a:p>
          <a:p>
            <a:pPr marL="0" indent="0">
              <a:buNone/>
            </a:pPr>
            <a:r>
              <a:rPr lang="cs-CZ" dirty="0"/>
              <a:t>„Ty původní stránky jsem si založila jako občan. A potom ty druhé byly založeny k té kampani, abych tam mohla sdělovat svoje názory, podněty, zkušenosti z těch meetingů a taky se vyjadřovat ke své oblasti, za kterou jsem šla do Poslanecké sněmovny.“ (Poslankyně 3)</a:t>
            </a:r>
          </a:p>
          <a:p>
            <a:pPr marL="0" indent="0">
              <a:buNone/>
            </a:pPr>
            <a:endParaRPr lang="cs-CZ" dirty="0"/>
          </a:p>
          <a:p>
            <a:pPr marL="0" indent="0">
              <a:buNone/>
            </a:pPr>
            <a:r>
              <a:rPr lang="cs-CZ" dirty="0"/>
              <a:t>„Já jsem na Facebooku od roku 2010. Musím říct, že jsem to nepřijímala příliš nadšeně. Je to spojené s volební kampaní, kterou v roce 2010 udělala strana do Poslanecké sněmovny, kdy nám v rámci volebního štábu řekli, že všichni musíme mít facebookové profily.“ (Poslankyně 12)</a:t>
            </a:r>
          </a:p>
          <a:p>
            <a:pPr marL="0" indent="0">
              <a:buNone/>
            </a:pPr>
            <a:endParaRPr lang="cs-CZ" dirty="0"/>
          </a:p>
          <a:p>
            <a:pPr marL="0" indent="0">
              <a:buNone/>
            </a:pPr>
            <a:r>
              <a:rPr lang="cs-CZ" dirty="0"/>
              <a:t>„Po volbách mi i kolegové naznačovali, že by člověk měl být v co nejrychlejším spojení s voliči a občany, tak jsem do toho šel. A myslím si, že to byl správný krok.“ (Poslanec 8)</a:t>
            </a:r>
          </a:p>
          <a:p>
            <a:pPr marL="0" indent="0">
              <a:buNone/>
            </a:pPr>
            <a:endParaRPr lang="cs-CZ" dirty="0"/>
          </a:p>
          <a:p>
            <a:pPr marL="0" indent="0">
              <a:buNone/>
            </a:pPr>
            <a:r>
              <a:rPr lang="cs-CZ" dirty="0"/>
              <a:t>„V životě bych Facebook neměla, kdybych nebyla politik. (…) To zkrátka k tomu politickému životu patří.“ (Poslankyně 6)</a:t>
            </a:r>
          </a:p>
          <a:p>
            <a:endParaRPr lang="cs-CZ" dirty="0"/>
          </a:p>
          <a:p>
            <a:endParaRPr lang="cs-CZ" dirty="0"/>
          </a:p>
          <a:p>
            <a:endParaRPr lang="cs-CZ" dirty="0"/>
          </a:p>
        </p:txBody>
      </p:sp>
    </p:spTree>
    <p:extLst>
      <p:ext uri="{BB962C8B-B14F-4D97-AF65-F5344CB8AC3E}">
        <p14:creationId xmlns:p14="http://schemas.microsoft.com/office/powerpoint/2010/main" val="352263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škromach v bazén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062" y="0"/>
            <a:ext cx="9057939" cy="435374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2152650" y="3439886"/>
            <a:ext cx="7886700" cy="3065417"/>
          </a:xfrm>
        </p:spPr>
        <p:txBody>
          <a:bodyPr>
            <a:normAutofit fontScale="85000" lnSpcReduction="10000"/>
          </a:bodyPr>
          <a:lstStyle/>
          <a:p>
            <a:pPr marL="0" indent="0">
              <a:buNone/>
            </a:pPr>
            <a:r>
              <a:rPr lang="cs-CZ" dirty="0"/>
              <a:t>„</a:t>
            </a:r>
            <a:r>
              <a:rPr lang="cs-CZ" dirty="0">
                <a:solidFill>
                  <a:schemeClr val="bg1"/>
                </a:solidFill>
              </a:rPr>
              <a:t>To znamená, že já se mohu ukázat veřejnosti jako člověk, jako táta, já můžu ukázat, že chodím sportovat.“ (Poslanec 2)</a:t>
            </a:r>
          </a:p>
          <a:p>
            <a:pPr marL="0" indent="0">
              <a:buNone/>
            </a:pPr>
            <a:endParaRPr lang="cs-CZ" i="1" dirty="0"/>
          </a:p>
          <a:p>
            <a:pPr marL="0" indent="0">
              <a:buNone/>
            </a:pPr>
            <a:r>
              <a:rPr lang="cs-CZ" i="1" dirty="0"/>
              <a:t>Pozn. Poslanec 4 popisuje to, že na Facebooku zveřejnil báseň, kterou napsal: </a:t>
            </a:r>
            <a:endParaRPr lang="cs-CZ" dirty="0"/>
          </a:p>
          <a:p>
            <a:pPr marL="0" indent="0">
              <a:buNone/>
            </a:pPr>
            <a:r>
              <a:rPr lang="cs-CZ" dirty="0"/>
              <a:t>„Někdy mě napadlo, že bych mohl napsat trošku něco jiného, aby bylo vidět, že opravdu nejsem jenom úplně ten nějaký „politik“, ale že dokážu i vymyslet i trochu něco jiného.“</a:t>
            </a:r>
          </a:p>
          <a:p>
            <a:endParaRPr lang="cs-CZ" dirty="0"/>
          </a:p>
        </p:txBody>
      </p:sp>
    </p:spTree>
    <p:extLst>
      <p:ext uri="{BB962C8B-B14F-4D97-AF65-F5344CB8AC3E}">
        <p14:creationId xmlns:p14="http://schemas.microsoft.com/office/powerpoint/2010/main" val="307148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9912" y="572896"/>
            <a:ext cx="10515600" cy="5837047"/>
          </a:xfrm>
        </p:spPr>
        <p:txBody>
          <a:bodyPr/>
          <a:lstStyle/>
          <a:p>
            <a:r>
              <a:rPr lang="cs-CZ" i="1" dirty="0"/>
              <a:t>Mně to </a:t>
            </a:r>
            <a:r>
              <a:rPr lang="cs-CZ" i="1" dirty="0" err="1"/>
              <a:t>selfie</a:t>
            </a:r>
            <a:r>
              <a:rPr lang="cs-CZ" i="1" dirty="0"/>
              <a:t>...někteří kolegové to dělají, to jsem taky viděl... Mně to přijde takové...takové divné, jako spíš takové pubertální mně to přijde, abych to jako nazval...jako pubertální výjev, jako fotit sám sebe, to je...jako dneska je to sice v kurzu...</a:t>
            </a:r>
          </a:p>
          <a:p>
            <a:endParaRPr lang="cs-CZ" dirty="0"/>
          </a:p>
          <a:p>
            <a:endParaRPr lang="cs-CZ" dirty="0"/>
          </a:p>
        </p:txBody>
      </p:sp>
      <p:pic>
        <p:nvPicPr>
          <p:cNvPr id="4" name="Picture 2" descr="9 nejvtipnějších předělávek selfie Škromacha se Zeman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32" y="2454414"/>
            <a:ext cx="5202037" cy="3464558"/>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698" y="2460843"/>
            <a:ext cx="5386494" cy="3458129"/>
          </a:xfrm>
          <a:prstGeom prst="rect">
            <a:avLst/>
          </a:prstGeom>
        </p:spPr>
      </p:pic>
    </p:spTree>
    <p:extLst>
      <p:ext uri="{BB962C8B-B14F-4D97-AF65-F5344CB8AC3E}">
        <p14:creationId xmlns:p14="http://schemas.microsoft.com/office/powerpoint/2010/main" val="295307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28650" y="2571750"/>
            <a:ext cx="10515600" cy="3421698"/>
          </a:xfrm>
        </p:spPr>
        <p:txBody>
          <a:bodyPr/>
          <a:lstStyle/>
          <a:p>
            <a:pPr marL="0" indent="0" algn="ctr">
              <a:buNone/>
            </a:pPr>
            <a:endParaRPr lang="cs-CZ" dirty="0"/>
          </a:p>
          <a:p>
            <a:pPr marL="0" indent="0" algn="ctr">
              <a:buNone/>
            </a:pPr>
            <a:r>
              <a:rPr lang="cs-CZ" sz="4000" dirty="0"/>
              <a:t>Jak tedy vypadá současná politická komunikace? </a:t>
            </a:r>
          </a:p>
          <a:p>
            <a:pPr marL="0" indent="0" algn="ctr">
              <a:buNone/>
            </a:pPr>
            <a:endParaRPr lang="cs-CZ" sz="3600" dirty="0"/>
          </a:p>
          <a:p>
            <a:pPr marL="0" indent="0" algn="ctr">
              <a:buNone/>
            </a:pPr>
            <a:endParaRPr lang="cs-CZ" dirty="0"/>
          </a:p>
          <a:p>
            <a:pPr marL="0" indent="0" algn="ctr">
              <a:buNone/>
            </a:pPr>
            <a:endParaRPr lang="cs-CZ" dirty="0"/>
          </a:p>
        </p:txBody>
      </p:sp>
    </p:spTree>
    <p:extLst>
      <p:ext uri="{BB962C8B-B14F-4D97-AF65-F5344CB8AC3E}">
        <p14:creationId xmlns:p14="http://schemas.microsoft.com/office/powerpoint/2010/main" val="25995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80F7D70-D562-4163-B3C8-C2DC22F1DB44}"/>
              </a:ext>
            </a:extLst>
          </p:cNvPr>
          <p:cNvSpPr>
            <a:spLocks noGrp="1"/>
          </p:cNvSpPr>
          <p:nvPr>
            <p:ph idx="1"/>
          </p:nvPr>
        </p:nvSpPr>
        <p:spPr>
          <a:xfrm>
            <a:off x="600075" y="704850"/>
            <a:ext cx="11039475" cy="5472113"/>
          </a:xfrm>
        </p:spPr>
        <p:txBody>
          <a:bodyPr>
            <a:normAutofit fontScale="92500"/>
          </a:bodyPr>
          <a:lstStyle/>
          <a:p>
            <a:pPr marL="0" indent="0" algn="ctr">
              <a:buNone/>
            </a:pPr>
            <a:r>
              <a:rPr lang="cs-CZ" b="1" dirty="0"/>
              <a:t>Atmosféra nedůvěry -  v média, v politické instituce a nedůvěry mezi samotnými politiky</a:t>
            </a:r>
          </a:p>
          <a:p>
            <a:pPr marL="0" indent="0" algn="ctr">
              <a:buNone/>
            </a:pPr>
            <a:r>
              <a:rPr lang="cs-CZ" b="1" dirty="0"/>
              <a:t>Rychlost, nepředvídatelnost, proměnlivost, intenzita, agresivita, emocionalit</a:t>
            </a:r>
          </a:p>
          <a:p>
            <a:pPr marL="0" indent="0" algn="ctr">
              <a:buNone/>
            </a:pPr>
            <a:r>
              <a:rPr lang="cs-CZ" b="1" dirty="0"/>
              <a:t>Konvergence a fragmentace </a:t>
            </a:r>
          </a:p>
          <a:p>
            <a:pPr>
              <a:buFont typeface="Wingdings" panose="05000000000000000000" pitchFamily="2" charset="2"/>
              <a:buChar char="à"/>
            </a:pPr>
            <a:r>
              <a:rPr lang="cs-CZ" dirty="0">
                <a:sym typeface="Wingdings" panose="05000000000000000000" pitchFamily="2" charset="2"/>
              </a:rPr>
              <a:t>Adaptace politických aktérů a institucí – snaha držet krok (nároky na uživatele)</a:t>
            </a:r>
          </a:p>
          <a:p>
            <a:pPr marL="0" indent="0">
              <a:buNone/>
            </a:pPr>
            <a:r>
              <a:rPr lang="cs-CZ" sz="2400" dirty="0">
                <a:sym typeface="Wingdings" panose="05000000000000000000" pitchFamily="2" charset="2"/>
              </a:rPr>
              <a:t> </a:t>
            </a:r>
            <a:r>
              <a:rPr lang="cs-CZ" dirty="0"/>
              <a:t>Variabilita praxí politiků – nová média jak zdrojem normalizace, tak zdrojem inovace (staré i nové logiky – hybridizace)</a:t>
            </a:r>
          </a:p>
          <a:p>
            <a:endParaRPr lang="cs-CZ" sz="2400" dirty="0"/>
          </a:p>
          <a:p>
            <a:r>
              <a:rPr lang="cs-CZ" sz="2400" dirty="0"/>
              <a:t>Profesionalizace </a:t>
            </a:r>
          </a:p>
          <a:p>
            <a:r>
              <a:rPr lang="cs-CZ" sz="2400" dirty="0"/>
              <a:t>Populismus a další negativní aspekty</a:t>
            </a:r>
          </a:p>
          <a:p>
            <a:r>
              <a:rPr lang="cs-CZ" sz="2400" dirty="0"/>
              <a:t>Efektivní online komunikace a dopady?</a:t>
            </a:r>
          </a:p>
          <a:p>
            <a:r>
              <a:rPr lang="cs-CZ" sz="2400" dirty="0"/>
              <a:t>Jak zkoumat dopady?</a:t>
            </a:r>
          </a:p>
        </p:txBody>
      </p:sp>
    </p:spTree>
    <p:extLst>
      <p:ext uri="{BB962C8B-B14F-4D97-AF65-F5344CB8AC3E}">
        <p14:creationId xmlns:p14="http://schemas.microsoft.com/office/powerpoint/2010/main" val="228059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EA4B5F4-F5DA-4931-85A5-F11AFD65FB96}"/>
              </a:ext>
            </a:extLst>
          </p:cNvPr>
          <p:cNvSpPr>
            <a:spLocks noGrp="1"/>
          </p:cNvSpPr>
          <p:nvPr>
            <p:ph idx="1"/>
          </p:nvPr>
        </p:nvSpPr>
        <p:spPr>
          <a:xfrm>
            <a:off x="838200" y="628649"/>
            <a:ext cx="10515600" cy="5548313"/>
          </a:xfrm>
        </p:spPr>
        <p:txBody>
          <a:bodyPr>
            <a:normAutofit fontScale="92500" lnSpcReduction="20000"/>
          </a:bodyPr>
          <a:lstStyle/>
          <a:p>
            <a:pPr marL="0" indent="0">
              <a:buNone/>
            </a:pPr>
            <a:r>
              <a:rPr lang="cs-CZ" sz="3000" b="1" dirty="0"/>
              <a:t>Vaše předpoklady</a:t>
            </a:r>
          </a:p>
          <a:p>
            <a:pPr marL="0" indent="0">
              <a:buNone/>
            </a:pPr>
            <a:endParaRPr lang="cs-CZ" b="1" dirty="0"/>
          </a:p>
          <a:p>
            <a:r>
              <a:rPr lang="cs-CZ" dirty="0"/>
              <a:t>Zpřístupnění politiky vs. politici si sdílí, co chtějí</a:t>
            </a:r>
          </a:p>
          <a:p>
            <a:r>
              <a:rPr lang="cs-CZ" dirty="0"/>
              <a:t>Větší kontrola politiků (neustálé sledování)</a:t>
            </a:r>
          </a:p>
          <a:p>
            <a:r>
              <a:rPr lang="cs-CZ" dirty="0"/>
              <a:t>Politici jsou blíž voličům – nejsou závislí na médiích </a:t>
            </a:r>
          </a:p>
          <a:p>
            <a:r>
              <a:rPr lang="cs-CZ" dirty="0"/>
              <a:t>Nová média umožňují politikům komunikovat přímo v reálném čase</a:t>
            </a:r>
          </a:p>
          <a:p>
            <a:r>
              <a:rPr lang="cs-CZ" dirty="0"/>
              <a:t>Politici můžou reagovat, diskutovat</a:t>
            </a:r>
          </a:p>
          <a:p>
            <a:r>
              <a:rPr lang="cs-CZ" dirty="0"/>
              <a:t>Přístup k informacím o politicích a kampani</a:t>
            </a:r>
          </a:p>
          <a:p>
            <a:r>
              <a:rPr lang="cs-CZ" dirty="0"/>
              <a:t>Mnoho kanálů komunikace – snadnější cílení a efektivita (Facebook, Twitter)</a:t>
            </a:r>
          </a:p>
          <a:p>
            <a:r>
              <a:rPr lang="cs-CZ" dirty="0"/>
              <a:t>Politici dostávají okamžitou zpětnou vazbu</a:t>
            </a:r>
          </a:p>
          <a:p>
            <a:r>
              <a:rPr lang="cs-CZ" dirty="0"/>
              <a:t>Rozšíření platformy témat (vs. kvalita informací)</a:t>
            </a:r>
          </a:p>
          <a:p>
            <a:r>
              <a:rPr lang="cs-CZ" dirty="0"/>
              <a:t>Konflikty </a:t>
            </a:r>
          </a:p>
          <a:p>
            <a:r>
              <a:rPr lang="cs-CZ" dirty="0"/>
              <a:t>Politici mohou oslovit nové skupiny lidí</a:t>
            </a:r>
          </a:p>
        </p:txBody>
      </p:sp>
    </p:spTree>
    <p:extLst>
      <p:ext uri="{BB962C8B-B14F-4D97-AF65-F5344CB8AC3E}">
        <p14:creationId xmlns:p14="http://schemas.microsoft.com/office/powerpoint/2010/main" val="214104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POLITICKÁ KOMUNIKACE</a:t>
            </a:r>
          </a:p>
        </p:txBody>
      </p:sp>
      <p:sp>
        <p:nvSpPr>
          <p:cNvPr id="3" name="Zástupný symbol pro obsah 2"/>
          <p:cNvSpPr>
            <a:spLocks noGrp="1"/>
          </p:cNvSpPr>
          <p:nvPr>
            <p:ph idx="1"/>
          </p:nvPr>
        </p:nvSpPr>
        <p:spPr/>
        <p:txBody>
          <a:bodyPr/>
          <a:lstStyle/>
          <a:p>
            <a:pPr marL="0" indent="0">
              <a:buNone/>
            </a:pPr>
            <a:r>
              <a:rPr lang="cs-CZ" dirty="0"/>
              <a:t>Jako </a:t>
            </a:r>
            <a:r>
              <a:rPr lang="cs-CZ" b="1" dirty="0"/>
              <a:t>obor</a:t>
            </a:r>
            <a:r>
              <a:rPr lang="cs-CZ" dirty="0"/>
              <a:t> nebo jako </a:t>
            </a:r>
            <a:r>
              <a:rPr lang="cs-CZ" b="1" dirty="0"/>
              <a:t>objekt zájmu </a:t>
            </a:r>
            <a:r>
              <a:rPr lang="cs-CZ" dirty="0"/>
              <a:t>tohoto oboru</a:t>
            </a:r>
          </a:p>
          <a:p>
            <a:pPr marL="0" indent="0">
              <a:buNone/>
            </a:pPr>
            <a:r>
              <a:rPr lang="cs-CZ" dirty="0"/>
              <a:t>Dříve „</a:t>
            </a:r>
            <a:r>
              <a:rPr lang="cs-CZ" dirty="0" err="1"/>
              <a:t>polkom</a:t>
            </a:r>
            <a:r>
              <a:rPr lang="cs-CZ" dirty="0"/>
              <a:t>“ zahrnovala převážně vládní komunikaci – rozšiřování </a:t>
            </a:r>
          </a:p>
          <a:p>
            <a:pPr marL="0" lvl="0" indent="0">
              <a:buNone/>
            </a:pPr>
            <a:endParaRPr lang="cs-CZ" dirty="0"/>
          </a:p>
          <a:p>
            <a:pPr marL="0" lvl="0" indent="0">
              <a:buNone/>
            </a:pPr>
            <a:r>
              <a:rPr lang="cs-CZ" dirty="0" err="1"/>
              <a:t>McNair</a:t>
            </a:r>
            <a:r>
              <a:rPr lang="cs-CZ" dirty="0"/>
              <a:t> (2003): </a:t>
            </a:r>
          </a:p>
          <a:p>
            <a:pPr marL="514350" lvl="0" indent="-514350">
              <a:buFont typeface="+mj-lt"/>
              <a:buAutoNum type="arabicPeriod"/>
            </a:pPr>
            <a:r>
              <a:rPr lang="cs-CZ" dirty="0"/>
              <a:t>Všechny formy komunikace realizované politiky a dalšími politickými aktéry pro dosažení určitých cílů</a:t>
            </a:r>
          </a:p>
          <a:p>
            <a:pPr marL="514350" lvl="0" indent="-514350">
              <a:buFont typeface="+mj-lt"/>
              <a:buAutoNum type="arabicPeriod"/>
            </a:pPr>
            <a:r>
              <a:rPr lang="cs-CZ" dirty="0"/>
              <a:t>Komunikace adresovaná těmto politickým aktérům od těch nepolitických</a:t>
            </a:r>
          </a:p>
          <a:p>
            <a:pPr marL="514350" lvl="0" indent="-514350">
              <a:buFont typeface="+mj-lt"/>
              <a:buAutoNum type="arabicPeriod"/>
            </a:pPr>
            <a:r>
              <a:rPr lang="cs-CZ" dirty="0"/>
              <a:t>Komunikace o těchto aktérech a jejich aktivitách</a:t>
            </a:r>
          </a:p>
          <a:p>
            <a:pPr marL="0" indent="0">
              <a:buNone/>
            </a:pPr>
            <a:endParaRPr lang="cs-CZ" dirty="0"/>
          </a:p>
        </p:txBody>
      </p:sp>
    </p:spTree>
    <p:extLst>
      <p:ext uri="{BB962C8B-B14F-4D97-AF65-F5344CB8AC3E}">
        <p14:creationId xmlns:p14="http://schemas.microsoft.com/office/powerpoint/2010/main" val="245330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868680"/>
            <a:ext cx="10770704" cy="5532120"/>
          </a:xfrm>
        </p:spPr>
        <p:txBody>
          <a:bodyPr>
            <a:normAutofit lnSpcReduction="10000"/>
          </a:bodyPr>
          <a:lstStyle/>
          <a:p>
            <a:r>
              <a:rPr lang="cs-CZ" b="1" dirty="0"/>
              <a:t>Politická komunikace </a:t>
            </a:r>
            <a:r>
              <a:rPr lang="cs-CZ" dirty="0"/>
              <a:t>– politologie/mediální studia/sociologie</a:t>
            </a:r>
          </a:p>
          <a:p>
            <a:r>
              <a:rPr lang="cs-CZ" dirty="0"/>
              <a:t>Nová média v politické komunikaci – Jak nová média (pokud ano) proměnila/proměňují politickou komunikaci (politiku)? („Čtvrtá éra politické komunikace“, </a:t>
            </a:r>
            <a:r>
              <a:rPr lang="cs-CZ" dirty="0" err="1"/>
              <a:t>Blumler</a:t>
            </a:r>
            <a:r>
              <a:rPr lang="cs-CZ" dirty="0"/>
              <a:t> 2013)</a:t>
            </a:r>
          </a:p>
          <a:p>
            <a:pPr marL="0" indent="0">
              <a:buNone/>
            </a:pPr>
            <a:endParaRPr lang="cs-CZ" dirty="0"/>
          </a:p>
          <a:p>
            <a:pPr marL="0" indent="0">
              <a:buNone/>
            </a:pPr>
            <a:r>
              <a:rPr lang="cs-CZ" b="1" dirty="0"/>
              <a:t>Proč? </a:t>
            </a:r>
          </a:p>
          <a:p>
            <a:pPr marL="0" indent="0">
              <a:buNone/>
            </a:pPr>
            <a:r>
              <a:rPr lang="cs-CZ" dirty="0"/>
              <a:t>Nová média jako média demokratizující, interaktivní, přístupná – jako určitý lék v atmosféře krize politiky </a:t>
            </a:r>
          </a:p>
          <a:p>
            <a:pPr marL="0" indent="0">
              <a:buNone/>
            </a:pPr>
            <a:endParaRPr lang="cs-CZ" dirty="0"/>
          </a:p>
          <a:p>
            <a:pPr marL="0" indent="0">
              <a:buNone/>
            </a:pPr>
            <a:r>
              <a:rPr lang="cs-CZ" b="1" dirty="0"/>
              <a:t>Dvě dominantní větve výzkumu </a:t>
            </a:r>
            <a:r>
              <a:rPr lang="cs-CZ" sz="2600" dirty="0"/>
              <a:t>(</a:t>
            </a:r>
            <a:r>
              <a:rPr lang="cs-CZ" sz="2600" dirty="0" err="1"/>
              <a:t>Xenos</a:t>
            </a:r>
            <a:r>
              <a:rPr lang="cs-CZ" sz="2600" dirty="0"/>
              <a:t> a kol. 2015)</a:t>
            </a:r>
            <a:endParaRPr lang="cs-CZ" b="1" dirty="0"/>
          </a:p>
          <a:p>
            <a:pPr marL="0" indent="0">
              <a:buNone/>
            </a:pPr>
            <a:r>
              <a:rPr lang="cs-CZ" dirty="0"/>
              <a:t>Političtí aktéři – oblast nabídky</a:t>
            </a:r>
          </a:p>
          <a:p>
            <a:pPr marL="0" indent="0">
              <a:buNone/>
            </a:pPr>
            <a:r>
              <a:rPr lang="cs-CZ" dirty="0"/>
              <a:t>Občané – oblast poptávky</a:t>
            </a:r>
          </a:p>
          <a:p>
            <a:pPr marL="0" indent="0">
              <a:buNone/>
            </a:pPr>
            <a:endParaRPr lang="cs-CZ" dirty="0"/>
          </a:p>
          <a:p>
            <a:endParaRPr lang="cs-CZ" dirty="0"/>
          </a:p>
        </p:txBody>
      </p:sp>
    </p:spTree>
    <p:extLst>
      <p:ext uri="{BB962C8B-B14F-4D97-AF65-F5344CB8AC3E}">
        <p14:creationId xmlns:p14="http://schemas.microsoft.com/office/powerpoint/2010/main" val="4448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EA4B5F4-F5DA-4931-85A5-F11AFD65FB96}"/>
              </a:ext>
            </a:extLst>
          </p:cNvPr>
          <p:cNvSpPr>
            <a:spLocks noGrp="1"/>
          </p:cNvSpPr>
          <p:nvPr>
            <p:ph idx="1"/>
          </p:nvPr>
        </p:nvSpPr>
        <p:spPr>
          <a:xfrm>
            <a:off x="838200" y="628649"/>
            <a:ext cx="10515600" cy="5548313"/>
          </a:xfrm>
        </p:spPr>
        <p:txBody>
          <a:bodyPr>
            <a:normAutofit fontScale="92500" lnSpcReduction="20000"/>
          </a:bodyPr>
          <a:lstStyle/>
          <a:p>
            <a:pPr marL="0" indent="0">
              <a:buNone/>
            </a:pPr>
            <a:r>
              <a:rPr lang="cs-CZ" sz="3000" b="1" dirty="0"/>
              <a:t>Vaše předpoklady</a:t>
            </a:r>
          </a:p>
          <a:p>
            <a:pPr marL="0" indent="0">
              <a:buNone/>
            </a:pPr>
            <a:endParaRPr lang="cs-CZ" b="1" dirty="0"/>
          </a:p>
          <a:p>
            <a:r>
              <a:rPr lang="cs-CZ" dirty="0"/>
              <a:t>Zpřístupnění politiky vs. politici si sdílí, co chtějí</a:t>
            </a:r>
          </a:p>
          <a:p>
            <a:r>
              <a:rPr lang="cs-CZ" dirty="0"/>
              <a:t>Větší kontrola politiků (neustálé sledování)</a:t>
            </a:r>
          </a:p>
          <a:p>
            <a:r>
              <a:rPr lang="cs-CZ" dirty="0"/>
              <a:t>Politici jsou blíž voličům – nejsou závislí na médiích </a:t>
            </a:r>
          </a:p>
          <a:p>
            <a:r>
              <a:rPr lang="cs-CZ" dirty="0"/>
              <a:t>Nová média umožňují politikům komunikovat přímo v reálném čase</a:t>
            </a:r>
          </a:p>
          <a:p>
            <a:r>
              <a:rPr lang="cs-CZ" dirty="0"/>
              <a:t>Politici můžou reagovat, diskutovat</a:t>
            </a:r>
          </a:p>
          <a:p>
            <a:r>
              <a:rPr lang="cs-CZ" dirty="0"/>
              <a:t>Přístup k informacím o politicích a kampani</a:t>
            </a:r>
          </a:p>
          <a:p>
            <a:r>
              <a:rPr lang="cs-CZ" dirty="0"/>
              <a:t>Mnoho kanálů komunikace – snadnější cílení a efektivita (Facebook, Twitter)</a:t>
            </a:r>
          </a:p>
          <a:p>
            <a:r>
              <a:rPr lang="cs-CZ" dirty="0"/>
              <a:t>Politici dostávají okamžitou zpětnou vazbu</a:t>
            </a:r>
          </a:p>
          <a:p>
            <a:r>
              <a:rPr lang="cs-CZ" dirty="0"/>
              <a:t>Rozšíření platformy témat (vs. kvalita informací)</a:t>
            </a:r>
          </a:p>
          <a:p>
            <a:r>
              <a:rPr lang="cs-CZ" dirty="0"/>
              <a:t>Konflikty </a:t>
            </a:r>
          </a:p>
          <a:p>
            <a:r>
              <a:rPr lang="cs-CZ" dirty="0"/>
              <a:t>Politici mohou oslovit nové skupiny lidí</a:t>
            </a:r>
          </a:p>
        </p:txBody>
      </p:sp>
    </p:spTree>
    <p:extLst>
      <p:ext uri="{BB962C8B-B14F-4D97-AF65-F5344CB8AC3E}">
        <p14:creationId xmlns:p14="http://schemas.microsoft.com/office/powerpoint/2010/main" val="183455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418DBC1-541A-4DE2-861F-CDCCF4ACCBAF}"/>
              </a:ext>
            </a:extLst>
          </p:cNvPr>
          <p:cNvSpPr>
            <a:spLocks noGrp="1"/>
          </p:cNvSpPr>
          <p:nvPr>
            <p:ph idx="1"/>
          </p:nvPr>
        </p:nvSpPr>
        <p:spPr>
          <a:xfrm>
            <a:off x="838200" y="828675"/>
            <a:ext cx="10515600" cy="5348288"/>
          </a:xfrm>
        </p:spPr>
        <p:txBody>
          <a:bodyPr/>
          <a:lstStyle/>
          <a:p>
            <a:pPr marL="0" indent="0" algn="ctr">
              <a:buNone/>
            </a:pPr>
            <a:endParaRPr lang="cs-CZ" dirty="0"/>
          </a:p>
          <a:p>
            <a:pPr marL="0" indent="0" algn="ctr">
              <a:buNone/>
            </a:pPr>
            <a:endParaRPr lang="cs-CZ" dirty="0"/>
          </a:p>
          <a:p>
            <a:pPr marL="0" indent="0" algn="ctr">
              <a:buNone/>
            </a:pPr>
            <a:endParaRPr lang="cs-CZ" dirty="0"/>
          </a:p>
          <a:p>
            <a:pPr marL="0" indent="0" algn="ctr">
              <a:buNone/>
            </a:pPr>
            <a:endParaRPr lang="cs-CZ" dirty="0"/>
          </a:p>
          <a:p>
            <a:pPr marL="0" indent="0" algn="ctr">
              <a:buNone/>
            </a:pPr>
            <a:r>
              <a:rPr lang="cs-CZ" dirty="0"/>
              <a:t>Jaké </a:t>
            </a:r>
            <a:r>
              <a:rPr lang="cs-CZ" dirty="0" err="1"/>
              <a:t>fce</a:t>
            </a:r>
            <a:r>
              <a:rPr lang="cs-CZ" dirty="0"/>
              <a:t> plní média ve vztahu k politickým aktérům a institucím? </a:t>
            </a:r>
          </a:p>
          <a:p>
            <a:pPr marL="0" indent="0" algn="ctr">
              <a:buNone/>
            </a:pPr>
            <a:r>
              <a:rPr lang="cs-CZ" dirty="0"/>
              <a:t>Jaký je jejich vztah? </a:t>
            </a:r>
          </a:p>
          <a:p>
            <a:pPr marL="0" indent="0" algn="ctr">
              <a:buNone/>
            </a:pPr>
            <a:r>
              <a:rPr lang="cs-CZ" dirty="0"/>
              <a:t>Jak o nich mají média referovat?</a:t>
            </a:r>
          </a:p>
        </p:txBody>
      </p:sp>
    </p:spTree>
    <p:extLst>
      <p:ext uri="{BB962C8B-B14F-4D97-AF65-F5344CB8AC3E}">
        <p14:creationId xmlns:p14="http://schemas.microsoft.com/office/powerpoint/2010/main" val="394839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PRVNÍ VĚK POLKOM</a:t>
            </a:r>
          </a:p>
        </p:txBody>
      </p:sp>
      <p:sp>
        <p:nvSpPr>
          <p:cNvPr id="3" name="Zástupný symbol pro obsah 2"/>
          <p:cNvSpPr>
            <a:spLocks noGrp="1"/>
          </p:cNvSpPr>
          <p:nvPr>
            <p:ph idx="1"/>
          </p:nvPr>
        </p:nvSpPr>
        <p:spPr>
          <a:xfrm>
            <a:off x="838200" y="1500188"/>
            <a:ext cx="10515600" cy="4676775"/>
          </a:xfrm>
        </p:spPr>
        <p:txBody>
          <a:bodyPr/>
          <a:lstStyle/>
          <a:p>
            <a:pPr marL="0" indent="0">
              <a:buNone/>
            </a:pPr>
            <a:r>
              <a:rPr lang="cs-CZ" dirty="0"/>
              <a:t>1945-1960</a:t>
            </a:r>
          </a:p>
          <a:p>
            <a:pPr marL="0" lvl="0" indent="0">
              <a:buNone/>
            </a:pPr>
            <a:r>
              <a:rPr lang="cs-CZ" dirty="0"/>
              <a:t>„Zlatý věk“</a:t>
            </a:r>
          </a:p>
          <a:p>
            <a:pPr marL="0" indent="0">
              <a:buNone/>
            </a:pPr>
            <a:r>
              <a:rPr lang="cs-CZ" dirty="0"/>
              <a:t>„Politický paralelismus“ – stranický tisk</a:t>
            </a:r>
          </a:p>
          <a:p>
            <a:pPr marL="0" lvl="0" indent="0">
              <a:buNone/>
            </a:pPr>
            <a:r>
              <a:rPr lang="cs-CZ" dirty="0"/>
              <a:t>Média a novináři - „</a:t>
            </a:r>
            <a:r>
              <a:rPr lang="cs-CZ" dirty="0" err="1"/>
              <a:t>lapdog</a:t>
            </a:r>
            <a:r>
              <a:rPr lang="cs-CZ" dirty="0"/>
              <a:t> </a:t>
            </a:r>
            <a:r>
              <a:rPr lang="cs-CZ" dirty="0" err="1"/>
              <a:t>journalism</a:t>
            </a:r>
            <a:r>
              <a:rPr lang="cs-CZ" dirty="0"/>
              <a:t>“(</a:t>
            </a:r>
            <a:r>
              <a:rPr lang="cs-CZ" dirty="0" err="1"/>
              <a:t>Barnett</a:t>
            </a:r>
            <a:r>
              <a:rPr lang="cs-CZ" dirty="0"/>
              <a:t> 2002)</a:t>
            </a:r>
          </a:p>
          <a:p>
            <a:pPr marL="0" lvl="0" indent="0">
              <a:buNone/>
            </a:pPr>
            <a:r>
              <a:rPr lang="cs-CZ" dirty="0"/>
              <a:t>Propaganda</a:t>
            </a:r>
          </a:p>
          <a:p>
            <a:pPr marL="0" lvl="0" indent="0">
              <a:buNone/>
            </a:pPr>
            <a:r>
              <a:rPr lang="cs-CZ" dirty="0" err="1"/>
              <a:t>Norris</a:t>
            </a:r>
            <a:r>
              <a:rPr lang="cs-CZ" dirty="0"/>
              <a:t> – fáze předmoderních kampaní </a:t>
            </a:r>
          </a:p>
          <a:p>
            <a:endParaRPr lang="cs-CZ" dirty="0"/>
          </a:p>
        </p:txBody>
      </p:sp>
      <p:pic>
        <p:nvPicPr>
          <p:cNvPr id="4" name="Picture 2" descr="C:\Users\Ala\Dropbox\DOKTORSKÉ\Výuka\ZUR 392 Nová média a politika\4. Transformace politické komunikace\Propaganda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243" y="2266677"/>
            <a:ext cx="3316770" cy="44645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la\Dropbox\DOKTORSKÉ\Výuka\ZUR 392 Nová média a politika\4. Transformace politické komunikace\propaganda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772" y="4511412"/>
            <a:ext cx="3316771" cy="220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7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91077" y="2590476"/>
            <a:ext cx="7049961" cy="977250"/>
          </a:xfrm>
        </p:spPr>
        <p:txBody>
          <a:bodyPr/>
          <a:lstStyle/>
          <a:p>
            <a:endParaRPr lang="cs-CZ" dirty="0"/>
          </a:p>
        </p:txBody>
      </p:sp>
      <p:pic>
        <p:nvPicPr>
          <p:cNvPr id="1026" name="Picture 2" descr="http://www.usnews.com/cmsmedia/6b/db/8261f6174c9192c7bc3687506c0d/1676281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38" y="43475"/>
            <a:ext cx="5085450" cy="3727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pts.washington.edu/depress/images/fdr_1932_seattle_42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318" y="3477833"/>
            <a:ext cx="400050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ifemagazineconnection.com/images/6-27-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75" y="2816497"/>
            <a:ext cx="2839153" cy="37855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ydeniky.cz/userdata/articles/3410/zeman-klenoty-youtube.c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758" y="3209689"/>
            <a:ext cx="5037138" cy="33496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blesk.cz/img/1/normal620/1778080_vaclav-klaus-milos-zeman-nedelni-partie-prezident-exprezid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797" y="43475"/>
            <a:ext cx="590550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3128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1730</Words>
  <Application>Microsoft Office PowerPoint</Application>
  <PresentationFormat>Širokoúhlá obrazovka</PresentationFormat>
  <Paragraphs>212</Paragraphs>
  <Slides>27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Calibri Light</vt:lpstr>
      <vt:lpstr>Wingdings</vt:lpstr>
      <vt:lpstr>Motiv Office</vt:lpstr>
      <vt:lpstr>2. Proměna politické komunikace</vt:lpstr>
      <vt:lpstr>Prezentace aplikace PowerPoint</vt:lpstr>
      <vt:lpstr>Prezentace aplikace PowerPoint</vt:lpstr>
      <vt:lpstr>POLITICKÁ KOMUNIKACE</vt:lpstr>
      <vt:lpstr>Prezentace aplikace PowerPoint</vt:lpstr>
      <vt:lpstr>Prezentace aplikace PowerPoint</vt:lpstr>
      <vt:lpstr>Prezentace aplikace PowerPoint</vt:lpstr>
      <vt:lpstr>PRVNÍ VĚK POLKOM</vt:lpstr>
      <vt:lpstr>Prezentace aplikace PowerPoint</vt:lpstr>
      <vt:lpstr>DRUHÝ VĚK POLKOM</vt:lpstr>
      <vt:lpstr>TŘETÍ VĚK POLKOM</vt:lpstr>
      <vt:lpstr>Prezentace aplikace PowerPoint</vt:lpstr>
      <vt:lpstr>Čtvrtý věk politické komunikace?</vt:lpstr>
      <vt:lpstr>Prezentace aplikace PowerPoint</vt:lpstr>
      <vt:lpstr>Politici a nová/sociální média - nabídka</vt:lpstr>
      <vt:lpstr>Prezentace aplikace PowerPoint</vt:lpstr>
      <vt:lpstr>Prezentace aplikace PowerPoint</vt:lpstr>
      <vt:lpstr>Mění se něco?</vt:lpstr>
      <vt:lpstr>Prezentace aplikace PowerPoint</vt:lpstr>
      <vt:lpstr>Sociální média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Macková</dc:creator>
  <cp:lastModifiedBy>Alena Macková</cp:lastModifiedBy>
  <cp:revision>21</cp:revision>
  <dcterms:created xsi:type="dcterms:W3CDTF">2018-03-05T08:04:32Z</dcterms:created>
  <dcterms:modified xsi:type="dcterms:W3CDTF">2018-03-05T11:28:29Z</dcterms:modified>
</cp:coreProperties>
</file>