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61" r:id="rId3"/>
    <p:sldId id="301" r:id="rId4"/>
    <p:sldId id="329" r:id="rId5"/>
    <p:sldId id="327" r:id="rId6"/>
    <p:sldId id="328" r:id="rId7"/>
    <p:sldId id="285" r:id="rId8"/>
    <p:sldId id="319" r:id="rId9"/>
    <p:sldId id="286" r:id="rId10"/>
    <p:sldId id="298" r:id="rId11"/>
    <p:sldId id="297" r:id="rId12"/>
    <p:sldId id="304" r:id="rId13"/>
    <p:sldId id="334" r:id="rId14"/>
    <p:sldId id="321" r:id="rId15"/>
    <p:sldId id="318" r:id="rId16"/>
    <p:sldId id="332" r:id="rId17"/>
    <p:sldId id="325" r:id="rId18"/>
    <p:sldId id="326" r:id="rId19"/>
    <p:sldId id="331" r:id="rId20"/>
    <p:sldId id="26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261"/>
            <p14:sldId id="301"/>
            <p14:sldId id="329"/>
            <p14:sldId id="327"/>
            <p14:sldId id="328"/>
            <p14:sldId id="285"/>
            <p14:sldId id="319"/>
            <p14:sldId id="286"/>
            <p14:sldId id="298"/>
            <p14:sldId id="297"/>
            <p14:sldId id="304"/>
            <p14:sldId id="334"/>
            <p14:sldId id="321"/>
            <p14:sldId id="318"/>
            <p14:sldId id="332"/>
            <p14:sldId id="325"/>
            <p14:sldId id="326"/>
            <p14:sldId id="331"/>
            <p14:sldId id="263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435" autoAdjust="0"/>
  </p:normalViewPr>
  <p:slideViewPr>
    <p:cSldViewPr snapToGrid="0">
      <p:cViewPr varScale="1">
        <p:scale>
          <a:sx n="105" d="100"/>
          <a:sy n="105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16.04.2019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/>
              <a:t>Zbrojní politika Ruské federace </a:t>
            </a:r>
            <a:br>
              <a:rPr lang="cs-CZ" sz="6600" b="1" dirty="0" smtClean="0"/>
            </a:br>
            <a:r>
              <a:rPr lang="cs-CZ" sz="6600" b="1" dirty="0" smtClean="0"/>
              <a:t> 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0997" y="4410354"/>
            <a:ext cx="10058400" cy="11430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151 Zbrojní politika   </a:t>
            </a:r>
          </a:p>
          <a:p>
            <a:pPr algn="ctr"/>
            <a:r>
              <a:rPr lang="cs-CZ" dirty="0" smtClean="0"/>
              <a:t>16. 4. 2019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173" y="295656"/>
            <a:ext cx="10058400" cy="1450757"/>
          </a:xfrm>
        </p:spPr>
        <p:txBody>
          <a:bodyPr>
            <a:noAutofit/>
          </a:bodyPr>
          <a:lstStyle/>
          <a:p>
            <a:r>
              <a:rPr lang="cs-CZ" sz="4400" b="1" dirty="0" smtClean="0"/>
              <a:t>Vojenské letectvo (VKV)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Cca 430 000 mužů (včetně PVO), priorita GPV 2011 - 2020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Stíhačky </a:t>
            </a:r>
            <a:r>
              <a:rPr lang="cs-CZ" i="1" dirty="0" smtClean="0"/>
              <a:t>Su-30, Su-34</a:t>
            </a:r>
            <a:r>
              <a:rPr lang="cs-CZ" dirty="0" smtClean="0"/>
              <a:t> a </a:t>
            </a:r>
            <a:r>
              <a:rPr lang="cs-CZ" i="1" dirty="0" smtClean="0"/>
              <a:t>Su-35 </a:t>
            </a:r>
            <a:r>
              <a:rPr lang="cs-CZ" dirty="0" smtClean="0"/>
              <a:t>(po 12-18 kusů ročně) </a:t>
            </a:r>
            <a:endParaRPr lang="cs-CZ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Stíhačka 5. generace </a:t>
            </a:r>
            <a:r>
              <a:rPr lang="cs-CZ" i="1" dirty="0" smtClean="0"/>
              <a:t>Su-57</a:t>
            </a:r>
            <a:r>
              <a:rPr lang="cs-CZ" dirty="0" smtClean="0"/>
              <a:t> – sériová produkce nejspíš po 2027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Transportní </a:t>
            </a:r>
            <a:r>
              <a:rPr lang="cs-CZ" i="1" dirty="0" smtClean="0"/>
              <a:t>Il-76-MD90A </a:t>
            </a:r>
            <a:r>
              <a:rPr lang="cs-CZ" dirty="0" smtClean="0"/>
              <a:t>(10-12 kusů ročně)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/>
              <a:t> </a:t>
            </a:r>
            <a:r>
              <a:rPr lang="cs-CZ" i="1" dirty="0" smtClean="0"/>
              <a:t> </a:t>
            </a:r>
            <a:r>
              <a:rPr lang="cs-CZ" dirty="0" smtClean="0"/>
              <a:t>Vlastní produkce </a:t>
            </a:r>
            <a:r>
              <a:rPr lang="cs-CZ" dirty="0" err="1" smtClean="0"/>
              <a:t>UAVs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Protiletadlová obrana: </a:t>
            </a:r>
            <a:r>
              <a:rPr lang="cs-CZ" i="1" dirty="0" smtClean="0"/>
              <a:t>S-400</a:t>
            </a:r>
            <a:r>
              <a:rPr lang="cs-CZ" dirty="0" smtClean="0"/>
              <a:t> (prototyp </a:t>
            </a:r>
            <a:r>
              <a:rPr lang="cs-CZ" i="1" dirty="0" smtClean="0"/>
              <a:t>S-500</a:t>
            </a:r>
            <a:r>
              <a:rPr lang="cs-CZ" dirty="0" smtClean="0"/>
              <a:t> do 2020…), </a:t>
            </a:r>
            <a:r>
              <a:rPr lang="cs-CZ" i="1" dirty="0" smtClean="0"/>
              <a:t>BUK-M2, Tor-M2U, PANTSIR-S</a:t>
            </a:r>
          </a:p>
        </p:txBody>
      </p:sp>
      <p:pic>
        <p:nvPicPr>
          <p:cNvPr id="6146" name="Picture 2" descr="VÃ½sledok vyhÄ¾adÃ¡vania obrÃ¡zkov pre dopyt Su-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639" y="1924246"/>
            <a:ext cx="2805161" cy="16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il-76md 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8" y="4567069"/>
            <a:ext cx="2344296" cy="172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UAV kors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640" y="4616992"/>
            <a:ext cx="2805161" cy="16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Ãºvisiaci obrÃ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35" y="4567068"/>
            <a:ext cx="2585885" cy="172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ussian aerospace forces emblem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00" y="84841"/>
            <a:ext cx="2228177" cy="15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Vojenské námořnictvo (VMF)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6333" y="1872895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Cca 140 </a:t>
            </a:r>
            <a:r>
              <a:rPr lang="cs-CZ" dirty="0"/>
              <a:t>000 příslušníků </a:t>
            </a:r>
            <a:r>
              <a:rPr lang="cs-CZ" dirty="0" smtClean="0"/>
              <a:t>– zdaleka největší „</a:t>
            </a:r>
            <a:r>
              <a:rPr lang="cs-CZ" dirty="0" err="1" smtClean="0"/>
              <a:t>lúzr</a:t>
            </a:r>
            <a:r>
              <a:rPr lang="cs-CZ" dirty="0" smtClean="0"/>
              <a:t>“ GPV 2018 – 2027</a:t>
            </a:r>
          </a:p>
          <a:p>
            <a:pPr marL="0" indent="0">
              <a:buNone/>
            </a:pPr>
            <a:r>
              <a:rPr lang="cs-CZ" b="1" dirty="0" smtClean="0"/>
              <a:t>Orientace na ponorky a malé hladinové lodě – náhrada zastarávající techniky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Ponorky: třída </a:t>
            </a:r>
            <a:r>
              <a:rPr lang="cs-CZ" i="1" dirty="0" err="1" smtClean="0"/>
              <a:t>Jaseň</a:t>
            </a:r>
            <a:r>
              <a:rPr lang="cs-CZ" i="1" dirty="0" smtClean="0"/>
              <a:t>-M </a:t>
            </a:r>
            <a:r>
              <a:rPr lang="cs-CZ" dirty="0" smtClean="0"/>
              <a:t>(6-7 nových kusů) + modernizace třídy </a:t>
            </a:r>
            <a:r>
              <a:rPr lang="cs-CZ" i="1" dirty="0" err="1" smtClean="0"/>
              <a:t>Akula</a:t>
            </a:r>
            <a:r>
              <a:rPr lang="cs-CZ" i="1" dirty="0" smtClean="0"/>
              <a:t> a Oscar II </a:t>
            </a:r>
            <a:r>
              <a:rPr lang="cs-CZ" dirty="0" smtClean="0"/>
              <a:t>(po 4-6 kusů)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Korvety: třídy </a:t>
            </a:r>
            <a:r>
              <a:rPr lang="cs-CZ" i="1" dirty="0" smtClean="0"/>
              <a:t>Bujan-M, </a:t>
            </a:r>
            <a:r>
              <a:rPr lang="cs-CZ" i="1" dirty="0" err="1" smtClean="0"/>
              <a:t>Steregushchiy</a:t>
            </a:r>
            <a:r>
              <a:rPr lang="cs-CZ" i="1" dirty="0" smtClean="0"/>
              <a:t>, </a:t>
            </a:r>
            <a:r>
              <a:rPr lang="cs-CZ" i="1" dirty="0" err="1" smtClean="0"/>
              <a:t>Karakut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Rakety typu </a:t>
            </a:r>
            <a:r>
              <a:rPr lang="cs-CZ" i="1" dirty="0" smtClean="0"/>
              <a:t>Kalibr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Neschopnost vyrábět větší plavidla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Fregaty: třída </a:t>
            </a:r>
            <a:r>
              <a:rPr lang="cs-CZ" i="1" dirty="0" err="1" smtClean="0"/>
              <a:t>Gorshkov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Torpédoborce: třída </a:t>
            </a:r>
            <a:r>
              <a:rPr lang="cs-CZ" i="1" dirty="0" err="1" smtClean="0"/>
              <a:t>Lider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Letadlové lodě </a:t>
            </a:r>
            <a:endParaRPr lang="cs-CZ" dirty="0"/>
          </a:p>
        </p:txBody>
      </p:sp>
      <p:pic>
        <p:nvPicPr>
          <p:cNvPr id="5122" name="Picture 2" descr="Admiral Gorshkov frigate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04" y="427034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-560 Â«Ð¡ÐµÐ²ÐµÑÐ¾Ð´Ð²Ð¸Ð½ÑÐºÂ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04" y="3346417"/>
            <a:ext cx="28479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mblem of the ÐÐ¾ÐµÐ½Ð½Ð¾-ÐÐ¾ÑÑÐºÐ¾Ð¹ Ð¤Ð»Ð¾Ñ Ð Ð¾ÑÑÐ¸Ð¹ÑÐºÐ¾Ð¹ Ð¤ÐµÐ´ÐµÑÐ°ÑÐ¸Ð¸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84" y="84841"/>
            <a:ext cx="2240076" cy="15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Výsadkové vojsko (VDV)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Základní složka SSO (VDV + SPECNAZ + námořní pěchota)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Nejefektivnější a nejkvalitnější složka OS RF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72 000 mužů (cca 80% podíl profesionálů)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Modernizace pásových vozidel (</a:t>
            </a:r>
            <a:r>
              <a:rPr lang="cs-CZ" i="1" dirty="0" smtClean="0"/>
              <a:t>BMD-4M, BTR-MD </a:t>
            </a:r>
            <a:r>
              <a:rPr lang="cs-CZ" i="1" dirty="0" err="1" smtClean="0"/>
              <a:t>Rakushka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Modernizace a zvyšování počtu transportních letadel (</a:t>
            </a:r>
            <a:r>
              <a:rPr lang="cs-CZ" i="1" dirty="0" smtClean="0"/>
              <a:t>Il-76 resp. An-124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7170" name="Picture 2" descr="Medium emblem of the ÐÐ¾Ð·Ð´ÑÑÐ½Ð¾-Ð´ÐµÑÐ°Ð½ÑÐ½ÑÐµ Ð²Ð¾Ð¹ÑÐºÐ° Ð Ð¾ÑÑÐ¸Ð¹ÑÐºÐ¾Ð¹ Ð¤ÐµÐ´ÐµÑÐ°ÑÐ¸Ð¸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782" y="0"/>
            <a:ext cx="2407695" cy="16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Ã½sledok vyhÄ¾adÃ¡vania obrÃ¡zkov pre dopyt BMD-4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97" y="1837295"/>
            <a:ext cx="3024465" cy="17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ok vyhÄ¾adÃ¡vania obrÃ¡zkov pre dopyt An-1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96" y="4104166"/>
            <a:ext cx="3024465" cy="14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Jaderný arzenál (RVSN)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54787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Dlouhodobě nejvyšší možná </a:t>
            </a:r>
            <a:r>
              <a:rPr lang="cs-CZ" dirty="0"/>
              <a:t>priorita, spotřebovává největší částku rozpočtu na obranu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Kolem 80 000 mužů, stav permanentní připravenosti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Ponorky třidy </a:t>
            </a:r>
            <a:r>
              <a:rPr lang="cs-CZ" i="1" dirty="0"/>
              <a:t>Delta IV </a:t>
            </a:r>
            <a:r>
              <a:rPr lang="cs-CZ" dirty="0"/>
              <a:t>(6ks, rakety </a:t>
            </a:r>
            <a:r>
              <a:rPr lang="cs-CZ" i="1" dirty="0" err="1"/>
              <a:t>Sineva</a:t>
            </a:r>
            <a:r>
              <a:rPr lang="cs-CZ" dirty="0" smtClean="0"/>
              <a:t>) + třída </a:t>
            </a:r>
            <a:r>
              <a:rPr lang="cs-CZ" i="1" dirty="0" err="1" smtClean="0"/>
              <a:t>Borej</a:t>
            </a:r>
            <a:r>
              <a:rPr lang="cs-CZ" dirty="0" smtClean="0"/>
              <a:t> (10 – 3/2/3ks, rakety </a:t>
            </a:r>
            <a:r>
              <a:rPr lang="cs-CZ" i="1" dirty="0" smtClean="0"/>
              <a:t>Bulava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i="1" dirty="0" smtClean="0"/>
              <a:t>Tu-95MS</a:t>
            </a:r>
            <a:r>
              <a:rPr lang="cs-CZ" dirty="0" smtClean="0"/>
              <a:t> (60ks), </a:t>
            </a:r>
            <a:r>
              <a:rPr lang="cs-CZ" i="1" dirty="0" smtClean="0"/>
              <a:t>Tu-160</a:t>
            </a:r>
            <a:r>
              <a:rPr lang="cs-CZ" dirty="0" smtClean="0"/>
              <a:t> (16ks – modernizované verze M a M2+ nová produkce od roku 2021)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i="1" dirty="0" smtClean="0"/>
              <a:t>RT-2PM </a:t>
            </a:r>
            <a:r>
              <a:rPr lang="cs-CZ" i="1" dirty="0" err="1"/>
              <a:t>Topoľ</a:t>
            </a:r>
            <a:r>
              <a:rPr lang="cs-CZ" i="1" dirty="0"/>
              <a:t>, RT-2PM2 – </a:t>
            </a:r>
            <a:r>
              <a:rPr lang="cs-CZ" i="1" dirty="0" err="1"/>
              <a:t>Topoľ</a:t>
            </a:r>
            <a:r>
              <a:rPr lang="cs-CZ" i="1" dirty="0"/>
              <a:t>-M, RS-24 </a:t>
            </a:r>
            <a:r>
              <a:rPr lang="cs-CZ" i="1" dirty="0" err="1"/>
              <a:t>Jars</a:t>
            </a:r>
            <a:r>
              <a:rPr lang="cs-CZ" i="1" dirty="0"/>
              <a:t>  </a:t>
            </a:r>
            <a:r>
              <a:rPr lang="cs-CZ" dirty="0"/>
              <a:t>+ starší rakety z éry SSR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Náhrada</a:t>
            </a:r>
            <a:r>
              <a:rPr lang="cs-CZ" dirty="0"/>
              <a:t>: </a:t>
            </a:r>
            <a:r>
              <a:rPr lang="cs-CZ" i="1" dirty="0"/>
              <a:t>RS-26 </a:t>
            </a:r>
            <a:r>
              <a:rPr lang="cs-CZ" i="1" dirty="0" err="1"/>
              <a:t>Rubezh</a:t>
            </a:r>
            <a:r>
              <a:rPr lang="cs-CZ" i="1" dirty="0"/>
              <a:t>, RS-28 </a:t>
            </a:r>
            <a:r>
              <a:rPr lang="cs-CZ" i="1" dirty="0" smtClean="0"/>
              <a:t>Sarmat, </a:t>
            </a:r>
            <a:r>
              <a:rPr lang="cs-CZ" i="1" dirty="0" err="1" smtClean="0"/>
              <a:t>BZhRK</a:t>
            </a:r>
            <a:r>
              <a:rPr lang="cs-CZ" i="1" dirty="0" smtClean="0"/>
              <a:t> </a:t>
            </a:r>
            <a:r>
              <a:rPr lang="cs-CZ" i="1" dirty="0" err="1" smtClean="0"/>
              <a:t>Barguzin</a:t>
            </a:r>
            <a:r>
              <a:rPr lang="cs-CZ" i="1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/>
              <a:t> </a:t>
            </a:r>
            <a:r>
              <a:rPr lang="cs-CZ" i="1" dirty="0" smtClean="0"/>
              <a:t> </a:t>
            </a:r>
            <a:r>
              <a:rPr lang="cs-CZ" dirty="0" smtClean="0"/>
              <a:t>Hypersonické střely </a:t>
            </a:r>
            <a:r>
              <a:rPr lang="cs-CZ" i="1" dirty="0" err="1" smtClean="0"/>
              <a:t>Avangard</a:t>
            </a:r>
            <a:r>
              <a:rPr lang="cs-CZ" dirty="0" smtClean="0"/>
              <a:t> a </a:t>
            </a:r>
            <a:r>
              <a:rPr lang="cs-CZ" i="1" dirty="0" err="1" smtClean="0"/>
              <a:t>Kinžal</a:t>
            </a:r>
            <a:r>
              <a:rPr lang="cs-CZ" dirty="0" smtClean="0"/>
              <a:t>, torpédo </a:t>
            </a:r>
            <a:r>
              <a:rPr lang="cs-CZ" i="1" dirty="0" smtClean="0"/>
              <a:t>Poseidon</a:t>
            </a:r>
            <a:r>
              <a:rPr lang="cs-CZ" dirty="0" smtClean="0"/>
              <a:t>….. zázračné zbraně?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Málo spolehlivých informací, nízká transparentnost (cca 13-17% rozpočtu) </a:t>
            </a: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</p:txBody>
      </p:sp>
      <p:pic>
        <p:nvPicPr>
          <p:cNvPr id="4098" name="Picture 2" descr="Medium emblem of the Ð Ð°ÐºÐµÑÐ½ÑÐµ Ð²Ð¾Ð¹ÑÐºÐ° ÑÑÑÐ°ÑÐµÐ³Ð¸ÑÐµÑÐºÐ¾Ð³Ð¾ Ð½Ð°Ð·Ð½Ð°ÑÐµÐ½Ð¸Ñ Ð Ð¾ÑÑÐ¸Ð¹ÑÐºÐ¾Ð¹ Ð¤ÐµÐ´ÐµÑÐ°ÑÐ¸Ð¸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86" y="0"/>
            <a:ext cx="2430891" cy="16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VÃ½sledok vyhÄ¾adÃ¡vania obrÃ¡zkov pre dopyt RS-24 j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ok vyhÄ¾adÃ¡vania obrÃ¡zkov pre dopyt RS-24 ja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ok vyhÄ¾adÃ¡vania obrÃ¡zkov pre dopyt RS-24 ja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VÃ½sledok vyhÄ¾adÃ¡vania obrÃ¡zkov pre dopyt RS-24 j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80" y="4136714"/>
            <a:ext cx="3844597" cy="20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ok vyhÄ¾adÃ¡vania obrÃ¡zkov pre dopyt RS barguz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30"/>
            <a:ext cx="12192001" cy="68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Trendy v exportu zbraní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ROSOBORONEXPORT (od r. 2000)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Odklon od Číny, příklon k </a:t>
            </a:r>
            <a:r>
              <a:rPr lang="cs-CZ" dirty="0" smtClean="0"/>
              <a:t>Indii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Klasičtí odběratelé (Alžírsko, Venezuela, Pákistán, Vietnam) + Nové trhy (Indonésie, </a:t>
            </a:r>
            <a:r>
              <a:rPr lang="cs-CZ" b="1" dirty="0"/>
              <a:t>Turecko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 </a:t>
            </a:r>
            <a:r>
              <a:rPr lang="cs-CZ" dirty="0"/>
              <a:t>Snaha vrátit se na africký trh (Súdán, SAR)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Hlavní komodity: letadla (50%), pozemní technika (30%), protiletadlová obrana (20%)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Konflikt v Sýrii </a:t>
            </a:r>
            <a:r>
              <a:rPr lang="cs-CZ" dirty="0"/>
              <a:t>– cvičiště a </a:t>
            </a:r>
            <a:r>
              <a:rPr lang="cs-CZ" dirty="0" err="1"/>
              <a:t>showroom</a:t>
            </a:r>
            <a:r>
              <a:rPr lang="cs-CZ" dirty="0"/>
              <a:t> pro ruské zbraně a techniku (</a:t>
            </a:r>
            <a:r>
              <a:rPr lang="cs-CZ" i="1" dirty="0"/>
              <a:t>Su-34, Il-20M,Mi-28N, Ka-52 </a:t>
            </a:r>
            <a:r>
              <a:rPr lang="cs-CZ" i="1" dirty="0" err="1"/>
              <a:t>Aligator</a:t>
            </a:r>
            <a:r>
              <a:rPr lang="cs-CZ" i="1" dirty="0"/>
              <a:t>, </a:t>
            </a:r>
            <a:r>
              <a:rPr lang="cs-CZ" dirty="0"/>
              <a:t>systém </a:t>
            </a:r>
            <a:r>
              <a:rPr lang="cs-CZ" dirty="0" smtClean="0"/>
              <a:t>GLONASS, naváděná munice)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026" name="Picture 2" descr="VÃ½sledok vyhÄ¾adÃ¡vania obrÃ¡zkov pre dopyt rosoboronex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72" y="0"/>
            <a:ext cx="3474719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Vojensko-průmyslový komplex na ruský způsob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Centralizace a státní kontrola celého sektoru (patroni + černí pasažéři) – 3 mil. zaměstnanců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Přímé zadávání zakázek na vývoj a výrobu (korupce, plýtvání)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Nedostatek kvalifikovaného personálu (</a:t>
            </a:r>
            <a:r>
              <a:rPr lang="cs-CZ" dirty="0" err="1" smtClean="0"/>
              <a:t>braindrain</a:t>
            </a:r>
            <a:r>
              <a:rPr lang="cs-CZ" dirty="0" smtClean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Omezené </a:t>
            </a:r>
            <a:r>
              <a:rPr lang="cs-CZ" dirty="0"/>
              <a:t>výrobní kapacity (krize </a:t>
            </a:r>
            <a:r>
              <a:rPr lang="cs-CZ" dirty="0" smtClean="0"/>
              <a:t>let 2009 </a:t>
            </a:r>
            <a:r>
              <a:rPr lang="cs-CZ" dirty="0"/>
              <a:t>– 2012) – nutnost uspokojovat zahraniční zakázky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Výpadek </a:t>
            </a:r>
            <a:r>
              <a:rPr lang="cs-CZ" dirty="0"/>
              <a:t>západních a ukrajinských </a:t>
            </a:r>
            <a:r>
              <a:rPr lang="cs-CZ" dirty="0" smtClean="0"/>
              <a:t>subdodavatelů (lodní a vrtulníkové motory, plynové turbíny a převodovky pro lodě, střely vzduch-vzduch pro letadla…) </a:t>
            </a:r>
            <a:endParaRPr lang="cs-CZ" dirty="0"/>
          </a:p>
        </p:txBody>
      </p:sp>
      <p:pic>
        <p:nvPicPr>
          <p:cNvPr id="7170" name="Picture 2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6" y="4298623"/>
            <a:ext cx="16093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46" y="4298623"/>
            <a:ext cx="2029119" cy="20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ok vyhÄ¾adÃ¡vania obrÃ¡zkov pre dopyt united aircraft corpo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9" y="4623881"/>
            <a:ext cx="4710881" cy="137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Ã½sledok vyhÄ¾adÃ¡vania obrÃ¡zkov pre dopyt tactical missiles corpo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158" y="4574847"/>
            <a:ext cx="1666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a jeho armáda v kostce po druhé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</a:t>
            </a:r>
            <a:r>
              <a:rPr lang="cs-CZ" b="1" dirty="0" smtClean="0"/>
              <a:t>očetní a relativně moderně vyzbrojená armáda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Schopna v konvenčním boji porazit každého ruského souseda (kromě Číny)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Schopna adaptovat se na nové podmínky a uplatňovat nové operační postupy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Schopna zvládat asymetrické konflikty a expediční operace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Vlastnící víc než dostatečně odstrašující jaderný potenciál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Kvantitativně zaostávající za Čínou, kvalitativně za USA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Rusko součást elity: raketová technika, protiletadlová a pobřežní obrana, výsadková vojska, elektronický boj, strategické ponorky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Rusko na křižovatce: </a:t>
            </a:r>
            <a:r>
              <a:rPr lang="cs-CZ" dirty="0" err="1" smtClean="0"/>
              <a:t>UAVs</a:t>
            </a:r>
            <a:r>
              <a:rPr lang="cs-CZ" dirty="0" smtClean="0"/>
              <a:t>, přesně naváděná munice, nové tanky a obrněná technika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Rusko hodně zaostávající: hladinové loďstvo, transportní letectvo, automatizované systémy a NCW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VÃ½sledok vyhÄ¾adÃ¡vania obrÃ¡zkov pre dopyt putin thumb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26" y="1964314"/>
            <a:ext cx="2529656" cy="14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Problémy současné i budoucí 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Komplikace VPK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Obrovská míra korupce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Méně financí: nízké ceny suroviny + západní sankce = stagnace ekonomiky, inflace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Nákladní zahraniční mise (Ukrajina, Sýrie) + náklady na zahraniční základny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Negativní demografické trendy a systém odvodů 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2" descr="VÃ½sledok vyhÄ¾adÃ¡vania obrÃ¡zkov pre dopyt putin facepal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98" y="4386378"/>
            <a:ext cx="2519834" cy="18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Jakou armádu pro Ruskou federaci?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u="sng" dirty="0"/>
              <a:t>OS RF jako armáda nadále v transformaci – ale jakým směrem? </a:t>
            </a:r>
            <a:endParaRPr lang="cs-CZ" b="1" dirty="0" smtClean="0"/>
          </a:p>
          <a:p>
            <a:pPr marL="0" indent="0" algn="ctr">
              <a:buNone/>
            </a:pPr>
            <a:r>
              <a:rPr lang="cs-CZ" b="1" dirty="0" err="1" smtClean="0"/>
              <a:t>Westernizovaná</a:t>
            </a:r>
            <a:r>
              <a:rPr lang="cs-CZ" b="1" dirty="0" smtClean="0"/>
              <a:t> vs. Sovětská?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Realita asymetrických konfliktů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NATO pořád vnímané jako hlavní hrozba + faktor Čína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Snaha vojensky dominovat v Arktidě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Potenciál </a:t>
            </a:r>
            <a:r>
              <a:rPr lang="cs-CZ" dirty="0"/>
              <a:t>rozsáhlého konvenčního konfliktu (strategické lidské, materiální a technické zálohy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Jak armádu vyzbrojovat?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GPV 2018 – 2027: důraz na novou techniku v pozemních silách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Zachování odvodového systému, částečná obnova divizí + návrat „papírových útvarů“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Dislokace ruských pozemních sil a jaderných nosičů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Vojenská doktrína 2019? </a:t>
            </a:r>
            <a:endParaRPr lang="cs-CZ" dirty="0"/>
          </a:p>
        </p:txBody>
      </p:sp>
      <p:pic>
        <p:nvPicPr>
          <p:cNvPr id="6148" name="Picture 4" descr="VÃ½sledok vyhÄ¾adÃ¡vania obrÃ¡zkov pre dopyt putin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231" y="4421884"/>
            <a:ext cx="2619505" cy="17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a jeho armáda v kostce…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88227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Rusko (11. nejvyšší HDP na světě, 49. nejvyšší HDP per capita dle IMF)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4. největší rozpočet na obranu (63,1mld</a:t>
            </a:r>
            <a:r>
              <a:rPr lang="cs-CZ" dirty="0"/>
              <a:t>. </a:t>
            </a:r>
            <a:r>
              <a:rPr lang="cs-CZ" dirty="0" smtClean="0"/>
              <a:t>USD za rok 2018 vs. 66,3 mld. USD za rok 2017)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2. největší </a:t>
            </a:r>
            <a:r>
              <a:rPr lang="cs-CZ" dirty="0"/>
              <a:t>světový exportér </a:t>
            </a:r>
            <a:r>
              <a:rPr lang="cs-CZ" dirty="0" smtClean="0"/>
              <a:t>zbraní (37,7 mld. USD za rok 2018)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2. nejsilnější armáda (</a:t>
            </a:r>
            <a:r>
              <a:rPr lang="cs-CZ" dirty="0" err="1" smtClean="0"/>
              <a:t>GlobalFirepower</a:t>
            </a:r>
            <a:r>
              <a:rPr lang="cs-CZ" dirty="0" smtClean="0"/>
              <a:t>), cca 1 milion mužů v aktivní službě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1. v počtu jaderných zbraní na světě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1. v počtu tanků na světě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2. největší flotila nukleárních ponorek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3. největší flotila vojenských letadel na světě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2. největší flotila vojenských vrtulníků na světe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AutoShape 4" descr="VÃ½sledok vyhÄ¾adÃ¡vania obrÃ¡zkov pre dopyt russia in the c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Ã½sledok vyhÄ¾adÃ¡vania obrÃ¡zkov pre dopyt russia c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ok vyhÄ¾adÃ¡vania obrÃ¡zkov pre dopyt russia c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 descr="C:\Users\Adam\Desktop\stiahnu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44" y="7937"/>
            <a:ext cx="2293856" cy="17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4" y="3645563"/>
            <a:ext cx="4129657" cy="25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Od armády v troskách….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1992: dekretem prezidenta vznikají OS RF: 2,8 mil. mužů, 203 divizí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Nutnost adaptace na nové bezpečnostní prostředí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Konzervativní orientace armádních elit + hluboká politická, sociální a ekonomická krize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Prestiž, výkonnost, finanční možnosti a morálka na absolutním dně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Zahraniční intervence (Tádžikistán, Moldávie, Gruzie, Bosna, Kosovo) 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První čečenská válka (dec. 1994 – </a:t>
            </a:r>
            <a:r>
              <a:rPr lang="cs-CZ" b="1" dirty="0" err="1" smtClean="0"/>
              <a:t>aug</a:t>
            </a:r>
            <a:r>
              <a:rPr lang="cs-CZ" b="1" dirty="0" smtClean="0"/>
              <a:t>. 1996) – neschopnost působit v novém typu konfliktu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Květen 1996 – „zrušení odvodového systému a profesionalizace armády“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Hluboká krize také ve VPK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100" name="Picture 4" descr="VÃ½sledok vyhÄ¾adÃ¡vania obrÃ¡zkov pre dopyt pavel grach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833" y="2625447"/>
            <a:ext cx="1510515" cy="16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…..přes několik kol reforem…..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Druhá čečenská válka (1999 – </a:t>
            </a:r>
            <a:r>
              <a:rPr lang="cs-CZ" b="1" dirty="0" smtClean="0"/>
              <a:t>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Nástup V. Putina (leden/březen 2000) a Sergeje Ivanova (březen 2001)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Vysoké ceny surovin - stabilizace a konsolidace státu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Růst armádního rozpočtu</a:t>
            </a:r>
            <a:r>
              <a:rPr lang="cs-CZ" dirty="0"/>
              <a:t> </a:t>
            </a:r>
            <a:r>
              <a:rPr lang="cs-CZ" dirty="0" smtClean="0"/>
              <a:t>a příjmů VPK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Spoléhání se na jaderné odstrašení – priorita modernizace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První modernizace a revitalizace konvenčních sil (letectvo, dělostřelectvo)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Optimalizace personálu, plán profesionalizace VDV a útvarů v krizových regionech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2007/2008: ministr Anatolij </a:t>
            </a:r>
            <a:r>
              <a:rPr lang="cs-CZ" dirty="0" err="1" smtClean="0"/>
              <a:t>Serďukov</a:t>
            </a:r>
            <a:r>
              <a:rPr lang="cs-CZ" dirty="0" smtClean="0"/>
              <a:t>, náčelník GŠ Nikolaj </a:t>
            </a:r>
            <a:r>
              <a:rPr lang="cs-CZ" dirty="0" err="1" smtClean="0"/>
              <a:t>Makarov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VÃ½sledok vyhÄ¾adÃ¡vania obrÃ¡zkov pre dopyt anatolij serÄu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733" y="4775936"/>
            <a:ext cx="1070817" cy="15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Ã½sledok vyhÄ¾adÃ¡vania obrÃ¡zkov pre dopyt nikolay mak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856" y="4775936"/>
            <a:ext cx="982137" cy="15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.....jednu vítěznou válku...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Gruzie, srpen 2008, Medvedev: „Armáda překonala krizi z 90. let.“ </a:t>
            </a: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 </a:t>
            </a:r>
            <a:r>
              <a:rPr lang="cs-CZ" dirty="0"/>
              <a:t>Překvapení, improvizace</a:t>
            </a:r>
            <a:r>
              <a:rPr lang="sk-SK" dirty="0"/>
              <a:t>, nedokonalé vedení = </a:t>
            </a:r>
            <a:r>
              <a:rPr lang="cs-CZ" dirty="0"/>
              <a:t>vítězství jen díky obrovské početní převaze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Neexistující interoperabilita (sestřelení vlastních letadel)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Špatné plánování, koordinace, komunikace a nedostatečné zpravodajské zabezpečení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Selhávající technika (</a:t>
            </a:r>
            <a:r>
              <a:rPr lang="cs-CZ" i="1" dirty="0" smtClean="0"/>
              <a:t>T-72</a:t>
            </a:r>
            <a:r>
              <a:rPr lang="cs-CZ" dirty="0" smtClean="0"/>
              <a:t>, náklaďáky </a:t>
            </a:r>
            <a:r>
              <a:rPr lang="cs-CZ" i="1" dirty="0" smtClean="0"/>
              <a:t>UAZ</a:t>
            </a:r>
            <a:r>
              <a:rPr lang="cs-CZ" dirty="0" smtClean="0"/>
              <a:t>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Plošné dělostřelecké bombardování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Neefektivní letecké bombardování  + ztráta 6 strojů </a:t>
            </a:r>
            <a:endParaRPr lang="cs-CZ" dirty="0"/>
          </a:p>
          <a:p>
            <a:pPr marL="0" indent="0" algn="ctr">
              <a:buNone/>
            </a:pPr>
            <a:r>
              <a:rPr lang="sk-SK" dirty="0"/>
              <a:t>  </a:t>
            </a: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34" y="3864676"/>
            <a:ext cx="4522970" cy="23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.......a další kola reforem.....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Reforma Serďukov-Makarov,(2008 – 2012) : „</a:t>
            </a:r>
            <a:r>
              <a:rPr lang="sk-SK" b="1" dirty="0" err="1" smtClean="0"/>
              <a:t>Westernizace</a:t>
            </a:r>
            <a:r>
              <a:rPr lang="sk-SK" b="1" dirty="0" smtClean="0"/>
              <a:t> armády“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cs-CZ" dirty="0" smtClean="0"/>
              <a:t>Optimalizace personálu (MO, GŠ, OS RF) + tlak na další profesionalizaci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Restrukturalizace velení a organizační struktury (transformace „divize-brigáda“, kromě VDV)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Restrukturalizace důstojnického a poddůstojnického sboru („papírové divize“)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Technologická </a:t>
            </a:r>
            <a:r>
              <a:rPr lang="cs-CZ" dirty="0" smtClean="0"/>
              <a:t>modernizace</a:t>
            </a:r>
            <a:r>
              <a:rPr lang="sk-SK" dirty="0" smtClean="0"/>
              <a:t> (</a:t>
            </a:r>
            <a:r>
              <a:rPr lang="cs-CZ" dirty="0" smtClean="0"/>
              <a:t>příležitostní</a:t>
            </a:r>
            <a:r>
              <a:rPr lang="sk-SK" dirty="0" smtClean="0"/>
              <a:t> </a:t>
            </a:r>
            <a:r>
              <a:rPr lang="cs-CZ" dirty="0" smtClean="0"/>
              <a:t>nákup hotové produkce ze zahraničí)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Zlepšení platových a bytových podmínek příslušníků OS RF, zřízení vojenské policie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Outsoourcing</a:t>
            </a:r>
            <a:r>
              <a:rPr lang="cs-CZ" dirty="0" smtClean="0"/>
              <a:t> množství  podpůrných služeb (</a:t>
            </a:r>
            <a:r>
              <a:rPr lang="cs-CZ" dirty="0" err="1" smtClean="0"/>
              <a:t>Oboronservis</a:t>
            </a:r>
            <a:r>
              <a:rPr lang="cs-CZ" dirty="0" smtClean="0"/>
              <a:t>, 2008)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cs-CZ" b="1" dirty="0" smtClean="0"/>
              <a:t>Tandem </a:t>
            </a:r>
            <a:r>
              <a:rPr lang="cs-CZ" b="1" dirty="0" err="1" smtClean="0"/>
              <a:t>Šojgu-Gerasimov</a:t>
            </a:r>
            <a:r>
              <a:rPr lang="cs-CZ" b="1" dirty="0" smtClean="0"/>
              <a:t> (od 2013): „Reformování reformy“ </a:t>
            </a:r>
            <a:r>
              <a:rPr lang="sk-SK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cs-CZ" dirty="0"/>
              <a:t>„Gerasimovova doktrína“ – článek v VPK, únor 2013 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 Enormní </a:t>
            </a:r>
            <a:r>
              <a:rPr lang="sk-SK" dirty="0"/>
              <a:t>nárast počtu </a:t>
            </a:r>
            <a:r>
              <a:rPr lang="cs-CZ" dirty="0" smtClean="0"/>
              <a:t>neohlášených</a:t>
            </a:r>
            <a:r>
              <a:rPr lang="sk-SK" dirty="0" smtClean="0"/>
              <a:t> strategických cvičení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 </a:t>
            </a:r>
            <a:r>
              <a:rPr lang="cs-CZ" dirty="0" smtClean="0"/>
              <a:t>Výhradně domácí </a:t>
            </a:r>
            <a:r>
              <a:rPr lang="cs-CZ" dirty="0"/>
              <a:t>produkce </a:t>
            </a:r>
            <a:r>
              <a:rPr lang="sk-SK" dirty="0"/>
              <a:t> </a:t>
            </a:r>
            <a:r>
              <a:rPr lang="sk-SK" dirty="0" smtClean="0"/>
              <a:t>zbraní a techniky, </a:t>
            </a:r>
            <a:r>
              <a:rPr lang="cs-CZ" dirty="0" smtClean="0"/>
              <a:t>menší důraz na outsourcing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Částečný návrat divizní struktury – potenciál rozsáhlých konvenčních konfliktů </a:t>
            </a:r>
          </a:p>
        </p:txBody>
      </p:sp>
      <p:pic>
        <p:nvPicPr>
          <p:cNvPr id="8202" name="Picture 10" descr="VÃ½sledok vyhÄ¾adÃ¡vania obrÃ¡zkov pre dopyt valeri gerasim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67" y="38922"/>
            <a:ext cx="1344223" cy="16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VÃ½sledok vyhÄ¾adÃ¡vania obrÃ¡zkov pre dopyt sergei shoi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49" y="10873"/>
            <a:ext cx="1344223" cy="16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3387033"/>
            <a:ext cx="4467219" cy="29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….. k současnému stavu a schopnostem. 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3576" y="1854787"/>
            <a:ext cx="10067454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</a:t>
            </a:r>
            <a:r>
              <a:rPr lang="sk-SK" b="1" dirty="0" smtClean="0"/>
              <a:t>Poučení z minulosti: </a:t>
            </a:r>
            <a:r>
              <a:rPr lang="cs-CZ" b="1" dirty="0" smtClean="0"/>
              <a:t>Za žádnou cenu nepřenechat iniciativu nepříteli!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</a:t>
            </a:r>
            <a:r>
              <a:rPr lang="cs-CZ" dirty="0" smtClean="0"/>
              <a:t>První</a:t>
            </a:r>
            <a:r>
              <a:rPr lang="sk-SK" dirty="0" smtClean="0"/>
              <a:t> praktická </a:t>
            </a:r>
            <a:r>
              <a:rPr lang="cs-CZ" dirty="0" smtClean="0"/>
              <a:t>demonstrace</a:t>
            </a:r>
            <a:r>
              <a:rPr lang="sk-SK" dirty="0" smtClean="0"/>
              <a:t> nových </a:t>
            </a:r>
            <a:r>
              <a:rPr lang="cs-CZ" dirty="0" smtClean="0"/>
              <a:t>operačních metod </a:t>
            </a:r>
            <a:r>
              <a:rPr lang="sk-SK" dirty="0" smtClean="0"/>
              <a:t>a </a:t>
            </a:r>
            <a:r>
              <a:rPr lang="cs-CZ" dirty="0" smtClean="0"/>
              <a:t>způsobilostí</a:t>
            </a:r>
            <a:r>
              <a:rPr lang="sk-SK" dirty="0" smtClean="0"/>
              <a:t> </a:t>
            </a:r>
            <a:r>
              <a:rPr lang="cs-CZ" dirty="0" smtClean="0"/>
              <a:t> (anexe Krymu) </a:t>
            </a:r>
            <a:r>
              <a:rPr lang="sk-SK" dirty="0" smtClean="0"/>
              <a:t>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</a:t>
            </a:r>
            <a:r>
              <a:rPr lang="cs-CZ" dirty="0" smtClean="0"/>
              <a:t>Schopnost vést dlouhodobou skrytou konvenční válku (Donbas –Taktické Praporové Skupiny)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cs-CZ" dirty="0" smtClean="0"/>
              <a:t>Schopnost expedičního působení mimo bývalý SSSR, koordinace s armádami cizích států (Sýrie) </a:t>
            </a:r>
            <a:r>
              <a:rPr lang="sk-SK" dirty="0" smtClean="0"/>
              <a:t>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 marL="0" indent="0" algn="ctr">
              <a:buNone/>
            </a:pPr>
            <a:r>
              <a:rPr lang="cs-CZ" b="1" dirty="0"/>
              <a:t>Rusko </a:t>
            </a:r>
            <a:r>
              <a:rPr lang="cs-CZ" b="1" dirty="0" smtClean="0"/>
              <a:t>jako „mistr“ </a:t>
            </a:r>
            <a:r>
              <a:rPr lang="cs-CZ" b="1" dirty="0"/>
              <a:t>nekonvenční/asymetrické/hybridní války?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(</a:t>
            </a:r>
            <a:r>
              <a:rPr lang="cs-CZ" dirty="0" err="1" smtClean="0"/>
              <a:t>Dez</a:t>
            </a:r>
            <a:r>
              <a:rPr lang="cs-CZ" dirty="0" smtClean="0"/>
              <a:t>)informační, mediální a propagandistické vedení války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Speciální síly schopné jednat rychle (VDV, FSB, GRU) + připravené a perfektně fungující vedení   </a:t>
            </a: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</a:t>
            </a:r>
            <a:r>
              <a:rPr lang="cs-CZ" dirty="0" smtClean="0"/>
              <a:t>Limity hybridního válčení – nepřipravený, slabší a vnitřně rozdělený protivník </a:t>
            </a:r>
          </a:p>
        </p:txBody>
      </p:sp>
      <p:sp>
        <p:nvSpPr>
          <p:cNvPr id="4" name="AutoShape 4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2" descr="VÃ½sledok vyhÄ¾adÃ¡vania obrÃ¡zkov pre dopyt saudi arabia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Ã½sledok vyhÄ¾adÃ¡vania obrÃ¡zkov pre dopyt saudi arabia f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Strategické plánování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Státní program vyzbrojovaní (GPV)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GPV: 2007 – 2015: - </a:t>
            </a:r>
            <a:r>
              <a:rPr lang="sk-SK" dirty="0" smtClean="0"/>
              <a:t>5 bil. RUB (77,6 mld. USD) - </a:t>
            </a:r>
            <a:r>
              <a:rPr lang="cs-CZ" dirty="0" smtClean="0"/>
              <a:t>první pokus o reálné plánování </a:t>
            </a:r>
          </a:p>
          <a:p>
            <a:pPr marL="0" indent="0">
              <a:buNone/>
            </a:pPr>
            <a:r>
              <a:rPr lang="cs-CZ" dirty="0" smtClean="0"/>
              <a:t>GPV 2011 – 2020: 19,3 bil. RUB (300 mld. USD) – dohonit ztrátu z 90. let </a:t>
            </a:r>
          </a:p>
          <a:p>
            <a:pPr marL="0" indent="0">
              <a:buNone/>
            </a:pPr>
            <a:r>
              <a:rPr lang="cs-CZ" dirty="0" smtClean="0"/>
              <a:t>GPV 2018 – 2027: 19 bil. RUB (295 mld. USD)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Vnitřní spory: MF vs. 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Realistický rozpočet vs. Přehnané nerealistické cíle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Minimálně 70% moderního vybavení do roku 2020 (v roce 2006 bylo 10%).</a:t>
            </a:r>
          </a:p>
          <a:p>
            <a:pPr marL="0" indent="0" algn="ctr">
              <a:buNone/>
            </a:pPr>
            <a:r>
              <a:rPr lang="cs-CZ" b="1" dirty="0" smtClean="0"/>
              <a:t>Co je to „moderní vybavení?“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593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6869" y="340924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Pozemní vojsko (SV)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7362" y="1845734"/>
            <a:ext cx="10078318" cy="4156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Nejnižší podíl z GPV 2011 – 2020, největší z GPV 2018 – 2027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Sériová produkce nových platforem: (</a:t>
            </a:r>
            <a:r>
              <a:rPr lang="cs-CZ" i="1" dirty="0" smtClean="0"/>
              <a:t>T-90M, Kurganets-25, Bumerang</a:t>
            </a:r>
            <a:r>
              <a:rPr lang="cs-CZ" dirty="0" smtClean="0"/>
              <a:t>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Dozbrojování dělostřelectva (</a:t>
            </a:r>
            <a:r>
              <a:rPr lang="cs-CZ" i="1" dirty="0" smtClean="0"/>
              <a:t>SV-</a:t>
            </a:r>
            <a:r>
              <a:rPr lang="cs-CZ" i="1" dirty="0" err="1" smtClean="0"/>
              <a:t>Koalitsiya</a:t>
            </a:r>
            <a:r>
              <a:rPr lang="cs-CZ" dirty="0" smtClean="0"/>
              <a:t>) a raketových vojsk (</a:t>
            </a:r>
            <a:r>
              <a:rPr lang="cs-CZ" i="1" dirty="0" err="1" smtClean="0"/>
              <a:t>Iskander</a:t>
            </a:r>
            <a:r>
              <a:rPr lang="cs-CZ" i="1" dirty="0" smtClean="0"/>
              <a:t>-M, </a:t>
            </a:r>
            <a:r>
              <a:rPr lang="cs-CZ" i="1" dirty="0" err="1" smtClean="0"/>
              <a:t>Tornado</a:t>
            </a:r>
            <a:r>
              <a:rPr lang="cs-CZ" i="1" dirty="0" smtClean="0"/>
              <a:t>-S, Uragan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Kolem 350 000 vojáků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pic>
        <p:nvPicPr>
          <p:cNvPr id="3074" name="Picture 2" descr="Medium emblem of the Ð¡ÑÑÐ¾Ð¿ÑÑÐ½ÑÐµ Ð²Ð¾Ð¹ÑÐºÐ° Ð Ð¾ÑÑÐ¸Ð¹ÑÐºÐ¾Ð¹ Ð¤ÐµÐ´ÐµÑÐ°ÑÐ¸Ð¸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712" y="70153"/>
            <a:ext cx="2345877" cy="15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koalitsiya S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99" y="4288200"/>
            <a:ext cx="2637458" cy="17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kurganets-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5" y="4266704"/>
            <a:ext cx="2507528" cy="17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ok vyhÄ¾adÃ¡vania obrÃ¡zkov pre dopyt iskander-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38" y="4257108"/>
            <a:ext cx="3216871" cy="1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1602</Words>
  <Application>Microsoft Office PowerPoint</Application>
  <PresentationFormat>Širokoúhlá obrazovka</PresentationFormat>
  <Paragraphs>172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</vt:lpstr>
      <vt:lpstr>Retrospektiva</vt:lpstr>
      <vt:lpstr>Zbrojní politika Ruské federace    </vt:lpstr>
      <vt:lpstr>Rusko a jeho armáda v kostce…</vt:lpstr>
      <vt:lpstr>Od armády v troskách….</vt:lpstr>
      <vt:lpstr>…..přes několik kol reforem…..</vt:lpstr>
      <vt:lpstr>.....jednu vítěznou válku...</vt:lpstr>
      <vt:lpstr>.......a další kola reforem.....</vt:lpstr>
      <vt:lpstr>….. k současnému stavu a schopnostem.  </vt:lpstr>
      <vt:lpstr>Strategické plánování </vt:lpstr>
      <vt:lpstr>Pozemní vojsko (SV)</vt:lpstr>
      <vt:lpstr>Vojenské letectvo (VKV)</vt:lpstr>
      <vt:lpstr>Vojenské námořnictvo (VMF)</vt:lpstr>
      <vt:lpstr>Výsadkové vojsko (VDV) </vt:lpstr>
      <vt:lpstr>Jaderný arzenál (RVSN) </vt:lpstr>
      <vt:lpstr>Prezentace aplikace PowerPoint</vt:lpstr>
      <vt:lpstr>Trendy v exportu zbraní </vt:lpstr>
      <vt:lpstr>Vojensko-průmyslový komplex na ruský způsob</vt:lpstr>
      <vt:lpstr>Rusko a jeho armáda v kostce po druhé</vt:lpstr>
      <vt:lpstr>Problémy současné i budoucí </vt:lpstr>
      <vt:lpstr>Jakou armádu pro Ruskou federaci? 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Potočňák</cp:lastModifiedBy>
  <cp:revision>1383</cp:revision>
  <dcterms:created xsi:type="dcterms:W3CDTF">2017-11-27T08:38:34Z</dcterms:created>
  <dcterms:modified xsi:type="dcterms:W3CDTF">2019-04-16T13:43:49Z</dcterms:modified>
</cp:coreProperties>
</file>