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7" r:id="rId3"/>
    <p:sldId id="282" r:id="rId4"/>
    <p:sldId id="280" r:id="rId5"/>
    <p:sldId id="277" r:id="rId6"/>
    <p:sldId id="262" r:id="rId7"/>
    <p:sldId id="264" r:id="rId8"/>
    <p:sldId id="263" r:id="rId9"/>
    <p:sldId id="271" r:id="rId10"/>
    <p:sldId id="265" r:id="rId11"/>
    <p:sldId id="275" r:id="rId12"/>
    <p:sldId id="284" r:id="rId13"/>
    <p:sldId id="283" r:id="rId14"/>
    <p:sldId id="285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97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1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4DB28A-2E2A-4EC5-8730-7B9E2471B5F1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E1FF51E-7A99-4FD5-B49A-6823B5A07F94}">
      <dgm:prSet phldrT="[Text]"/>
      <dgm:spPr>
        <a:solidFill>
          <a:srgbClr val="FFC000"/>
        </a:solidFill>
      </dgm:spPr>
      <dgm:t>
        <a:bodyPr/>
        <a:lstStyle/>
        <a:p>
          <a:r>
            <a:rPr lang="cs-CZ" dirty="0"/>
            <a:t>Tradiční/realistický a liberální přístup</a:t>
          </a:r>
        </a:p>
      </dgm:t>
    </dgm:pt>
    <dgm:pt modelId="{4366F288-C87B-4A55-A0FC-1954F864ACE6}" type="parTrans" cxnId="{9858FB6C-9D92-4A8C-85D1-798DB6FF16CC}">
      <dgm:prSet/>
      <dgm:spPr/>
      <dgm:t>
        <a:bodyPr/>
        <a:lstStyle/>
        <a:p>
          <a:endParaRPr lang="cs-CZ"/>
        </a:p>
      </dgm:t>
    </dgm:pt>
    <dgm:pt modelId="{AF5CDE21-144A-4893-8CB9-F015871926C5}" type="sibTrans" cxnId="{9858FB6C-9D92-4A8C-85D1-798DB6FF16CC}">
      <dgm:prSet/>
      <dgm:spPr/>
      <dgm:t>
        <a:bodyPr/>
        <a:lstStyle/>
        <a:p>
          <a:endParaRPr lang="cs-CZ"/>
        </a:p>
      </dgm:t>
    </dgm:pt>
    <dgm:pt modelId="{A1268625-7B68-4035-AD8E-B6E841C5AABD}" type="pres">
      <dgm:prSet presAssocID="{B64DB28A-2E2A-4EC5-8730-7B9E2471B5F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2F06BCA3-FEBF-43BF-B2AD-3D0D605D26C8}" type="pres">
      <dgm:prSet presAssocID="{7E1FF51E-7A99-4FD5-B49A-6823B5A07F94}" presName="parTxOnly" presStyleLbl="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7576DA23-9617-4DED-A01F-2F5D7331AB91}" type="presOf" srcId="{7E1FF51E-7A99-4FD5-B49A-6823B5A07F94}" destId="{2F06BCA3-FEBF-43BF-B2AD-3D0D605D26C8}" srcOrd="0" destOrd="0" presId="urn:microsoft.com/office/officeart/2005/8/layout/chevron1"/>
    <dgm:cxn modelId="{7A752D3F-F7C2-4383-912E-ABEDCAF70842}" type="presOf" srcId="{B64DB28A-2E2A-4EC5-8730-7B9E2471B5F1}" destId="{A1268625-7B68-4035-AD8E-B6E841C5AABD}" srcOrd="0" destOrd="0" presId="urn:microsoft.com/office/officeart/2005/8/layout/chevron1"/>
    <dgm:cxn modelId="{9858FB6C-9D92-4A8C-85D1-798DB6FF16CC}" srcId="{B64DB28A-2E2A-4EC5-8730-7B9E2471B5F1}" destId="{7E1FF51E-7A99-4FD5-B49A-6823B5A07F94}" srcOrd="0" destOrd="0" parTransId="{4366F288-C87B-4A55-A0FC-1954F864ACE6}" sibTransId="{AF5CDE21-144A-4893-8CB9-F015871926C5}"/>
    <dgm:cxn modelId="{E485BF0D-27A3-446C-AC33-3B44D915DE18}" type="presParOf" srcId="{A1268625-7B68-4035-AD8E-B6E841C5AABD}" destId="{2F06BCA3-FEBF-43BF-B2AD-3D0D605D26C8}" srcOrd="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06BCA3-FEBF-43BF-B2AD-3D0D605D26C8}">
      <dsp:nvSpPr>
        <dsp:cNvPr id="0" name=""/>
        <dsp:cNvSpPr/>
      </dsp:nvSpPr>
      <dsp:spPr>
        <a:xfrm>
          <a:off x="3798" y="0"/>
          <a:ext cx="7771852" cy="659652"/>
        </a:xfrm>
        <a:prstGeom prst="chevron">
          <a:avLst/>
        </a:prstGeom>
        <a:solidFill>
          <a:srgbClr val="FFC0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018" tIns="48006" rIns="48006" bIns="48006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600" kern="1200" dirty="0"/>
            <a:t>Tradiční/realistický a liberální přístup</a:t>
          </a:r>
        </a:p>
      </dsp:txBody>
      <dsp:txXfrm>
        <a:off x="333624" y="0"/>
        <a:ext cx="7112200" cy="6596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DF181-811F-483E-9BCC-25F0E52841C8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22640-EB90-40B8-A5CC-1E0E6D3A2A51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4667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DF181-811F-483E-9BCC-25F0E52841C8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22640-EB90-40B8-A5CC-1E0E6D3A2A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9470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DF181-811F-483E-9BCC-25F0E52841C8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22640-EB90-40B8-A5CC-1E0E6D3A2A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3478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DF181-811F-483E-9BCC-25F0E52841C8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22640-EB90-40B8-A5CC-1E0E6D3A2A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882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DF181-811F-483E-9BCC-25F0E52841C8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22640-EB90-40B8-A5CC-1E0E6D3A2A51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2918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DF181-811F-483E-9BCC-25F0E52841C8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22640-EB90-40B8-A5CC-1E0E6D3A2A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5564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DF181-811F-483E-9BCC-25F0E52841C8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22640-EB90-40B8-A5CC-1E0E6D3A2A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5153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DF181-811F-483E-9BCC-25F0E52841C8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22640-EB90-40B8-A5CC-1E0E6D3A2A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4226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DF181-811F-483E-9BCC-25F0E52841C8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22640-EB90-40B8-A5CC-1E0E6D3A2A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0679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3E1DF181-811F-483E-9BCC-25F0E52841C8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7F22640-EB90-40B8-A5CC-1E0E6D3A2A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307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DF181-811F-483E-9BCC-25F0E52841C8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22640-EB90-40B8-A5CC-1E0E6D3A2A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5869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E1DF181-811F-483E-9BCC-25F0E52841C8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7F22640-EB90-40B8-A5CC-1E0E6D3A2A51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3129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A00AB-B2A4-46B9-A913-9961E0291B6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6000" b="1" dirty="0" err="1"/>
              <a:t>Bezpe</a:t>
            </a:r>
            <a:r>
              <a:rPr lang="cs-CZ" sz="6000" b="1" dirty="0"/>
              <a:t>č</a:t>
            </a:r>
            <a:r>
              <a:rPr lang="en-GB" sz="6000" b="1" dirty="0" err="1"/>
              <a:t>nostn</a:t>
            </a:r>
            <a:r>
              <a:rPr lang="cs-CZ" sz="6000" b="1" dirty="0"/>
              <a:t>í</a:t>
            </a:r>
            <a:r>
              <a:rPr lang="en-GB" sz="6000" b="1" dirty="0"/>
              <a:t> a </a:t>
            </a:r>
            <a:r>
              <a:rPr lang="en-GB" sz="6000" b="1" dirty="0" err="1"/>
              <a:t>strategick</a:t>
            </a:r>
            <a:r>
              <a:rPr lang="cs-CZ" sz="6000" b="1" dirty="0"/>
              <a:t>á</a:t>
            </a:r>
            <a:r>
              <a:rPr lang="en-GB" sz="6000" b="1" dirty="0"/>
              <a:t> </a:t>
            </a:r>
            <a:r>
              <a:rPr lang="en-GB" sz="6000" b="1" dirty="0" err="1"/>
              <a:t>studia</a:t>
            </a:r>
            <a:r>
              <a:rPr lang="cs-CZ" sz="6000" b="1" dirty="0"/>
              <a:t/>
            </a:r>
            <a:br>
              <a:rPr lang="cs-CZ" sz="6000" b="1" dirty="0"/>
            </a:br>
            <a:r>
              <a:rPr lang="cs-CZ" sz="6000" b="1" dirty="0"/>
              <a:t>	  		v kontextu vědy</a:t>
            </a:r>
            <a:endParaRPr lang="en-GB" sz="60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FD7E4E-AC99-4CA1-A3B3-6814CC75B8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2960" y="4777839"/>
            <a:ext cx="7543800" cy="1143000"/>
          </a:xfrm>
        </p:spPr>
        <p:txBody>
          <a:bodyPr/>
          <a:lstStyle/>
          <a:p>
            <a:pPr algn="r"/>
            <a:r>
              <a:rPr lang="cs-CZ" dirty="0"/>
              <a:t>BSS405, 27/02/2019</a:t>
            </a:r>
          </a:p>
          <a:p>
            <a:pPr algn="r"/>
            <a:r>
              <a:rPr lang="cs-CZ" dirty="0"/>
              <a:t>Jakub Drmola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40747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9751" y="711477"/>
            <a:ext cx="7886700" cy="994172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Feministická bezpečnostní studia</a:t>
            </a:r>
            <a:r>
              <a:rPr lang="cs-CZ" dirty="0"/>
              <a:t>: </a:t>
            </a:r>
            <a:br>
              <a:rPr lang="cs-CZ" dirty="0"/>
            </a:br>
            <a:r>
              <a:rPr lang="cs-CZ" dirty="0"/>
              <a:t>Má gender svou roli v bezpečnosti?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9751" y="1851423"/>
            <a:ext cx="7886700" cy="4462291"/>
          </a:xfrm>
        </p:spPr>
        <p:txBody>
          <a:bodyPr>
            <a:normAutofit lnSpcReduction="10000"/>
          </a:bodyPr>
          <a:lstStyle/>
          <a:p>
            <a:r>
              <a:rPr lang="cs-CZ" dirty="0"/>
              <a:t>Již od 70. let 20. století</a:t>
            </a:r>
          </a:p>
          <a:p>
            <a:r>
              <a:rPr lang="cs-CZ" dirty="0"/>
              <a:t>Zdůrazňování pozice a role genderu v bezpečnosti</a:t>
            </a:r>
          </a:p>
          <a:p>
            <a:r>
              <a:rPr lang="cs-CZ" dirty="0"/>
              <a:t>Výzkumu zaměřené na ženy diplomatů, prostitutky na vojenských základnách, žen uprchlíků, znásilňování jako nástroje války, role žen v terorismu, ženských nápravných zařízení atd.</a:t>
            </a:r>
          </a:p>
          <a:p>
            <a:r>
              <a:rPr lang="cs-CZ" dirty="0"/>
              <a:t>Zdůrazněna role diskurzu a přenesení diskuze na rovinu běžného „prožívání“ bezpečnosti – </a:t>
            </a:r>
            <a:r>
              <a:rPr lang="cs-CZ" dirty="0" err="1"/>
              <a:t>human</a:t>
            </a:r>
            <a:r>
              <a:rPr lang="cs-CZ" dirty="0"/>
              <a:t> </a:t>
            </a:r>
            <a:r>
              <a:rPr lang="cs-CZ" dirty="0" err="1"/>
              <a:t>security</a:t>
            </a:r>
            <a:endParaRPr lang="cs-CZ" dirty="0"/>
          </a:p>
          <a:p>
            <a:r>
              <a:rPr lang="en-US" dirty="0" err="1"/>
              <a:t>Vernakulární</a:t>
            </a:r>
            <a:r>
              <a:rPr lang="en-US" dirty="0"/>
              <a:t> </a:t>
            </a:r>
            <a:r>
              <a:rPr lang="en-US" dirty="0" err="1"/>
              <a:t>bezpečnostní</a:t>
            </a:r>
            <a:r>
              <a:rPr lang="en-US" dirty="0"/>
              <a:t> </a:t>
            </a:r>
            <a:r>
              <a:rPr lang="en-US" dirty="0" err="1"/>
              <a:t>studia</a:t>
            </a:r>
            <a:r>
              <a:rPr lang="en-US" dirty="0"/>
              <a:t> </a:t>
            </a:r>
            <a:endParaRPr lang="cs-CZ" dirty="0"/>
          </a:p>
          <a:p>
            <a:pPr lvl="1"/>
            <a:r>
              <a:rPr lang="cs-CZ" dirty="0"/>
              <a:t>Diskurzivní pojetí, lokální kontext, antropologické přístupy a důraz na „obyčejné lidi“</a:t>
            </a:r>
          </a:p>
          <a:p>
            <a:pPr lvl="1"/>
            <a:r>
              <a:rPr lang="cs-CZ" dirty="0"/>
              <a:t>Výzkumy lokálního významu bezpečnosti (vyhazovači, soukromé bezpečnostní agentury, městská police atd.)</a:t>
            </a:r>
          </a:p>
          <a:p>
            <a:pPr lvl="1"/>
            <a:r>
              <a:rPr lang="cs-CZ" dirty="0"/>
              <a:t>„publikum“ ze </a:t>
            </a:r>
            <a:r>
              <a:rPr lang="cs-CZ" dirty="0" err="1"/>
              <a:t>sekuritizační</a:t>
            </a:r>
            <a:r>
              <a:rPr lang="cs-CZ" dirty="0"/>
              <a:t> teorie již není pasivní, ale aktivní aktér</a:t>
            </a:r>
            <a:endParaRPr lang="en-US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825645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b="1" dirty="0"/>
              <a:t>Postkoloniální přístup</a:t>
            </a:r>
            <a:r>
              <a:rPr lang="cs-CZ" sz="4000" dirty="0"/>
              <a:t>:</a:t>
            </a:r>
            <a:br>
              <a:rPr lang="cs-CZ" sz="4000" dirty="0"/>
            </a:br>
            <a:r>
              <a:rPr lang="cs-CZ" sz="4000" dirty="0"/>
              <a:t>Bezpečnost z pohledu „třetího světa“</a:t>
            </a:r>
            <a:endParaRPr lang="en-US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3765279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Tradiční přístup před koncem studené války viděl v tzv. „třetím světě“ pouze nástroje pro hlavní střed mezi USA a SSSR</a:t>
            </a:r>
          </a:p>
          <a:p>
            <a:pPr algn="just"/>
            <a:r>
              <a:rPr lang="cs-CZ" dirty="0"/>
              <a:t>Kritický přístup – koncept státu jako hrozby pro své vlastní občany</a:t>
            </a:r>
          </a:p>
          <a:p>
            <a:pPr algn="just"/>
            <a:r>
              <a:rPr lang="cs-CZ" dirty="0"/>
              <a:t>Hrozby jako je občanská válka, ekonomické hrozby, státní terorismus, ztráta legitimity vlády atd.</a:t>
            </a:r>
          </a:p>
          <a:p>
            <a:pPr algn="just"/>
            <a:r>
              <a:rPr lang="cs-CZ" dirty="0"/>
              <a:t>Kritika „westernizace“ bezpečnostních studií – například ve „válce proti teroru“ – střed mezi Západem a Islámem – celá problematika je komplexnější a měli bychom hledat důvody vzniku teroristických organizací</a:t>
            </a:r>
          </a:p>
        </p:txBody>
      </p:sp>
    </p:spTree>
    <p:extLst>
      <p:ext uri="{BB962C8B-B14F-4D97-AF65-F5344CB8AC3E}">
        <p14:creationId xmlns:p14="http://schemas.microsoft.com/office/powerpoint/2010/main" val="991878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02E85F-1A7F-4252-86E0-1F083538F03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600200" y="1846263"/>
            <a:ext cx="6463937" cy="22380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7200" dirty="0"/>
              <a:t>Co je to „věda“?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2902988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9A1DB5-E526-4831-9E19-50B576660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Boj za terminologickou čistotu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973B78-A35A-4E93-AA0D-5CAB69B38E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- metodologie</a:t>
            </a:r>
          </a:p>
          <a:p>
            <a:r>
              <a:rPr lang="cs-CZ" dirty="0"/>
              <a:t>- metoda</a:t>
            </a:r>
          </a:p>
          <a:p>
            <a:r>
              <a:rPr lang="cs-CZ" dirty="0"/>
              <a:t>- validita</a:t>
            </a:r>
          </a:p>
          <a:p>
            <a:r>
              <a:rPr lang="cs-CZ" dirty="0"/>
              <a:t>- reliabilita</a:t>
            </a:r>
          </a:p>
          <a:p>
            <a:r>
              <a:rPr lang="cs-CZ" dirty="0"/>
              <a:t>- </a:t>
            </a:r>
            <a:r>
              <a:rPr lang="cs-CZ" dirty="0" err="1"/>
              <a:t>replikovatelnost</a:t>
            </a:r>
            <a:endParaRPr lang="cs-CZ" dirty="0"/>
          </a:p>
          <a:p>
            <a:r>
              <a:rPr lang="cs-CZ" dirty="0"/>
              <a:t>- reprodukovatelnost</a:t>
            </a:r>
          </a:p>
          <a:p>
            <a:r>
              <a:rPr lang="cs-CZ" dirty="0"/>
              <a:t>- falzifikovatelnost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1989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41FBB9-E9F4-48F2-838B-D1922FB4B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Krize vědy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E51189-8B56-4BDC-AB96-DA3E3D8E21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cs-CZ" sz="2400" dirty="0"/>
              <a:t>tzv. „</a:t>
            </a:r>
            <a:r>
              <a:rPr lang="cs-CZ" sz="2400" dirty="0" err="1"/>
              <a:t>rep</a:t>
            </a:r>
            <a:r>
              <a:rPr lang="en-GB" sz="2400" dirty="0" err="1"/>
              <a:t>roducibility</a:t>
            </a:r>
            <a:r>
              <a:rPr lang="en-GB" sz="2400" dirty="0"/>
              <a:t> crisis</a:t>
            </a:r>
            <a:r>
              <a:rPr lang="cs-CZ" sz="2400" dirty="0"/>
              <a:t>“</a:t>
            </a:r>
            <a:r>
              <a:rPr lang="en-GB" sz="2400" dirty="0"/>
              <a:t> (p</a:t>
            </a:r>
            <a:r>
              <a:rPr lang="cs-CZ" sz="2400" dirty="0" err="1"/>
              <a:t>řípadne</a:t>
            </a:r>
            <a:r>
              <a:rPr lang="cs-CZ" sz="2400" dirty="0"/>
              <a:t> </a:t>
            </a:r>
            <a:r>
              <a:rPr lang="cs-CZ" sz="2400" dirty="0" err="1"/>
              <a:t>replicability</a:t>
            </a:r>
            <a:r>
              <a:rPr lang="en-GB" sz="2400" dirty="0"/>
              <a:t>)</a:t>
            </a:r>
            <a:endParaRPr lang="cs-CZ" sz="2400" dirty="0"/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cs-CZ" sz="2400" dirty="0"/>
              <a:t>zasaženy hlavně </a:t>
            </a:r>
            <a:r>
              <a:rPr lang="cs-CZ" sz="2400" dirty="0" err="1"/>
              <a:t>sociálněvědní</a:t>
            </a:r>
            <a:r>
              <a:rPr lang="cs-CZ" sz="2400" dirty="0"/>
              <a:t> obory, psychologie a medicína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cs-CZ" sz="2400" dirty="0"/>
              <a:t>příčiny?</a:t>
            </a:r>
          </a:p>
          <a:p>
            <a:pPr marL="475171" lvl="1" indent="-182563">
              <a:buFont typeface="Arial" panose="020B0604020202020204" pitchFamily="34" charset="0"/>
              <a:buChar char="•"/>
            </a:pPr>
            <a:r>
              <a:rPr lang="cs-CZ" sz="2200" dirty="0"/>
              <a:t>obrovský objem prací</a:t>
            </a:r>
          </a:p>
          <a:p>
            <a:pPr marL="475171" lvl="1" indent="-182563">
              <a:buFont typeface="Arial" panose="020B0604020202020204" pitchFamily="34" charset="0"/>
              <a:buChar char="•"/>
            </a:pPr>
            <a:r>
              <a:rPr lang="cs-CZ" sz="2200" dirty="0"/>
              <a:t>nízká prestiž replikačních studií</a:t>
            </a:r>
          </a:p>
          <a:p>
            <a:pPr marL="475171" lvl="1" indent="-182563">
              <a:buFont typeface="Arial" panose="020B0604020202020204" pitchFamily="34" charset="0"/>
              <a:buChar char="•"/>
            </a:pPr>
            <a:r>
              <a:rPr lang="cs-CZ" sz="2200" dirty="0" err="1"/>
              <a:t>incentivy</a:t>
            </a:r>
            <a:r>
              <a:rPr lang="cs-CZ" sz="2200" dirty="0"/>
              <a:t> a </a:t>
            </a:r>
            <a:r>
              <a:rPr lang="cs-CZ" sz="2200" dirty="0" smtClean="0"/>
              <a:t>odpor </a:t>
            </a:r>
            <a:r>
              <a:rPr lang="cs-CZ" sz="2200" dirty="0"/>
              <a:t>vůči negativním výsledkům</a:t>
            </a:r>
          </a:p>
          <a:p>
            <a:pPr marL="0" indent="0">
              <a:buNone/>
            </a:pPr>
            <a:r>
              <a:rPr lang="cs-CZ" sz="2400" dirty="0"/>
              <a:t>Co s tím?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131444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BSS zač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Je dobré vědět, co studujeme a jakou má obor historii</a:t>
            </a:r>
          </a:p>
          <a:p>
            <a:r>
              <a:rPr lang="cs-CZ" sz="2400" dirty="0"/>
              <a:t>Najít si „své místo“ v celé diskuzi a vyjasnit si postoje </a:t>
            </a:r>
          </a:p>
          <a:p>
            <a:pPr lvl="1"/>
            <a:r>
              <a:rPr lang="cs-CZ" sz="2000" dirty="0"/>
              <a:t>odrazí se i v použité metodologii</a:t>
            </a:r>
          </a:p>
          <a:p>
            <a:endParaRPr lang="cs-CZ" sz="2400" b="1" dirty="0"/>
          </a:p>
          <a:p>
            <a:r>
              <a:rPr lang="cs-CZ" sz="2400" b="1" dirty="0"/>
              <a:t>Inspirace pro výzkum – ukazují, co vše jde vlastně zkoumat</a:t>
            </a:r>
          </a:p>
          <a:p>
            <a:r>
              <a:rPr lang="cs-CZ" sz="2400" b="1" dirty="0"/>
              <a:t>Lze zkoumat různé otázky různými způsoby</a:t>
            </a:r>
          </a:p>
          <a:p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70760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1207226" y="1353063"/>
          <a:ext cx="7779450" cy="6596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 descr="Výsledek obrázku pro nuclear blast parody"/>
          <p:cNvPicPr>
            <a:picLocks noChangeAspect="1" noChangeArrowheads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699" y="1285739"/>
            <a:ext cx="749387" cy="811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ovéPole 21"/>
          <p:cNvSpPr txBox="1"/>
          <p:nvPr/>
        </p:nvSpPr>
        <p:spPr>
          <a:xfrm>
            <a:off x="2998295" y="2795690"/>
            <a:ext cx="1618135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350" dirty="0"/>
              <a:t>Konec studené války</a:t>
            </a:r>
            <a:endParaRPr lang="en-US" sz="1350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-1" y="172039"/>
            <a:ext cx="722569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000" b="1" dirty="0"/>
              <a:t>Změna uvažování v bezpečnostních studiích:</a:t>
            </a:r>
            <a:endParaRPr lang="en-US" sz="3000" b="1" dirty="0"/>
          </a:p>
        </p:txBody>
      </p:sp>
      <p:sp>
        <p:nvSpPr>
          <p:cNvPr id="25" name="Obdélník 24"/>
          <p:cNvSpPr/>
          <p:nvPr/>
        </p:nvSpPr>
        <p:spPr>
          <a:xfrm>
            <a:off x="-1" y="1353064"/>
            <a:ext cx="1141717" cy="659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350" dirty="0"/>
              <a:t>Mezinárodní vztahy</a:t>
            </a:r>
            <a:endParaRPr lang="en-US" sz="1350" dirty="0"/>
          </a:p>
        </p:txBody>
      </p:sp>
      <p:sp>
        <p:nvSpPr>
          <p:cNvPr id="42" name="TextovéPole 41"/>
          <p:cNvSpPr txBox="1"/>
          <p:nvPr/>
        </p:nvSpPr>
        <p:spPr>
          <a:xfrm>
            <a:off x="5206241" y="2843311"/>
            <a:ext cx="516488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350" dirty="0"/>
              <a:t>11/9</a:t>
            </a:r>
            <a:endParaRPr lang="en-US" sz="1350" dirty="0"/>
          </a:p>
        </p:txBody>
      </p:sp>
      <p:grpSp>
        <p:nvGrpSpPr>
          <p:cNvPr id="16" name="Skupina 15"/>
          <p:cNvGrpSpPr/>
          <p:nvPr/>
        </p:nvGrpSpPr>
        <p:grpSpPr>
          <a:xfrm>
            <a:off x="4624702" y="2097717"/>
            <a:ext cx="4361975" cy="745592"/>
            <a:chOff x="4913676" y="0"/>
            <a:chExt cx="5439420" cy="1741191"/>
          </a:xfrm>
          <a:solidFill>
            <a:schemeClr val="tx2"/>
          </a:solidFill>
        </p:grpSpPr>
        <p:sp>
          <p:nvSpPr>
            <p:cNvPr id="17" name="Dvojitá šipka 16"/>
            <p:cNvSpPr/>
            <p:nvPr/>
          </p:nvSpPr>
          <p:spPr>
            <a:xfrm>
              <a:off x="4913676" y="0"/>
              <a:ext cx="5439420" cy="1741191"/>
            </a:xfrm>
            <a:prstGeom prst="chevron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Dvojitá šipka 4"/>
            <p:cNvSpPr txBox="1"/>
            <p:nvPr/>
          </p:nvSpPr>
          <p:spPr>
            <a:xfrm>
              <a:off x="5784272" y="0"/>
              <a:ext cx="3698229" cy="1741191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8014" tIns="36005" rIns="36005" bIns="36005" numCol="1" spcCol="1270" anchor="ctr" anchorCtr="0">
              <a:noAutofit/>
            </a:bodyPr>
            <a:lstStyle/>
            <a:p>
              <a:pPr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2100" dirty="0"/>
                <a:t>Kritická bezpečnostní studia</a:t>
              </a:r>
            </a:p>
          </p:txBody>
        </p:sp>
      </p:grpSp>
      <p:cxnSp>
        <p:nvCxnSpPr>
          <p:cNvPr id="32" name="Přímá spojnice 31"/>
          <p:cNvCxnSpPr>
            <a:stCxn id="42" idx="1"/>
          </p:cNvCxnSpPr>
          <p:nvPr/>
        </p:nvCxnSpPr>
        <p:spPr>
          <a:xfrm flipH="1" flipV="1">
            <a:off x="5175356" y="2012718"/>
            <a:ext cx="30885" cy="98063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bdélník 22"/>
          <p:cNvSpPr/>
          <p:nvPr/>
        </p:nvSpPr>
        <p:spPr>
          <a:xfrm>
            <a:off x="-1" y="2136038"/>
            <a:ext cx="4503501" cy="659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350" dirty="0"/>
              <a:t>Sociologie, antropologie, psychologie, politologie, mediální studia, informatika…</a:t>
            </a:r>
            <a:endParaRPr lang="en-US" sz="1350" dirty="0"/>
          </a:p>
        </p:txBody>
      </p:sp>
      <p:grpSp>
        <p:nvGrpSpPr>
          <p:cNvPr id="2" name="Skupina 1">
            <a:extLst>
              <a:ext uri="{FF2B5EF4-FFF2-40B4-BE49-F238E27FC236}">
                <a16:creationId xmlns:a16="http://schemas.microsoft.com/office/drawing/2014/main" id="{1B6615B8-F9ED-45DD-91A2-3509B2BFD340}"/>
              </a:ext>
            </a:extLst>
          </p:cNvPr>
          <p:cNvGrpSpPr/>
          <p:nvPr/>
        </p:nvGrpSpPr>
        <p:grpSpPr>
          <a:xfrm>
            <a:off x="6246880" y="2943257"/>
            <a:ext cx="2739798" cy="1179868"/>
            <a:chOff x="6246880" y="2943257"/>
            <a:chExt cx="2739798" cy="1179868"/>
          </a:xfrm>
        </p:grpSpPr>
        <p:grpSp>
          <p:nvGrpSpPr>
            <p:cNvPr id="27" name="Skupina 26"/>
            <p:cNvGrpSpPr/>
            <p:nvPr/>
          </p:nvGrpSpPr>
          <p:grpSpPr>
            <a:xfrm>
              <a:off x="6246881" y="2943257"/>
              <a:ext cx="2739797" cy="177053"/>
              <a:chOff x="4913676" y="0"/>
              <a:chExt cx="5439420" cy="1741191"/>
            </a:xfrm>
            <a:solidFill>
              <a:schemeClr val="tx2"/>
            </a:solidFill>
          </p:grpSpPr>
          <p:sp>
            <p:nvSpPr>
              <p:cNvPr id="31" name="Dvojitá šipka 30"/>
              <p:cNvSpPr/>
              <p:nvPr/>
            </p:nvSpPr>
            <p:spPr>
              <a:xfrm>
                <a:off x="4913676" y="0"/>
                <a:ext cx="5439420" cy="1741191"/>
              </a:xfrm>
              <a:prstGeom prst="chevron">
                <a:avLst/>
              </a:prstGeom>
              <a:grpFill/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3" name="Dvojitá šipka 4"/>
              <p:cNvSpPr txBox="1"/>
              <p:nvPr/>
            </p:nvSpPr>
            <p:spPr>
              <a:xfrm>
                <a:off x="5784272" y="0"/>
                <a:ext cx="3698229" cy="1741191"/>
              </a:xfrm>
              <a:prstGeom prst="rect">
                <a:avLst/>
              </a:prstGeom>
              <a:grp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08014" tIns="36005" rIns="36005" bIns="36005" numCol="1" spcCol="1270" anchor="ctr" anchorCtr="0">
                <a:noAutofit/>
              </a:bodyPr>
              <a:lstStyle/>
              <a:p>
                <a:pPr algn="ctr" defTabSz="12001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cs-CZ" sz="1500" dirty="0"/>
                  <a:t>Velšská škola</a:t>
                </a:r>
              </a:p>
            </p:txBody>
          </p:sp>
        </p:grpSp>
        <p:grpSp>
          <p:nvGrpSpPr>
            <p:cNvPr id="34" name="Skupina 33"/>
            <p:cNvGrpSpPr/>
            <p:nvPr/>
          </p:nvGrpSpPr>
          <p:grpSpPr>
            <a:xfrm>
              <a:off x="6246880" y="3182127"/>
              <a:ext cx="2739797" cy="177053"/>
              <a:chOff x="4913676" y="0"/>
              <a:chExt cx="5439420" cy="1741191"/>
            </a:xfrm>
            <a:solidFill>
              <a:schemeClr val="tx2"/>
            </a:solidFill>
          </p:grpSpPr>
          <p:sp>
            <p:nvSpPr>
              <p:cNvPr id="35" name="Dvojitá šipka 34"/>
              <p:cNvSpPr/>
              <p:nvPr/>
            </p:nvSpPr>
            <p:spPr>
              <a:xfrm>
                <a:off x="4913676" y="0"/>
                <a:ext cx="5439420" cy="1741191"/>
              </a:xfrm>
              <a:prstGeom prst="chevron">
                <a:avLst/>
              </a:prstGeom>
              <a:grpFill/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6" name="Dvojitá šipka 4"/>
              <p:cNvSpPr txBox="1"/>
              <p:nvPr/>
            </p:nvSpPr>
            <p:spPr>
              <a:xfrm>
                <a:off x="5784272" y="0"/>
                <a:ext cx="3698229" cy="1741191"/>
              </a:xfrm>
              <a:prstGeom prst="rect">
                <a:avLst/>
              </a:prstGeom>
              <a:grp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08014" tIns="36005" rIns="36005" bIns="36005" numCol="1" spcCol="1270" anchor="ctr" anchorCtr="0">
                <a:noAutofit/>
              </a:bodyPr>
              <a:lstStyle/>
              <a:p>
                <a:pPr algn="ctr" defTabSz="12001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cs-CZ" sz="1500" dirty="0"/>
                  <a:t>Kodaňská škola</a:t>
                </a:r>
              </a:p>
            </p:txBody>
          </p:sp>
        </p:grpSp>
        <p:sp>
          <p:nvSpPr>
            <p:cNvPr id="38" name="Dvojitá šipka 37"/>
            <p:cNvSpPr/>
            <p:nvPr/>
          </p:nvSpPr>
          <p:spPr>
            <a:xfrm>
              <a:off x="6246880" y="3405891"/>
              <a:ext cx="2739797" cy="254600"/>
            </a:xfrm>
            <a:prstGeom prst="chevron">
              <a:avLst/>
            </a:prstGeom>
            <a:solidFill>
              <a:schemeClr val="tx2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cs-CZ" sz="1500" dirty="0"/>
                <a:t>Pařížská škola</a:t>
              </a:r>
              <a:endParaRPr lang="en-US" sz="1500" dirty="0"/>
            </a:p>
          </p:txBody>
        </p:sp>
        <p:grpSp>
          <p:nvGrpSpPr>
            <p:cNvPr id="40" name="Skupina 39"/>
            <p:cNvGrpSpPr/>
            <p:nvPr/>
          </p:nvGrpSpPr>
          <p:grpSpPr>
            <a:xfrm>
              <a:off x="6246880" y="3718821"/>
              <a:ext cx="2739797" cy="177053"/>
              <a:chOff x="4913676" y="0"/>
              <a:chExt cx="5439420" cy="1741191"/>
            </a:xfrm>
            <a:solidFill>
              <a:schemeClr val="tx2"/>
            </a:solidFill>
          </p:grpSpPr>
          <p:sp>
            <p:nvSpPr>
              <p:cNvPr id="41" name="Dvojitá šipka 40"/>
              <p:cNvSpPr/>
              <p:nvPr/>
            </p:nvSpPr>
            <p:spPr>
              <a:xfrm>
                <a:off x="4913676" y="0"/>
                <a:ext cx="5439420" cy="1741191"/>
              </a:xfrm>
              <a:prstGeom prst="chevron">
                <a:avLst/>
              </a:prstGeom>
              <a:grpFill/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43" name="Dvojitá šipka 4"/>
              <p:cNvSpPr txBox="1"/>
              <p:nvPr/>
            </p:nvSpPr>
            <p:spPr>
              <a:xfrm>
                <a:off x="5784272" y="0"/>
                <a:ext cx="3698229" cy="1741191"/>
              </a:xfrm>
              <a:prstGeom prst="rect">
                <a:avLst/>
              </a:prstGeom>
              <a:grp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08014" tIns="36005" rIns="36005" bIns="36005" numCol="1" spcCol="1270" anchor="ctr" anchorCtr="0">
                <a:noAutofit/>
              </a:bodyPr>
              <a:lstStyle/>
              <a:p>
                <a:pPr algn="ctr" defTabSz="12001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cs-CZ" sz="1500" dirty="0"/>
                  <a:t>Feministický</a:t>
                </a:r>
                <a:r>
                  <a:rPr lang="cs-CZ" sz="2100" dirty="0"/>
                  <a:t> </a:t>
                </a:r>
                <a:r>
                  <a:rPr lang="cs-CZ" sz="1500" dirty="0"/>
                  <a:t>přístup</a:t>
                </a:r>
                <a:endParaRPr lang="cs-CZ" sz="2100" dirty="0"/>
              </a:p>
            </p:txBody>
          </p:sp>
        </p:grpSp>
        <p:grpSp>
          <p:nvGrpSpPr>
            <p:cNvPr id="46" name="Skupina 45"/>
            <p:cNvGrpSpPr/>
            <p:nvPr/>
          </p:nvGrpSpPr>
          <p:grpSpPr>
            <a:xfrm>
              <a:off x="6246880" y="3946072"/>
              <a:ext cx="2739797" cy="177053"/>
              <a:chOff x="4913676" y="0"/>
              <a:chExt cx="5439420" cy="1741191"/>
            </a:xfrm>
            <a:solidFill>
              <a:schemeClr val="tx2"/>
            </a:solidFill>
          </p:grpSpPr>
          <p:sp>
            <p:nvSpPr>
              <p:cNvPr id="47" name="Dvojitá šipka 46"/>
              <p:cNvSpPr/>
              <p:nvPr/>
            </p:nvSpPr>
            <p:spPr>
              <a:xfrm>
                <a:off x="4913676" y="0"/>
                <a:ext cx="5439420" cy="1741191"/>
              </a:xfrm>
              <a:prstGeom prst="chevron">
                <a:avLst/>
              </a:prstGeom>
              <a:grpFill/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48" name="Dvojitá šipka 4"/>
              <p:cNvSpPr txBox="1"/>
              <p:nvPr/>
            </p:nvSpPr>
            <p:spPr>
              <a:xfrm>
                <a:off x="5784272" y="0"/>
                <a:ext cx="3698229" cy="1741191"/>
              </a:xfrm>
              <a:prstGeom prst="rect">
                <a:avLst/>
              </a:prstGeom>
              <a:grp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08014" tIns="36005" rIns="36005" bIns="36005" numCol="1" spcCol="1270" anchor="ctr" anchorCtr="0">
                <a:noAutofit/>
              </a:bodyPr>
              <a:lstStyle/>
              <a:p>
                <a:pPr algn="ctr" defTabSz="12001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cs-CZ" sz="1500" dirty="0" err="1"/>
                  <a:t>Postkoloniální</a:t>
                </a:r>
                <a:r>
                  <a:rPr lang="cs-CZ" sz="1500" dirty="0"/>
                  <a:t> přístup</a:t>
                </a:r>
              </a:p>
            </p:txBody>
          </p:sp>
        </p:grpSp>
      </p:grpSp>
      <p:sp>
        <p:nvSpPr>
          <p:cNvPr id="13" name="TextovéPole 12"/>
          <p:cNvSpPr txBox="1"/>
          <p:nvPr/>
        </p:nvSpPr>
        <p:spPr>
          <a:xfrm>
            <a:off x="218201" y="4012420"/>
            <a:ext cx="771954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500" b="1" dirty="0"/>
              <a:t>Změny</a:t>
            </a:r>
            <a:r>
              <a:rPr lang="cs-CZ" sz="2500" dirty="0"/>
              <a:t>: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sz="2500" dirty="0"/>
              <a:t>Kritika </a:t>
            </a:r>
            <a:r>
              <a:rPr lang="cs-CZ" sz="2500" dirty="0" err="1"/>
              <a:t>státocentrismu</a:t>
            </a:r>
            <a:r>
              <a:rPr lang="cs-CZ" sz="2500" dirty="0"/>
              <a:t> a nové referenční objekty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sz="2500" dirty="0"/>
              <a:t>Vertikální i horizontální rozšiřování bezpečnosti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sz="2500" dirty="0"/>
              <a:t>Interdisciplinarita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sz="2500" dirty="0"/>
              <a:t>Nové teorie (sekuritizace, diskurz), nová témata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sz="2500" dirty="0"/>
              <a:t>Předmětem výzkumu se stala „bezpečnost“ sama o sobě</a:t>
            </a:r>
            <a:endParaRPr lang="en-US" sz="2500" dirty="0"/>
          </a:p>
        </p:txBody>
      </p:sp>
      <p:pic>
        <p:nvPicPr>
          <p:cNvPr id="20" name="Picture 2" descr="Výsledek obrázku pro berlin wall"/>
          <p:cNvPicPr>
            <a:picLocks noChangeAspect="1" noChangeArrowheads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579" y="3031783"/>
            <a:ext cx="2338124" cy="1402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Výsledek obrázku pro 11 září"/>
          <p:cNvPicPr>
            <a:picLocks noChangeAspect="1" noChangeArrowheads="1"/>
          </p:cNvPicPr>
          <p:nvPr/>
        </p:nvPicPr>
        <p:blipFill>
          <a:blip r:embed="rId9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4625" y="3167535"/>
            <a:ext cx="1562332" cy="1279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0" name="Skupina 29">
            <a:extLst>
              <a:ext uri="{FF2B5EF4-FFF2-40B4-BE49-F238E27FC236}">
                <a16:creationId xmlns:a16="http://schemas.microsoft.com/office/drawing/2014/main" id="{454DFC0A-5242-47EF-AAE9-A5FE87830773}"/>
              </a:ext>
            </a:extLst>
          </p:cNvPr>
          <p:cNvGrpSpPr/>
          <p:nvPr/>
        </p:nvGrpSpPr>
        <p:grpSpPr>
          <a:xfrm>
            <a:off x="0" y="844587"/>
            <a:ext cx="4782632" cy="411407"/>
            <a:chOff x="3798" y="0"/>
            <a:chExt cx="7771852" cy="659652"/>
          </a:xfrm>
          <a:solidFill>
            <a:schemeClr val="accent2">
              <a:lumMod val="50000"/>
            </a:schemeClr>
          </a:solidFill>
        </p:grpSpPr>
        <p:sp>
          <p:nvSpPr>
            <p:cNvPr id="37" name="Šipka: dvojitá 36">
              <a:extLst>
                <a:ext uri="{FF2B5EF4-FFF2-40B4-BE49-F238E27FC236}">
                  <a16:creationId xmlns:a16="http://schemas.microsoft.com/office/drawing/2014/main" id="{88098D70-24F4-4342-B3F9-E5D1F4673308}"/>
                </a:ext>
              </a:extLst>
            </p:cNvPr>
            <p:cNvSpPr/>
            <p:nvPr/>
          </p:nvSpPr>
          <p:spPr>
            <a:xfrm>
              <a:off x="3798" y="0"/>
              <a:ext cx="7771852" cy="659652"/>
            </a:xfrm>
            <a:prstGeom prst="chevron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9" name="Šipka: dvojitá 4">
              <a:extLst>
                <a:ext uri="{FF2B5EF4-FFF2-40B4-BE49-F238E27FC236}">
                  <a16:creationId xmlns:a16="http://schemas.microsoft.com/office/drawing/2014/main" id="{D644524A-38B7-4D9B-B4C0-B248F1B107EF}"/>
                </a:ext>
              </a:extLst>
            </p:cNvPr>
            <p:cNvSpPr txBox="1"/>
            <p:nvPr/>
          </p:nvSpPr>
          <p:spPr>
            <a:xfrm>
              <a:off x="358378" y="104810"/>
              <a:ext cx="7087444" cy="554841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4018" tIns="48006" rIns="48006" bIns="48006" numCol="1" spcCol="1270" anchor="ctr" anchorCtr="0">
              <a:noAutofit/>
            </a:bodyPr>
            <a:lstStyle/>
            <a:p>
              <a:pPr marL="0" lvl="0" indent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cs-CZ" sz="3600" kern="1200" dirty="0"/>
                <a:t>Strategická studia</a:t>
              </a:r>
            </a:p>
          </p:txBody>
        </p:sp>
      </p:grpSp>
      <p:grpSp>
        <p:nvGrpSpPr>
          <p:cNvPr id="44" name="Skupina 43">
            <a:extLst>
              <a:ext uri="{FF2B5EF4-FFF2-40B4-BE49-F238E27FC236}">
                <a16:creationId xmlns:a16="http://schemas.microsoft.com/office/drawing/2014/main" id="{34174C0A-635D-4BA0-8F8F-8D4687DB7FCA}"/>
              </a:ext>
            </a:extLst>
          </p:cNvPr>
          <p:cNvGrpSpPr/>
          <p:nvPr/>
        </p:nvGrpSpPr>
        <p:grpSpPr>
          <a:xfrm>
            <a:off x="4624702" y="854287"/>
            <a:ext cx="4361974" cy="420818"/>
            <a:chOff x="3798" y="0"/>
            <a:chExt cx="7771852" cy="659654"/>
          </a:xfrm>
          <a:solidFill>
            <a:srgbClr val="92D050"/>
          </a:solidFill>
        </p:grpSpPr>
        <p:sp>
          <p:nvSpPr>
            <p:cNvPr id="45" name="Šipka: dvojitá 44">
              <a:extLst>
                <a:ext uri="{FF2B5EF4-FFF2-40B4-BE49-F238E27FC236}">
                  <a16:creationId xmlns:a16="http://schemas.microsoft.com/office/drawing/2014/main" id="{D5CC5641-ED15-485C-A08C-CEBE26627123}"/>
                </a:ext>
              </a:extLst>
            </p:cNvPr>
            <p:cNvSpPr/>
            <p:nvPr/>
          </p:nvSpPr>
          <p:spPr>
            <a:xfrm>
              <a:off x="3798" y="0"/>
              <a:ext cx="7771852" cy="659652"/>
            </a:xfrm>
            <a:prstGeom prst="chevron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9" name="Šipka: dvojitá 4">
              <a:extLst>
                <a:ext uri="{FF2B5EF4-FFF2-40B4-BE49-F238E27FC236}">
                  <a16:creationId xmlns:a16="http://schemas.microsoft.com/office/drawing/2014/main" id="{2ABC2DEE-A4D5-4E78-B9FE-66823423112F}"/>
                </a:ext>
              </a:extLst>
            </p:cNvPr>
            <p:cNvSpPr txBox="1"/>
            <p:nvPr/>
          </p:nvSpPr>
          <p:spPr>
            <a:xfrm>
              <a:off x="365432" y="87263"/>
              <a:ext cx="7080392" cy="572391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4018" tIns="48006" rIns="48006" bIns="48006" numCol="1" spcCol="1270" anchor="ctr" anchorCtr="0">
              <a:noAutofit/>
            </a:bodyPr>
            <a:lstStyle/>
            <a:p>
              <a:pPr marL="0" lvl="0" indent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cs-CZ" sz="3600" kern="1200" dirty="0"/>
                <a:t>Bezpečnostní studia</a:t>
              </a:r>
            </a:p>
          </p:txBody>
        </p:sp>
      </p:grpSp>
      <p:cxnSp>
        <p:nvCxnSpPr>
          <p:cNvPr id="21" name="Přímá spojnice 20"/>
          <p:cNvCxnSpPr>
            <a:cxnSpLocks/>
          </p:cNvCxnSpPr>
          <p:nvPr/>
        </p:nvCxnSpPr>
        <p:spPr>
          <a:xfrm flipH="1" flipV="1">
            <a:off x="4579663" y="726037"/>
            <a:ext cx="19842" cy="229604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1046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nového myšlení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5752" y="1737361"/>
            <a:ext cx="8552330" cy="4506429"/>
          </a:xfrm>
        </p:spPr>
        <p:txBody>
          <a:bodyPr>
            <a:noAutofit/>
          </a:bodyPr>
          <a:lstStyle/>
          <a:p>
            <a:r>
              <a:rPr lang="cs-CZ" sz="2400" dirty="0"/>
              <a:t>„Moc“</a:t>
            </a:r>
          </a:p>
          <a:p>
            <a:pPr lvl="1"/>
            <a:r>
              <a:rPr lang="cs-CZ" sz="2000" dirty="0"/>
              <a:t>Klasický přístup – vyjádřeno počtem jaderných hlavic, strategickou pozicí, počtem „lidské“ síly</a:t>
            </a:r>
          </a:p>
          <a:p>
            <a:pPr lvl="1"/>
            <a:r>
              <a:rPr lang="cs-CZ" sz="2000" dirty="0" err="1"/>
              <a:t>Foucault</a:t>
            </a:r>
            <a:r>
              <a:rPr lang="cs-CZ" sz="2000" dirty="0"/>
              <a:t> (pařížská škola) – Moc vnímána jako sociální vztah mezi dvěma aktéry, vždy je přítomný prvek odporu.</a:t>
            </a:r>
          </a:p>
          <a:p>
            <a:pPr lvl="1"/>
            <a:endParaRPr lang="cs-CZ" sz="2000" dirty="0"/>
          </a:p>
          <a:p>
            <a:r>
              <a:rPr lang="cs-CZ" sz="2400" dirty="0"/>
              <a:t>„Bezpečnost“</a:t>
            </a:r>
          </a:p>
          <a:p>
            <a:pPr lvl="1"/>
            <a:r>
              <a:rPr lang="cs-CZ" sz="2000" dirty="0"/>
              <a:t>Klasický přístup – eliminace hrozeb a rizik (realisté), vytvoření bezpečného systému (liberálové)</a:t>
            </a:r>
          </a:p>
          <a:p>
            <a:pPr lvl="1"/>
            <a:r>
              <a:rPr lang="cs-CZ" sz="2000" dirty="0"/>
              <a:t>Kritický přístup – bezpečnost vnímána jako sociální konstrukt – někdo tvoří (ne)bezpečí - bezpečnost se stala sama o sobě předmětem zkoumání</a:t>
            </a:r>
          </a:p>
          <a:p>
            <a:pPr marL="0" indent="0" algn="ctr">
              <a:buNone/>
            </a:pPr>
            <a:r>
              <a:rPr lang="en-GB" sz="2400" dirty="0"/>
              <a:t>“</a:t>
            </a:r>
            <a:r>
              <a:rPr lang="en-GB" sz="2400" i="1" dirty="0"/>
              <a:t>comes from somewhere, is produced by someone, and has potentially significant impacts on others</a:t>
            </a:r>
            <a:r>
              <a:rPr lang="en-GB" sz="2400" dirty="0"/>
              <a:t>” (Jarvis 2013: 236)</a:t>
            </a:r>
            <a:endParaRPr lang="en-US" sz="2400" b="1" dirty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52544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653143" y="690154"/>
            <a:ext cx="7236823" cy="5477692"/>
          </a:xfrm>
        </p:spPr>
        <p:txBody>
          <a:bodyPr>
            <a:normAutofit/>
          </a:bodyPr>
          <a:lstStyle/>
          <a:p>
            <a:r>
              <a:rPr lang="cs-CZ" sz="2800" dirty="0"/>
              <a:t>Nové „kritické“ přístupy = </a:t>
            </a:r>
            <a:br>
              <a:rPr lang="cs-CZ" sz="2800" dirty="0"/>
            </a:br>
            <a:r>
              <a:rPr lang="cs-CZ" sz="2800" dirty="0"/>
              <a:t>kritické vymezování vůči tradičnímu vnímání bezpečnosti</a:t>
            </a:r>
          </a:p>
          <a:p>
            <a:r>
              <a:rPr lang="cs-CZ" sz="2800" dirty="0"/>
              <a:t>Bylo (a je) potřeba vymezit co spadá do oboru</a:t>
            </a:r>
          </a:p>
          <a:p>
            <a:pPr lvl="1"/>
            <a:r>
              <a:rPr lang="cs-CZ" sz="2400" dirty="0"/>
              <a:t>stále neexistuje shoda</a:t>
            </a:r>
          </a:p>
          <a:p>
            <a:r>
              <a:rPr lang="cs-CZ" sz="2800" dirty="0"/>
              <a:t>Přístupy nám mohou poskytnout novou optiku na problematiku, ale nejsou předurčující – většinou nejsou zcela ucelené a spousta kritiky ze všech stran</a:t>
            </a:r>
          </a:p>
        </p:txBody>
      </p:sp>
    </p:spTree>
    <p:extLst>
      <p:ext uri="{BB962C8B-B14F-4D97-AF65-F5344CB8AC3E}">
        <p14:creationId xmlns:p14="http://schemas.microsoft.com/office/powerpoint/2010/main" val="1735342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1513" y="380173"/>
            <a:ext cx="7886700" cy="994172"/>
          </a:xfrm>
        </p:spPr>
        <p:txBody>
          <a:bodyPr>
            <a:normAutofit fontScale="90000"/>
          </a:bodyPr>
          <a:lstStyle/>
          <a:p>
            <a:r>
              <a:rPr lang="cs-CZ" dirty="0"/>
              <a:t>Vnitřní pnutí uvnitř kritických studií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4468" y="1767841"/>
            <a:ext cx="8395064" cy="4519748"/>
          </a:xfrm>
        </p:spPr>
        <p:txBody>
          <a:bodyPr>
            <a:noAutofit/>
          </a:bodyPr>
          <a:lstStyle/>
          <a:p>
            <a:r>
              <a:rPr lang="cs-CZ" sz="1600" b="1" dirty="0"/>
              <a:t>Může být bezpečnost pro všechny?</a:t>
            </a:r>
          </a:p>
          <a:p>
            <a:pPr lvl="1"/>
            <a:r>
              <a:rPr lang="cs-CZ" sz="1600" dirty="0"/>
              <a:t>Ideální stav eliminace hrozeb vs. Názor že bezpečnost jakožto odvozený koncept nemůže existovat bez nebezpečí…</a:t>
            </a:r>
          </a:p>
          <a:p>
            <a:r>
              <a:rPr lang="pl-PL" sz="1600" b="1" dirty="0"/>
              <a:t>Svoboda vs. Bezpečí</a:t>
            </a:r>
          </a:p>
          <a:p>
            <a:pPr lvl="1"/>
            <a:r>
              <a:rPr lang="pl-PL" sz="1600" dirty="0"/>
              <a:t>Rozšiřování konceptu bezpečnosti vs. kritický postoj a „</a:t>
            </a:r>
            <a:r>
              <a:rPr lang="pl-PL" sz="1600" i="1" dirty="0"/>
              <a:t>politika pryč od bezpečnosti”</a:t>
            </a:r>
            <a:endParaRPr lang="pl-PL" sz="1600" dirty="0"/>
          </a:p>
          <a:p>
            <a:r>
              <a:rPr lang="pl-PL" sz="1600" b="1" dirty="0"/>
              <a:t>Uzké vs. Široké pojení bezpečnosti</a:t>
            </a:r>
          </a:p>
          <a:p>
            <a:r>
              <a:rPr lang="pl-PL" sz="1600" b="1" dirty="0"/>
              <a:t>Pozitivismus vs. Post-pozitivismus</a:t>
            </a:r>
          </a:p>
          <a:p>
            <a:pPr lvl="1"/>
            <a:r>
              <a:rPr lang="pl-PL" sz="1600" dirty="0"/>
              <a:t>Je rozdíl mezi přírodnímí a sociálnímí vědami? Může být výzkumník objektivní?</a:t>
            </a:r>
          </a:p>
          <a:p>
            <a:r>
              <a:rPr lang="pl-PL" sz="1600" dirty="0"/>
              <a:t>Obecně můžeme rozdělit kritické studia na jednotlivé školy a přístupy:</a:t>
            </a:r>
          </a:p>
          <a:p>
            <a:pPr lvl="1"/>
            <a:r>
              <a:rPr lang="pl-PL" sz="1600" dirty="0"/>
              <a:t>Kodaňskou – analytickou</a:t>
            </a:r>
          </a:p>
          <a:p>
            <a:pPr lvl="1"/>
            <a:r>
              <a:rPr lang="pl-PL" sz="1600" dirty="0"/>
              <a:t>Velšskou – normativní</a:t>
            </a:r>
          </a:p>
          <a:p>
            <a:pPr lvl="1"/>
            <a:r>
              <a:rPr lang="pl-PL" sz="1600" dirty="0"/>
              <a:t>Pařížskou – sociologickou</a:t>
            </a:r>
          </a:p>
          <a:p>
            <a:pPr marL="342900" lvl="1" indent="0">
              <a:buNone/>
            </a:pPr>
            <a:r>
              <a:rPr lang="pl-PL" sz="1600" dirty="0"/>
              <a:t>+ feministický a poskoloniální přístup</a:t>
            </a:r>
          </a:p>
        </p:txBody>
      </p:sp>
    </p:spTree>
    <p:extLst>
      <p:ext uri="{BB962C8B-B14F-4D97-AF65-F5344CB8AC3E}">
        <p14:creationId xmlns:p14="http://schemas.microsoft.com/office/powerpoint/2010/main" val="1086720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b="1" dirty="0"/>
              <a:t>Velšská škola </a:t>
            </a:r>
            <a:r>
              <a:rPr lang="cs-CZ" sz="2800" dirty="0"/>
              <a:t>(</a:t>
            </a:r>
            <a:r>
              <a:rPr lang="cs-CZ" sz="2800" dirty="0" err="1"/>
              <a:t>Aberystwyth</a:t>
            </a:r>
            <a:r>
              <a:rPr lang="cs-CZ" sz="2800" dirty="0"/>
              <a:t> </a:t>
            </a:r>
            <a:r>
              <a:rPr lang="cs-CZ" sz="2800" dirty="0" err="1"/>
              <a:t>School</a:t>
            </a:r>
            <a:r>
              <a:rPr lang="cs-CZ" sz="2800" dirty="0"/>
              <a:t>):</a:t>
            </a:r>
            <a:br>
              <a:rPr lang="cs-CZ" sz="2800" dirty="0"/>
            </a:br>
            <a:r>
              <a:rPr lang="cs-CZ" sz="2800" dirty="0"/>
              <a:t>Rozšiřování konceptu bezpečnosti a normativnost</a:t>
            </a:r>
            <a:endParaRPr lang="en-US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954307"/>
            <a:ext cx="7886700" cy="4124276"/>
          </a:xfrm>
        </p:spPr>
        <p:txBody>
          <a:bodyPr>
            <a:normAutofit/>
          </a:bodyPr>
          <a:lstStyle/>
          <a:p>
            <a:r>
              <a:rPr lang="cs-CZ" dirty="0"/>
              <a:t>Kritická teorie (</a:t>
            </a:r>
            <a:r>
              <a:rPr lang="cs-CZ" dirty="0" err="1"/>
              <a:t>Critical</a:t>
            </a:r>
            <a:r>
              <a:rPr lang="cs-CZ" dirty="0"/>
              <a:t> </a:t>
            </a:r>
            <a:r>
              <a:rPr lang="cs-CZ" dirty="0" err="1"/>
              <a:t>Theory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Rozšíření na nevojenské hrozby</a:t>
            </a:r>
          </a:p>
          <a:p>
            <a:pPr lvl="1"/>
            <a:r>
              <a:rPr lang="cs-CZ" dirty="0"/>
              <a:t>„bezpečnost“ je vnímaná v širším kontextu</a:t>
            </a:r>
          </a:p>
          <a:p>
            <a:pPr lvl="1"/>
            <a:r>
              <a:rPr lang="cs-CZ" dirty="0"/>
              <a:t>Rozšíření toho kdo je referenční objekt – individuální lidské bytosti</a:t>
            </a:r>
          </a:p>
          <a:p>
            <a:pPr lvl="1"/>
            <a:r>
              <a:rPr lang="cs-CZ" dirty="0"/>
              <a:t>Zaměřena na normativní cíl = lidská nezávislost</a:t>
            </a:r>
          </a:p>
          <a:p>
            <a:r>
              <a:rPr lang="cs-CZ" dirty="0"/>
              <a:t>Emancipace/Bezpečnost = vzdělání, ekonomický růst, zdravé životní prostředí atd.</a:t>
            </a:r>
          </a:p>
          <a:p>
            <a:r>
              <a:rPr lang="cs-CZ" dirty="0"/>
              <a:t>Normativní aspekt – akademik žije ve společnosti a nemůže se odtrhnout od „hodnot“ – vybíráme a zdůrazňujeme určité fakta + vlivy jako gender, vzdělání, třída </a:t>
            </a:r>
            <a:r>
              <a:rPr lang="cs-CZ" dirty="0" err="1"/>
              <a:t>atd</a:t>
            </a:r>
            <a:r>
              <a:rPr lang="cs-CZ" dirty="0"/>
              <a:t>… Není problém toho, že neděláme „objektivní </a:t>
            </a:r>
            <a:r>
              <a:rPr lang="cs-CZ" dirty="0" smtClean="0"/>
              <a:t>rozhodnut</a:t>
            </a:r>
            <a:r>
              <a:rPr lang="cs-CZ" dirty="0"/>
              <a:t>í</a:t>
            </a:r>
            <a:r>
              <a:rPr lang="cs-CZ" dirty="0" smtClean="0"/>
              <a:t>“, </a:t>
            </a:r>
            <a:r>
              <a:rPr lang="cs-CZ" dirty="0"/>
              <a:t>problém je to, že se některé možnosti rozhodneme ignorovat</a:t>
            </a:r>
          </a:p>
        </p:txBody>
      </p:sp>
    </p:spTree>
    <p:extLst>
      <p:ext uri="{BB962C8B-B14F-4D97-AF65-F5344CB8AC3E}">
        <p14:creationId xmlns:p14="http://schemas.microsoft.com/office/powerpoint/2010/main" val="1275775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b="1" dirty="0"/>
              <a:t>Kodaňská škola</a:t>
            </a:r>
            <a:r>
              <a:rPr lang="cs-CZ" sz="3200" dirty="0"/>
              <a:t>:</a:t>
            </a:r>
            <a:br>
              <a:rPr lang="cs-CZ" sz="3200" dirty="0"/>
            </a:br>
            <a:r>
              <a:rPr lang="cs-CZ" sz="3200" dirty="0"/>
              <a:t>Hledání nového „nástroje“ - teorie sekuritizace</a:t>
            </a:r>
            <a:endParaRPr lang="en-US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969059"/>
            <a:ext cx="7886700" cy="4754469"/>
          </a:xfrm>
        </p:spPr>
        <p:txBody>
          <a:bodyPr>
            <a:normAutofit/>
          </a:bodyPr>
          <a:lstStyle/>
          <a:p>
            <a:r>
              <a:rPr lang="cs-CZ" dirty="0" err="1"/>
              <a:t>Buzan</a:t>
            </a:r>
            <a:r>
              <a:rPr lang="cs-CZ" dirty="0"/>
              <a:t>, </a:t>
            </a:r>
            <a:r>
              <a:rPr lang="en-US" dirty="0" err="1"/>
              <a:t>Wæver</a:t>
            </a:r>
            <a:r>
              <a:rPr lang="cs-CZ" dirty="0"/>
              <a:t>, …</a:t>
            </a:r>
          </a:p>
          <a:p>
            <a:r>
              <a:rPr lang="cs-CZ" dirty="0"/>
              <a:t>Nesnaží se být aktivisty a mají spíše pozitivistický přístup – snaží se popsat proces skrze optiku nové teorie</a:t>
            </a:r>
          </a:p>
          <a:p>
            <a:r>
              <a:rPr lang="cs-CZ" dirty="0" err="1"/>
              <a:t>Horizontalní</a:t>
            </a:r>
            <a:r>
              <a:rPr lang="cs-CZ" dirty="0"/>
              <a:t> a vertikální rozšiřování bezpečnosti</a:t>
            </a:r>
          </a:p>
          <a:p>
            <a:r>
              <a:rPr lang="cs-CZ" dirty="0" err="1"/>
              <a:t>Sekuritizační</a:t>
            </a:r>
            <a:r>
              <a:rPr lang="cs-CZ" dirty="0"/>
              <a:t> aktér, hrozba, publikum, řečový akt</a:t>
            </a:r>
          </a:p>
          <a:p>
            <a:r>
              <a:rPr lang="cs-CZ" dirty="0"/>
              <a:t>Přenesení tématu z režimu běžné politiky do režimu výjimečných opatření – téma by mělo být životním zájmem pro referenční objekt</a:t>
            </a:r>
          </a:p>
          <a:p>
            <a:r>
              <a:rPr lang="cs-CZ" dirty="0"/>
              <a:t>Kritika: Za sekuritizací nemusí stát „výjimečný stav“ ale pouhá byrokracie a triviální zájmy – např. podpora ze státního rozpočtu, celá teorie pak pouze udržuje quo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967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 dirty="0"/>
              <a:t>Pařížská škola</a:t>
            </a:r>
            <a:r>
              <a:rPr lang="cs-CZ" sz="3600" dirty="0"/>
              <a:t>:</a:t>
            </a:r>
            <a:br>
              <a:rPr lang="cs-CZ" sz="3600" dirty="0"/>
            </a:br>
            <a:r>
              <a:rPr lang="cs-CZ" sz="3600" dirty="0"/>
              <a:t>Význam „slova“ a jeho vlivu na realitu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890987"/>
            <a:ext cx="4299517" cy="5167310"/>
          </a:xfrm>
        </p:spPr>
        <p:txBody>
          <a:bodyPr>
            <a:normAutofit/>
          </a:bodyPr>
          <a:lstStyle/>
          <a:p>
            <a:r>
              <a:rPr lang="cs-CZ" dirty="0"/>
              <a:t>Sociologický pohled</a:t>
            </a:r>
          </a:p>
          <a:p>
            <a:r>
              <a:rPr lang="cs-CZ" dirty="0"/>
              <a:t>Zaměření na slova a jejich měnící se význam - svět chápeme skrze diskurzy</a:t>
            </a:r>
          </a:p>
          <a:p>
            <a:r>
              <a:rPr lang="cs-CZ" dirty="0"/>
              <a:t>Byrokratizace, instituce a konstrukce bezpečnosti na každodenní bázi</a:t>
            </a:r>
          </a:p>
          <a:p>
            <a:r>
              <a:rPr lang="cs-CZ" dirty="0"/>
              <a:t>Zaměření na aktéry bezpečnosti na lokální úrovni (vyhazovači, policie, bezpečnostní agentury)</a:t>
            </a:r>
          </a:p>
        </p:txBody>
      </p:sp>
      <p:pic>
        <p:nvPicPr>
          <p:cNvPr id="5122" name="Picture 2" descr="Výsledek obrázku pro foucault dějiny šílenstv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1138" y="2383336"/>
            <a:ext cx="2212862" cy="3617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Výsledek obrázku pro foucault dohlížet a tresta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8167" y="2879833"/>
            <a:ext cx="2122715" cy="2996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7293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212</TotalTime>
  <Words>849</Words>
  <Application>Microsoft Office PowerPoint</Application>
  <PresentationFormat>Předvádění na obrazovce (4:3)</PresentationFormat>
  <Paragraphs>108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Retrospect</vt:lpstr>
      <vt:lpstr>Bezpečnostní a strategická studia      v kontextu vědy</vt:lpstr>
      <vt:lpstr>Co je BSS zač</vt:lpstr>
      <vt:lpstr>Prezentace aplikace PowerPoint</vt:lpstr>
      <vt:lpstr>Příklady nového myšlení</vt:lpstr>
      <vt:lpstr>Prezentace aplikace PowerPoint</vt:lpstr>
      <vt:lpstr>Vnitřní pnutí uvnitř kritických studií</vt:lpstr>
      <vt:lpstr>Velšská škola (Aberystwyth School): Rozšiřování konceptu bezpečnosti a normativnost</vt:lpstr>
      <vt:lpstr>Kodaňská škola: Hledání nového „nástroje“ - teorie sekuritizace</vt:lpstr>
      <vt:lpstr>Pařížská škola: Význam „slova“ a jeho vlivu na realitu</vt:lpstr>
      <vt:lpstr>Feministická bezpečnostní studia:  Má gender svou roli v bezpečnosti?</vt:lpstr>
      <vt:lpstr>Postkoloniální přístup: Bezpečnost z pohledu „třetího světa“</vt:lpstr>
      <vt:lpstr>Prezentace aplikace PowerPoint</vt:lpstr>
      <vt:lpstr>Boj za terminologickou čistotu</vt:lpstr>
      <vt:lpstr>Krize vědy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Bezpečnostní a strategická studia    v kontextu vědecké       metody</dc:title>
  <dc:creator>blorg</dc:creator>
  <cp:lastModifiedBy>171810</cp:lastModifiedBy>
  <cp:revision>13</cp:revision>
  <dcterms:created xsi:type="dcterms:W3CDTF">2019-02-27T08:05:26Z</dcterms:created>
  <dcterms:modified xsi:type="dcterms:W3CDTF">2019-02-27T12:50:29Z</dcterms:modified>
</cp:coreProperties>
</file>