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62" r:id="rId6"/>
    <p:sldId id="259" r:id="rId7"/>
    <p:sldId id="265" r:id="rId8"/>
    <p:sldId id="260" r:id="rId9"/>
    <p:sldId id="264" r:id="rId10"/>
    <p:sldId id="261" r:id="rId11"/>
  </p:sldIdLst>
  <p:sldSz cx="6858000" cy="5143500"/>
  <p:notesSz cx="6858000" cy="9144000"/>
  <p:embeddedFontLst>
    <p:embeddedFont>
      <p:font typeface="Old Standard TT" panose="020B0604020202020204" charset="-18"/>
      <p:regular r:id="rId13"/>
      <p:bold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38" y="10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  <p:extLst>
      <p:ext uri="{BB962C8B-B14F-4D97-AF65-F5344CB8AC3E}">
        <p14:creationId xmlns:p14="http://schemas.microsoft.com/office/powerpoint/2010/main" val="224110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c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11" name="Shape 11"/>
          <p:cNvCxnSpPr/>
          <p:nvPr/>
        </p:nvCxnSpPr>
        <p:spPr>
          <a:xfrm>
            <a:off x="481451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0500" b="1"/>
            </a:lvl1pPr>
            <a:lvl2pPr lvl="1" algn="ctr">
              <a:spcBef>
                <a:spcPts val="0"/>
              </a:spcBef>
              <a:buSzPct val="100000"/>
              <a:defRPr sz="10500" b="1"/>
            </a:lvl2pPr>
            <a:lvl3pPr lvl="2" algn="ctr">
              <a:spcBef>
                <a:spcPts val="0"/>
              </a:spcBef>
              <a:buSzPct val="100000"/>
              <a:defRPr sz="10500" b="1"/>
            </a:lvl3pPr>
            <a:lvl4pPr lvl="3" algn="ctr">
              <a:spcBef>
                <a:spcPts val="0"/>
              </a:spcBef>
              <a:buSzPct val="100000"/>
              <a:defRPr sz="10500" b="1"/>
            </a:lvl4pPr>
            <a:lvl5pPr lvl="4" algn="ctr">
              <a:spcBef>
                <a:spcPts val="0"/>
              </a:spcBef>
              <a:buSzPct val="100000"/>
              <a:defRPr sz="10500" b="1"/>
            </a:lvl5pPr>
            <a:lvl6pPr lvl="5" algn="ctr">
              <a:spcBef>
                <a:spcPts val="0"/>
              </a:spcBef>
              <a:buSzPct val="100000"/>
              <a:defRPr sz="10500" b="1"/>
            </a:lvl6pPr>
            <a:lvl7pPr lvl="6" algn="ctr">
              <a:spcBef>
                <a:spcPts val="0"/>
              </a:spcBef>
              <a:buSzPct val="100000"/>
              <a:defRPr sz="10500" b="1"/>
            </a:lvl7pPr>
            <a:lvl8pPr lvl="7" algn="ctr">
              <a:spcBef>
                <a:spcPts val="0"/>
              </a:spcBef>
              <a:buSzPct val="100000"/>
              <a:defRPr sz="10500" b="1"/>
            </a:lvl8pPr>
            <a:lvl9pPr lvl="8" algn="ctr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81451" y="3597500"/>
            <a:ext cx="292724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3775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624300" y="1171675"/>
            <a:ext cx="2999925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41" name="Shape 4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99125" y="2769000"/>
            <a:ext cx="30339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0gDLEHbYCk?t=6m36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k0xgjUhEG3U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97448" y="2427734"/>
            <a:ext cx="6088950" cy="114210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cs-CZ" sz="3600" dirty="0" smtClean="0"/>
              <a:t>Komplexní sociální systémy</a:t>
            </a:r>
            <a:endParaRPr lang="cs" sz="3600" dirty="0"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97448" y="4011910"/>
            <a:ext cx="6088950" cy="5906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algn="r"/>
            <a:r>
              <a:rPr lang="cs" dirty="0"/>
              <a:t>Jakub Drmola, BSS405</a:t>
            </a:r>
          </a:p>
          <a:p>
            <a:pPr algn="r"/>
            <a:r>
              <a:rPr lang="en-US" dirty="0" smtClean="0"/>
              <a:t>3</a:t>
            </a:r>
            <a:r>
              <a:rPr lang="cs" dirty="0" smtClean="0"/>
              <a:t>.</a:t>
            </a:r>
            <a:r>
              <a:rPr lang="en-US" dirty="0" smtClean="0"/>
              <a:t>4</a:t>
            </a:r>
            <a:r>
              <a:rPr lang="cs" dirty="0" smtClean="0"/>
              <a:t>. 201</a:t>
            </a:r>
            <a:r>
              <a:rPr lang="en-US" dirty="0" smtClean="0"/>
              <a:t>9</a:t>
            </a:r>
            <a:endParaRPr lang="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35313" y="339502"/>
            <a:ext cx="6390450" cy="3449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/>
              <a:t>Domácí úkol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235313" y="1347614"/>
            <a:ext cx="6390450" cy="36004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lnSpc>
                <a:spcPct val="138000"/>
              </a:lnSpc>
              <a:spcAft>
                <a:spcPts val="0"/>
              </a:spcAft>
              <a:buChar char="-"/>
            </a:pPr>
            <a:r>
              <a:rPr lang="cs" sz="1600" dirty="0"/>
              <a:t>nakreslit </a:t>
            </a:r>
            <a:r>
              <a:rPr lang="cs" sz="1600" dirty="0" smtClean="0"/>
              <a:t>kvalitativní model </a:t>
            </a:r>
            <a:r>
              <a:rPr lang="cs" sz="1600" dirty="0"/>
              <a:t>systému s názvy proměnných a směry </a:t>
            </a:r>
            <a:r>
              <a:rPr lang="cs" sz="1600" dirty="0" smtClean="0"/>
              <a:t>interakcí</a:t>
            </a:r>
            <a:endParaRPr lang="cs" sz="1600" dirty="0"/>
          </a:p>
          <a:p>
            <a:pPr marL="342900" indent="-171450">
              <a:lnSpc>
                <a:spcPct val="138000"/>
              </a:lnSpc>
              <a:spcAft>
                <a:spcPts val="0"/>
              </a:spcAft>
              <a:buChar char="-"/>
            </a:pPr>
            <a:r>
              <a:rPr lang="cs" sz="1600" dirty="0"/>
              <a:t>týmy po </a:t>
            </a:r>
            <a:r>
              <a:rPr lang="cs" sz="1600" dirty="0" smtClean="0"/>
              <a:t>4-6 </a:t>
            </a:r>
            <a:r>
              <a:rPr lang="cs" sz="1600" dirty="0"/>
              <a:t>lidech (min. </a:t>
            </a:r>
            <a:r>
              <a:rPr lang="cs" sz="1600" dirty="0" smtClean="0"/>
              <a:t>15 </a:t>
            </a:r>
            <a:r>
              <a:rPr lang="cs" sz="1600" dirty="0"/>
              <a:t>proměnných a </a:t>
            </a:r>
            <a:r>
              <a:rPr lang="cs" sz="1600" dirty="0" smtClean="0"/>
              <a:t>5 zpětných vazeb)</a:t>
            </a:r>
            <a:endParaRPr lang="cs" sz="1600" dirty="0"/>
          </a:p>
          <a:p>
            <a:pPr marL="342900" indent="-171450">
              <a:lnSpc>
                <a:spcPct val="138000"/>
              </a:lnSpc>
              <a:spcAft>
                <a:spcPts val="0"/>
              </a:spcAft>
              <a:buChar char="-"/>
            </a:pPr>
            <a:r>
              <a:rPr lang="cs" sz="1600" dirty="0"/>
              <a:t>forma</a:t>
            </a:r>
            <a:r>
              <a:rPr lang="cs" sz="1600" dirty="0" smtClean="0"/>
              <a:t>:</a:t>
            </a:r>
            <a:endParaRPr lang="cs" sz="1600" dirty="0"/>
          </a:p>
          <a:p>
            <a:pPr marL="685800" lvl="1" indent="-257175">
              <a:lnSpc>
                <a:spcPct val="138000"/>
              </a:lnSpc>
              <a:spcAft>
                <a:spcPts val="0"/>
              </a:spcAft>
              <a:buSzPct val="100000"/>
              <a:buChar char="-"/>
            </a:pPr>
            <a:r>
              <a:rPr lang="cs" sz="1200" dirty="0"/>
              <a:t>papír </a:t>
            </a:r>
            <a:r>
              <a:rPr lang="en-US" sz="1200" dirty="0"/>
              <a:t>(</a:t>
            </a:r>
            <a:r>
              <a:rPr lang="cs-CZ" sz="1200" dirty="0"/>
              <a:t>čitelně</a:t>
            </a:r>
            <a:r>
              <a:rPr lang="en-US" sz="1200" dirty="0"/>
              <a:t>) </a:t>
            </a:r>
            <a:r>
              <a:rPr lang="cs" sz="1200" dirty="0"/>
              <a:t>a nascanovat</a:t>
            </a:r>
          </a:p>
          <a:p>
            <a:pPr marL="685800" lvl="1" indent="-257175">
              <a:lnSpc>
                <a:spcPct val="138000"/>
              </a:lnSpc>
              <a:spcAft>
                <a:spcPts val="0"/>
              </a:spcAft>
              <a:buSzPct val="100000"/>
              <a:buChar char="-"/>
            </a:pPr>
            <a:r>
              <a:rPr lang="cs" sz="1200" dirty="0"/>
              <a:t>libovolný software</a:t>
            </a:r>
            <a:r>
              <a:rPr lang="en-US" sz="1200" dirty="0"/>
              <a:t>, </a:t>
            </a:r>
            <a:r>
              <a:rPr lang="en-US" sz="1200" dirty="0" err="1"/>
              <a:t>i</a:t>
            </a:r>
            <a:r>
              <a:rPr lang="en-US" sz="1200" dirty="0"/>
              <a:t> online</a:t>
            </a:r>
            <a:endParaRPr lang="cs" sz="1200" dirty="0"/>
          </a:p>
          <a:p>
            <a:pPr marL="342900" indent="-171450">
              <a:lnSpc>
                <a:spcPct val="138000"/>
              </a:lnSpc>
              <a:spcAft>
                <a:spcPts val="0"/>
              </a:spcAft>
              <a:buChar char="-"/>
            </a:pPr>
            <a:r>
              <a:rPr lang="cs" sz="1600" dirty="0"/>
              <a:t>hodnoceno podle komplexity, přesnosti, originality, zajímavosti</a:t>
            </a:r>
          </a:p>
          <a:p>
            <a:pPr marL="342900" indent="-171450">
              <a:lnSpc>
                <a:spcPct val="138000"/>
              </a:lnSpc>
              <a:spcAft>
                <a:spcPts val="0"/>
              </a:spcAft>
              <a:buChar char="-"/>
            </a:pPr>
            <a:r>
              <a:rPr lang="cs" sz="1600" dirty="0"/>
              <a:t>nezapomenout podepsat celý tým, odevzdat </a:t>
            </a:r>
            <a:r>
              <a:rPr lang="cs" sz="1600" dirty="0" smtClean="0"/>
              <a:t>do</a:t>
            </a:r>
            <a:r>
              <a:rPr lang="en-US" sz="1600" dirty="0" smtClean="0"/>
              <a:t> </a:t>
            </a:r>
            <a:r>
              <a:rPr lang="en-US" sz="1600" dirty="0" err="1" smtClean="0"/>
              <a:t>ISu</a:t>
            </a:r>
            <a:r>
              <a:rPr lang="en-US" sz="1600" dirty="0" smtClean="0"/>
              <a:t> do </a:t>
            </a:r>
            <a:r>
              <a:rPr lang="en-US" sz="1600" dirty="0" smtClean="0"/>
              <a:t>22</a:t>
            </a:r>
            <a:r>
              <a:rPr lang="cs" sz="1600" dirty="0" smtClean="0"/>
              <a:t>.</a:t>
            </a:r>
            <a:r>
              <a:rPr lang="en-US" sz="1600" dirty="0" smtClean="0"/>
              <a:t>4</a:t>
            </a:r>
            <a:r>
              <a:rPr lang="cs" sz="1600" dirty="0" smtClean="0"/>
              <a:t>. </a:t>
            </a:r>
            <a:r>
              <a:rPr lang="en-US" sz="1600" dirty="0" smtClean="0"/>
              <a:t>2018</a:t>
            </a:r>
          </a:p>
          <a:p>
            <a:pPr marL="342900" indent="-171450">
              <a:lnSpc>
                <a:spcPct val="138000"/>
              </a:lnSpc>
              <a:spcAft>
                <a:spcPts val="0"/>
              </a:spcAft>
              <a:buChar char="-"/>
            </a:pPr>
            <a:r>
              <a:rPr lang="en-US" sz="1600" dirty="0" smtClean="0"/>
              <a:t>p</a:t>
            </a:r>
            <a:r>
              <a:rPr lang="cs-CZ" sz="1600" dirty="0" err="1" smtClean="0"/>
              <a:t>řipravit</a:t>
            </a:r>
            <a:r>
              <a:rPr lang="cs-CZ" sz="1600" dirty="0" smtClean="0"/>
              <a:t> k vysvětlení a obhajobě na semináři </a:t>
            </a:r>
            <a:r>
              <a:rPr lang="en-US" sz="1600" dirty="0" smtClean="0"/>
              <a:t>24</a:t>
            </a:r>
            <a:r>
              <a:rPr lang="cs-CZ" sz="1600" dirty="0" smtClean="0"/>
              <a:t>.</a:t>
            </a:r>
            <a:r>
              <a:rPr lang="en-US" sz="1600" dirty="0" smtClean="0"/>
              <a:t>4</a:t>
            </a:r>
            <a:r>
              <a:rPr lang="cs-CZ" sz="1600" dirty="0" smtClean="0"/>
              <a:t>. </a:t>
            </a:r>
            <a:r>
              <a:rPr lang="cs-CZ" sz="1600" dirty="0" smtClean="0"/>
              <a:t>2018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53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728" y="21704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33775" y="267494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Teorie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33774" y="915566"/>
            <a:ext cx="6624225" cy="4104456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cs" sz="2000" dirty="0"/>
              <a:t>Complex Social Systems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aneb to, čím se v BSS obvykle zabýváme a co se hodně těžko zkoumá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lidé a skupiny lidí, organizace a jejich struktura, jejich vztahy a </a:t>
            </a:r>
            <a:r>
              <a:rPr lang="cs" sz="1200" dirty="0" smtClean="0"/>
              <a:t>interakce</a:t>
            </a:r>
            <a:endParaRPr lang="cs" sz="2400" dirty="0" smtClean="0"/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000" dirty="0" smtClean="0"/>
              <a:t>Computational </a:t>
            </a:r>
            <a:r>
              <a:rPr lang="cs" sz="2000" dirty="0"/>
              <a:t>Social Science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 smtClean="0"/>
              <a:t>rodina výzkumných přístupů stavějících </a:t>
            </a:r>
            <a:r>
              <a:rPr lang="cs" sz="1200" dirty="0"/>
              <a:t>na positivistických předpokladech o neodlišnosti společenských věd od přírodních a snaze replikovat jejich úspěchy imitací jejich metod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 smtClean="0"/>
              <a:t>simulace systémů je jen jedním z nich, zpřístupněn </a:t>
            </a:r>
            <a:r>
              <a:rPr lang="cs" sz="1200" dirty="0"/>
              <a:t>a zjednodušen IT </a:t>
            </a:r>
            <a:r>
              <a:rPr lang="cs" sz="1200" dirty="0" smtClean="0"/>
              <a:t>revolucí</a:t>
            </a:r>
          </a:p>
          <a:p>
            <a:pPr marL="685800" lvl="1" indent="-171450">
              <a:spcAft>
                <a:spcPts val="0"/>
              </a:spcAft>
              <a:buChar char="-"/>
            </a:pPr>
            <a:endParaRPr lang="cs" sz="1200" dirty="0"/>
          </a:p>
          <a:p>
            <a:pPr>
              <a:spcAft>
                <a:spcPts val="0"/>
              </a:spcAft>
            </a:pPr>
            <a:endParaRPr sz="2400" dirty="0"/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000" dirty="0"/>
              <a:t>jak zapadají do vědecké metody a BSS?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simulace jako náhražka </a:t>
            </a:r>
            <a:r>
              <a:rPr lang="cs" sz="1200" dirty="0" smtClean="0"/>
              <a:t>experimentu</a:t>
            </a:r>
          </a:p>
          <a:p>
            <a:pPr marL="361950" indent="-171450">
              <a:spcAft>
                <a:spcPts val="0"/>
              </a:spcAft>
              <a:buChar char="-"/>
            </a:pPr>
            <a:endParaRPr lang="cs" sz="2000" dirty="0" smtClean="0"/>
          </a:p>
          <a:p>
            <a:pPr marL="361950" indent="-171450">
              <a:spcAft>
                <a:spcPts val="0"/>
              </a:spcAft>
              <a:buChar char="-"/>
            </a:pPr>
            <a:r>
              <a:rPr lang="cs" sz="2000" dirty="0" smtClean="0"/>
              <a:t>co jsou vůbec simulace, modely a systémy?</a:t>
            </a:r>
            <a:endParaRPr lang="cs" sz="12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16263" y="267494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Terminologie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987574"/>
            <a:ext cx="5643497" cy="4032448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cs" sz="2800" dirty="0" smtClean="0"/>
              <a:t>systém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počet prvků a pravidel, komplexita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struktura (zpětných) vazeb a chování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emergence </a:t>
            </a:r>
            <a:r>
              <a:rPr lang="cs" sz="1400" dirty="0"/>
              <a:t>a predikovatelnost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800" dirty="0" smtClean="0"/>
              <a:t>modely</a:t>
            </a:r>
            <a:endParaRPr lang="cs" sz="2800" dirty="0"/>
          </a:p>
          <a:p>
            <a:pPr marL="685800" lvl="1" indent="-171450">
              <a:spcAft>
                <a:spcPts val="0"/>
              </a:spcAft>
              <a:buFont typeface="Old Standard TT"/>
              <a:buChar char="-"/>
            </a:pPr>
            <a:r>
              <a:rPr lang="cs" sz="1400" dirty="0"/>
              <a:t>zjednodušení systému a jeho </a:t>
            </a:r>
            <a:r>
              <a:rPr lang="cs" sz="1400" dirty="0" smtClean="0"/>
              <a:t>zachycení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dle formy: fyzické, abstraktní, matematické, logické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dle účelu: deskriptivní, preskriptivní, prediktivní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800" dirty="0" smtClean="0"/>
              <a:t>simulace</a:t>
            </a:r>
            <a:endParaRPr lang="cs" sz="2800" dirty="0"/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/>
              <a:t>aplikace </a:t>
            </a:r>
            <a:r>
              <a:rPr lang="cs" sz="1400" dirty="0" smtClean="0"/>
              <a:t>modelu, jeho „zprovoznění“ v čace</a:t>
            </a:r>
            <a:endParaRPr lang="cs" sz="1400" dirty="0"/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stochastické </a:t>
            </a:r>
            <a:r>
              <a:rPr lang="cs" sz="1400" dirty="0"/>
              <a:t>nebo </a:t>
            </a:r>
            <a:r>
              <a:rPr lang="cs" sz="1400" dirty="0" smtClean="0"/>
              <a:t>deterministické</a:t>
            </a:r>
          </a:p>
          <a:p>
            <a:pPr marL="361950" indent="-171450">
              <a:spcAft>
                <a:spcPts val="0"/>
              </a:spcAft>
              <a:buChar char="-"/>
            </a:pPr>
            <a:endParaRPr lang="cs" sz="1600" dirty="0" smtClean="0"/>
          </a:p>
          <a:p>
            <a:pPr marL="361950" indent="-171450">
              <a:spcAft>
                <a:spcPts val="0"/>
              </a:spcAft>
              <a:buChar char="-"/>
            </a:pPr>
            <a:r>
              <a:rPr lang="cs" sz="1600" dirty="0" smtClean="0"/>
              <a:t>má smysl se ptát na typy a účely systémů nebo simulací?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726937" y="1365487"/>
            <a:ext cx="3853613" cy="240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16263" y="267494"/>
            <a:ext cx="6390450" cy="648072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 smtClean="0"/>
              <a:t>Koncepty</a:t>
            </a:r>
            <a:endParaRPr lang="cs"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987574"/>
            <a:ext cx="4215712" cy="3744416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cs" sz="2400" dirty="0" smtClean="0"/>
              <a:t>náhoda </a:t>
            </a:r>
            <a:r>
              <a:rPr lang="cs" sz="2400" dirty="0"/>
              <a:t>nebo chaos</a:t>
            </a:r>
            <a:r>
              <a:rPr lang="cs" sz="2400" dirty="0" smtClean="0"/>
              <a:t>?</a:t>
            </a:r>
          </a:p>
          <a:p>
            <a:pPr marL="342900" lvl="1" indent="-171450">
              <a:spcAft>
                <a:spcPts val="0"/>
              </a:spcAft>
              <a:buFont typeface="Old Standard TT"/>
              <a:buChar char="-"/>
            </a:pPr>
            <a:r>
              <a:rPr lang="en" sz="1400" u="sng" dirty="0">
                <a:solidFill>
                  <a:srgbClr val="1155CC"/>
                </a:solidFill>
                <a:sym typeface="Arial"/>
                <a:hlinkClick r:id="rId3"/>
              </a:rPr>
              <a:t>https://youtu.be/c0gDLEHbYCk?t=6m36s</a:t>
            </a:r>
          </a:p>
          <a:p>
            <a:pPr marL="342900" indent="-171450">
              <a:spcAft>
                <a:spcPts val="0"/>
              </a:spcAft>
              <a:buChar char="-"/>
            </a:pPr>
            <a:endParaRPr lang="cs" sz="2400" dirty="0" smtClean="0"/>
          </a:p>
          <a:p>
            <a:pPr marL="342900" indent="-171450">
              <a:spcAft>
                <a:spcPts val="0"/>
              </a:spcAft>
              <a:buChar char="-"/>
            </a:pPr>
            <a:endParaRPr lang="cs" sz="2400" dirty="0" smtClean="0"/>
          </a:p>
          <a:p>
            <a:pPr marL="342900" indent="-171450">
              <a:spcAft>
                <a:spcPts val="0"/>
              </a:spcAft>
              <a:buChar char="-"/>
            </a:pPr>
            <a:r>
              <a:rPr lang="cs" sz="2400" dirty="0" smtClean="0"/>
              <a:t>“</a:t>
            </a:r>
            <a:r>
              <a:rPr lang="cs" sz="2400" dirty="0"/>
              <a:t>wicked” problems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/>
              <a:t>extrémně komplexní, kontraintuitivní, nelineární, </a:t>
            </a:r>
            <a:r>
              <a:rPr lang="cs" sz="1400" dirty="0" smtClean="0"/>
              <a:t>rezistentní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400" dirty="0" smtClean="0"/>
              <a:t>bohužel zrovna to, co v BSS obvykle řešímě</a:t>
            </a:r>
            <a:endParaRPr lang="cs" sz="1400" dirty="0"/>
          </a:p>
          <a:p>
            <a:pPr>
              <a:spcAft>
                <a:spcPts val="0"/>
              </a:spcAft>
            </a:pPr>
            <a:endParaRPr sz="2400" dirty="0"/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726937" y="1365487"/>
            <a:ext cx="3853613" cy="240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8" y="51470"/>
            <a:ext cx="6824092" cy="5092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04" y="29716"/>
            <a:ext cx="5445224" cy="51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3775" y="339502"/>
            <a:ext cx="6390450" cy="45990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r>
              <a:rPr lang="cs" dirty="0"/>
              <a:t>Smysl modelů a simulací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-99392" y="1059582"/>
            <a:ext cx="3603767" cy="381642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171450">
              <a:spcAft>
                <a:spcPts val="0"/>
              </a:spcAft>
              <a:buChar char="-"/>
            </a:pPr>
            <a:r>
              <a:rPr lang="cs" dirty="0"/>
              <a:t>porozumění problému, kterým je pro nás obvykle nějaký komplexní systém</a:t>
            </a:r>
          </a:p>
          <a:p>
            <a:pPr marL="685800" lvl="1" indent="-171450">
              <a:spcAft>
                <a:spcPts val="0"/>
              </a:spcAft>
              <a:buChar char="-"/>
            </a:pPr>
            <a:r>
              <a:rPr lang="cs" sz="1200" dirty="0"/>
              <a:t>tj. příliš složitý na to, abychom </a:t>
            </a:r>
            <a:r>
              <a:rPr lang="cs" sz="1200" dirty="0" smtClean="0"/>
              <a:t>ho        </a:t>
            </a:r>
            <a:r>
              <a:rPr lang="cs" sz="1200" dirty="0"/>
              <a:t>mohli “udržet” a analyzovat v hlavě</a:t>
            </a:r>
          </a:p>
          <a:p>
            <a:pPr marL="342900" indent="-171450">
              <a:spcAft>
                <a:spcPts val="0"/>
              </a:spcAft>
              <a:buChar char="-"/>
            </a:pPr>
            <a:r>
              <a:rPr lang="cs" dirty="0"/>
              <a:t>reprodukce a šíření abstraktního modelu </a:t>
            </a:r>
            <a:endParaRPr lang="cs" dirty="0" smtClean="0"/>
          </a:p>
          <a:p>
            <a:pPr marL="342900" indent="-171450">
              <a:spcAft>
                <a:spcPts val="0"/>
              </a:spcAft>
              <a:buChar char="-"/>
            </a:pPr>
            <a:r>
              <a:rPr lang="cs" dirty="0" smtClean="0"/>
              <a:t>náhražka </a:t>
            </a:r>
            <a:r>
              <a:rPr lang="cs" dirty="0"/>
              <a:t>za </a:t>
            </a:r>
            <a:r>
              <a:rPr lang="cs" dirty="0" smtClean="0"/>
              <a:t>experimenty</a:t>
            </a:r>
          </a:p>
          <a:p>
            <a:pPr marL="542925" lvl="7" indent="-171450">
              <a:spcAft>
                <a:spcPts val="0"/>
              </a:spcAft>
              <a:buChar char="-"/>
            </a:pPr>
            <a:r>
              <a:rPr lang="cs" sz="1400" dirty="0" smtClean="0"/>
              <a:t>testování </a:t>
            </a:r>
            <a:r>
              <a:rPr lang="cs" sz="1400" dirty="0"/>
              <a:t>teorií</a:t>
            </a:r>
          </a:p>
          <a:p>
            <a:pPr marL="542925" lvl="2" indent="-171450">
              <a:spcAft>
                <a:spcPts val="0"/>
              </a:spcAft>
              <a:buChar char="-"/>
            </a:pPr>
            <a:r>
              <a:rPr lang="cs" sz="1400" dirty="0"/>
              <a:t>tvorba scénářů, predikcí</a:t>
            </a:r>
          </a:p>
          <a:p>
            <a:pPr marL="542925" lvl="2" indent="-171450">
              <a:spcAft>
                <a:spcPts val="0"/>
              </a:spcAft>
              <a:buFont typeface="Old Standard TT"/>
              <a:buChar char="-"/>
            </a:pPr>
            <a:r>
              <a:rPr lang="cs" sz="1400" dirty="0" smtClean="0"/>
              <a:t>zkoumání mezí a chování</a:t>
            </a:r>
          </a:p>
          <a:p>
            <a:pPr marL="542925" lvl="2" indent="-171450">
              <a:spcAft>
                <a:spcPts val="0"/>
              </a:spcAft>
              <a:buChar char="-"/>
            </a:pPr>
            <a:r>
              <a:rPr lang="cs" sz="1400" dirty="0"/>
              <a:t>testování </a:t>
            </a:r>
            <a:r>
              <a:rPr lang="cs" sz="1400" dirty="0" smtClean="0"/>
              <a:t>intervencí</a:t>
            </a:r>
            <a:endParaRPr lang="cs" sz="1400" dirty="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8960" y="1491630"/>
            <a:ext cx="3789040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88733" y="3219822"/>
            <a:ext cx="769268" cy="1923678"/>
          </a:xfrm>
        </p:spPr>
        <p:txBody>
          <a:bodyPr vert="vert"/>
          <a:lstStyle/>
          <a:p>
            <a:r>
              <a:rPr lang="cs-CZ" sz="600" dirty="0">
                <a:solidFill>
                  <a:srgbClr val="191919"/>
                </a:solidFill>
                <a:latin typeface="Arial" charset="0"/>
                <a:cs typeface="Arial" charset="0"/>
                <a:hlinkClick r:id="rId2"/>
              </a:rPr>
              <a:t>https://www.youtube.com/watch?v=k0xgjUhEG3U</a:t>
            </a:r>
            <a:endParaRPr lang="cs-CZ" sz="600" dirty="0">
              <a:solidFill>
                <a:srgbClr val="191919"/>
              </a:solidFill>
              <a:latin typeface="Arial" charset="0"/>
              <a:cs typeface="Arial" charset="0"/>
            </a:endParaRPr>
          </a:p>
          <a:p>
            <a:endParaRPr lang="en-US" sz="600" dirty="0"/>
          </a:p>
        </p:txBody>
      </p:sp>
      <p:pic>
        <p:nvPicPr>
          <p:cNvPr id="4" name="Picture 2" descr="http://www.derekhaines.ch/vandal/wp-content/uploads/2012/12/240796d.jpg"/>
          <p:cNvPicPr>
            <a:picLocks noChangeAspect="1" noChangeArrowheads="1"/>
          </p:cNvPicPr>
          <p:nvPr/>
        </p:nvPicPr>
        <p:blipFill rotWithShape="1">
          <a:blip r:embed="rId3"/>
          <a:srcRect t="9089" b="8336"/>
          <a:stretch/>
        </p:blipFill>
        <p:spPr bwMode="auto">
          <a:xfrm>
            <a:off x="272547" y="23242"/>
            <a:ext cx="6200820" cy="5120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39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330</Words>
  <Application>Microsoft Office PowerPoint</Application>
  <PresentationFormat>Vlastní</PresentationFormat>
  <Paragraphs>57</Paragraphs>
  <Slides>10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Old Standard TT</vt:lpstr>
      <vt:lpstr>Arial</vt:lpstr>
      <vt:lpstr>paperback</vt:lpstr>
      <vt:lpstr>Komplexní sociální systémy</vt:lpstr>
      <vt:lpstr>Prezentace aplikace PowerPoint</vt:lpstr>
      <vt:lpstr>Teorie</vt:lpstr>
      <vt:lpstr>Terminologie</vt:lpstr>
      <vt:lpstr>Koncepty</vt:lpstr>
      <vt:lpstr>Prezentace aplikace PowerPoint</vt:lpstr>
      <vt:lpstr>Prezentace aplikace PowerPoint</vt:lpstr>
      <vt:lpstr>Smysl modelů a simulací</vt:lpstr>
      <vt:lpstr>Prezentace aplikace PowerPoint</vt:lpstr>
      <vt:lpstr>Domácí úkol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Komplexní sociální systémy</dc:title>
  <cp:lastModifiedBy>171810</cp:lastModifiedBy>
  <cp:revision>26</cp:revision>
  <dcterms:modified xsi:type="dcterms:W3CDTF">2019-04-02T12:49:49Z</dcterms:modified>
</cp:coreProperties>
</file>