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7" d="100"/>
          <a:sy n="137" d="100"/>
        </p:scale>
        <p:origin x="1680" y="120"/>
      </p:cViewPr>
      <p:guideLst>
        <p:guide orient="horz" pos="16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33781" y="744575"/>
            <a:ext cx="6390450" cy="2052600"/>
          </a:xfrm>
          <a:prstGeom prst="rect">
            <a:avLst/>
          </a:prstGeom>
        </p:spPr>
        <p:txBody>
          <a:bodyPr lIns="91425" tIns="91425" rIns="91425" bIns="91425" anchor="b" anchorCtr="0"/>
          <a:lstStyle>
            <a:lvl1pPr lvl="0" algn="ctr">
              <a:spcBef>
                <a:spcPts val="0"/>
              </a:spcBef>
              <a:buSzPct val="100000"/>
              <a:defRPr sz="3900"/>
            </a:lvl1pPr>
            <a:lvl2pPr lvl="1" algn="ctr">
              <a:spcBef>
                <a:spcPts val="0"/>
              </a:spcBef>
              <a:buSzPct val="100000"/>
              <a:defRPr sz="3900"/>
            </a:lvl2pPr>
            <a:lvl3pPr lvl="2" algn="ctr">
              <a:spcBef>
                <a:spcPts val="0"/>
              </a:spcBef>
              <a:buSzPct val="100000"/>
              <a:defRPr sz="3900"/>
            </a:lvl3pPr>
            <a:lvl4pPr lvl="3" algn="ctr">
              <a:spcBef>
                <a:spcPts val="0"/>
              </a:spcBef>
              <a:buSzPct val="100000"/>
              <a:defRPr sz="3900"/>
            </a:lvl4pPr>
            <a:lvl5pPr lvl="4" algn="ctr">
              <a:spcBef>
                <a:spcPts val="0"/>
              </a:spcBef>
              <a:buSzPct val="100000"/>
              <a:defRPr sz="3900"/>
            </a:lvl5pPr>
            <a:lvl6pPr lvl="5" algn="ctr">
              <a:spcBef>
                <a:spcPts val="0"/>
              </a:spcBef>
              <a:buSzPct val="100000"/>
              <a:defRPr sz="3900"/>
            </a:lvl6pPr>
            <a:lvl7pPr lvl="6" algn="ctr">
              <a:spcBef>
                <a:spcPts val="0"/>
              </a:spcBef>
              <a:buSzPct val="100000"/>
              <a:defRPr sz="3900"/>
            </a:lvl7pPr>
            <a:lvl8pPr lvl="7" algn="ctr">
              <a:spcBef>
                <a:spcPts val="0"/>
              </a:spcBef>
              <a:buSzPct val="100000"/>
              <a:defRPr sz="3900"/>
            </a:lvl8pPr>
            <a:lvl9pPr lvl="8" algn="ctr">
              <a:spcBef>
                <a:spcPts val="0"/>
              </a:spcBef>
              <a:buSzPct val="100000"/>
              <a:defRPr sz="3900"/>
            </a:lvl9pPr>
          </a:lstStyle>
          <a:p>
            <a:endParaRPr/>
          </a:p>
        </p:txBody>
      </p:sp>
      <p:sp>
        <p:nvSpPr>
          <p:cNvPr id="11" name="Shape 11"/>
          <p:cNvSpPr txBox="1">
            <a:spLocks noGrp="1"/>
          </p:cNvSpPr>
          <p:nvPr>
            <p:ph type="subTitle" idx="1"/>
          </p:nvPr>
        </p:nvSpPr>
        <p:spPr>
          <a:xfrm>
            <a:off x="233775" y="2834125"/>
            <a:ext cx="639045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2" name="Shape 12"/>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33775" y="1106125"/>
            <a:ext cx="6390450" cy="1963500"/>
          </a:xfrm>
          <a:prstGeom prst="rect">
            <a:avLst/>
          </a:prstGeom>
        </p:spPr>
        <p:txBody>
          <a:bodyPr lIns="91425" tIns="91425" rIns="91425" bIns="91425" anchor="b" anchorCtr="0"/>
          <a:lstStyle>
            <a:lvl1pPr lvl="0" algn="ctr">
              <a:spcBef>
                <a:spcPts val="0"/>
              </a:spcBef>
              <a:buSzPct val="100000"/>
              <a:defRPr sz="9000"/>
            </a:lvl1pPr>
            <a:lvl2pPr lvl="1" algn="ctr">
              <a:spcBef>
                <a:spcPts val="0"/>
              </a:spcBef>
              <a:buSzPct val="100000"/>
              <a:defRPr sz="9000"/>
            </a:lvl2pPr>
            <a:lvl3pPr lvl="2" algn="ctr">
              <a:spcBef>
                <a:spcPts val="0"/>
              </a:spcBef>
              <a:buSzPct val="100000"/>
              <a:defRPr sz="9000"/>
            </a:lvl3pPr>
            <a:lvl4pPr lvl="3" algn="ctr">
              <a:spcBef>
                <a:spcPts val="0"/>
              </a:spcBef>
              <a:buSzPct val="100000"/>
              <a:defRPr sz="9000"/>
            </a:lvl4pPr>
            <a:lvl5pPr lvl="4" algn="ctr">
              <a:spcBef>
                <a:spcPts val="0"/>
              </a:spcBef>
              <a:buSzPct val="100000"/>
              <a:defRPr sz="9000"/>
            </a:lvl5pPr>
            <a:lvl6pPr lvl="5" algn="ctr">
              <a:spcBef>
                <a:spcPts val="0"/>
              </a:spcBef>
              <a:buSzPct val="100000"/>
              <a:defRPr sz="9000"/>
            </a:lvl6pPr>
            <a:lvl7pPr lvl="6" algn="ctr">
              <a:spcBef>
                <a:spcPts val="0"/>
              </a:spcBef>
              <a:buSzPct val="100000"/>
              <a:defRPr sz="9000"/>
            </a:lvl7pPr>
            <a:lvl8pPr lvl="7" algn="ctr">
              <a:spcBef>
                <a:spcPts val="0"/>
              </a:spcBef>
              <a:buSzPct val="100000"/>
              <a:defRPr sz="9000"/>
            </a:lvl8pPr>
            <a:lvl9pPr lvl="8" algn="ctr">
              <a:spcBef>
                <a:spcPts val="0"/>
              </a:spcBef>
              <a:buSzPct val="100000"/>
              <a:defRPr sz="9000"/>
            </a:lvl9pPr>
          </a:lstStyle>
          <a:p>
            <a:endParaRPr/>
          </a:p>
        </p:txBody>
      </p:sp>
      <p:sp>
        <p:nvSpPr>
          <p:cNvPr id="46" name="Shape 46"/>
          <p:cNvSpPr txBox="1">
            <a:spLocks noGrp="1"/>
          </p:cNvSpPr>
          <p:nvPr>
            <p:ph type="body" idx="1"/>
          </p:nvPr>
        </p:nvSpPr>
        <p:spPr>
          <a:xfrm>
            <a:off x="233775" y="3152225"/>
            <a:ext cx="639045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33775" y="2150850"/>
            <a:ext cx="6390450" cy="841800"/>
          </a:xfrm>
          <a:prstGeom prst="rect">
            <a:avLst/>
          </a:prstGeom>
        </p:spPr>
        <p:txBody>
          <a:bodyPr lIns="91425" tIns="91425" rIns="91425" bIns="91425" anchor="ctr" anchorCtr="0"/>
          <a:lstStyle>
            <a:lvl1pPr lvl="0" algn="ctr">
              <a:spcBef>
                <a:spcPts val="0"/>
              </a:spcBef>
              <a:buSzPct val="100000"/>
              <a:defRPr sz="2700"/>
            </a:lvl1pPr>
            <a:lvl2pPr lvl="1" algn="ctr">
              <a:spcBef>
                <a:spcPts val="0"/>
              </a:spcBef>
              <a:buSzPct val="100000"/>
              <a:defRPr sz="2700"/>
            </a:lvl2pPr>
            <a:lvl3pPr lvl="2" algn="ctr">
              <a:spcBef>
                <a:spcPts val="0"/>
              </a:spcBef>
              <a:buSzPct val="100000"/>
              <a:defRPr sz="2700"/>
            </a:lvl3pPr>
            <a:lvl4pPr lvl="3" algn="ctr">
              <a:spcBef>
                <a:spcPts val="0"/>
              </a:spcBef>
              <a:buSzPct val="100000"/>
              <a:defRPr sz="2700"/>
            </a:lvl4pPr>
            <a:lvl5pPr lvl="4" algn="ctr">
              <a:spcBef>
                <a:spcPts val="0"/>
              </a:spcBef>
              <a:buSzPct val="100000"/>
              <a:defRPr sz="2700"/>
            </a:lvl5pPr>
            <a:lvl6pPr lvl="5" algn="ctr">
              <a:spcBef>
                <a:spcPts val="0"/>
              </a:spcBef>
              <a:buSzPct val="100000"/>
              <a:defRPr sz="2700"/>
            </a:lvl6pPr>
            <a:lvl7pPr lvl="6" algn="ctr">
              <a:spcBef>
                <a:spcPts val="0"/>
              </a:spcBef>
              <a:buSzPct val="100000"/>
              <a:defRPr sz="2700"/>
            </a:lvl7pPr>
            <a:lvl8pPr lvl="7" algn="ctr">
              <a:spcBef>
                <a:spcPts val="0"/>
              </a:spcBef>
              <a:buSzPct val="100000"/>
              <a:defRPr sz="2700"/>
            </a:lvl8pPr>
            <a:lvl9pPr lvl="8" algn="ctr">
              <a:spcBef>
                <a:spcPts val="0"/>
              </a:spcBef>
              <a:buSzPct val="100000"/>
              <a:defRPr sz="2700"/>
            </a:lvl9pPr>
          </a:lstStyle>
          <a:p>
            <a:endParaRPr/>
          </a:p>
        </p:txBody>
      </p:sp>
      <p:sp>
        <p:nvSpPr>
          <p:cNvPr id="15" name="Shape 15"/>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233775" y="1152475"/>
            <a:ext cx="639045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233775" y="1152475"/>
            <a:ext cx="2999925" cy="3416400"/>
          </a:xfrm>
          <a:prstGeom prst="rect">
            <a:avLst/>
          </a:prstGeom>
        </p:spPr>
        <p:txBody>
          <a:bodyPr lIns="91425" tIns="91425" rIns="91425" bIns="91425" anchor="t" anchorCtr="0"/>
          <a:lstStyle>
            <a:lvl1pPr lvl="0">
              <a:spcBef>
                <a:spcPts val="0"/>
              </a:spcBef>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23" name="Shape 23"/>
          <p:cNvSpPr txBox="1">
            <a:spLocks noGrp="1"/>
          </p:cNvSpPr>
          <p:nvPr>
            <p:ph type="body" idx="2"/>
          </p:nvPr>
        </p:nvSpPr>
        <p:spPr>
          <a:xfrm>
            <a:off x="3624300" y="1152475"/>
            <a:ext cx="2999925" cy="3416400"/>
          </a:xfrm>
          <a:prstGeom prst="rect">
            <a:avLst/>
          </a:prstGeom>
        </p:spPr>
        <p:txBody>
          <a:bodyPr lIns="91425" tIns="91425" rIns="91425" bIns="91425" anchor="t" anchorCtr="0"/>
          <a:lstStyle>
            <a:lvl1pPr lvl="0">
              <a:spcBef>
                <a:spcPts val="0"/>
              </a:spcBef>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24" name="Shape 24"/>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33775" y="555600"/>
            <a:ext cx="2106000" cy="755700"/>
          </a:xfrm>
          <a:prstGeom prst="rect">
            <a:avLst/>
          </a:prstGeom>
        </p:spPr>
        <p:txBody>
          <a:bodyPr lIns="91425" tIns="91425" rIns="91425" bIns="91425" anchor="b"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0" name="Shape 30"/>
          <p:cNvSpPr txBox="1">
            <a:spLocks noGrp="1"/>
          </p:cNvSpPr>
          <p:nvPr>
            <p:ph type="body" idx="1"/>
          </p:nvPr>
        </p:nvSpPr>
        <p:spPr>
          <a:xfrm>
            <a:off x="233775" y="1389600"/>
            <a:ext cx="2106000" cy="3179400"/>
          </a:xfrm>
          <a:prstGeom prst="rect">
            <a:avLst/>
          </a:prstGeom>
        </p:spPr>
        <p:txBody>
          <a:bodyPr lIns="91425" tIns="91425" rIns="91425" bIns="91425" anchor="t" anchorCtr="0"/>
          <a:lstStyle>
            <a:lvl1pPr lvl="0">
              <a:spcBef>
                <a:spcPts val="0"/>
              </a:spcBef>
              <a:buSzPct val="100000"/>
              <a:defRPr sz="90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31" name="Shape 31"/>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67688" y="450150"/>
            <a:ext cx="4775850" cy="4090800"/>
          </a:xfrm>
          <a:prstGeom prst="rect">
            <a:avLst/>
          </a:prstGeom>
        </p:spPr>
        <p:txBody>
          <a:bodyPr lIns="91425" tIns="91425" rIns="91425" bIns="91425" anchor="ctr"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34" name="Shape 34"/>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3429000" y="-125"/>
            <a:ext cx="3429000" cy="5143500"/>
          </a:xfrm>
          <a:prstGeom prst="rect">
            <a:avLst/>
          </a:prstGeom>
          <a:solidFill>
            <a:schemeClr val="lt2"/>
          </a:solidFill>
          <a:ln>
            <a:noFill/>
          </a:ln>
        </p:spPr>
        <p:txBody>
          <a:bodyPr lIns="68569" tIns="68569" rIns="68569" bIns="68569" anchor="ctr" anchorCtr="0">
            <a:noAutofit/>
          </a:bodyPr>
          <a:lstStyle/>
          <a:p>
            <a:pPr lvl="0">
              <a:spcBef>
                <a:spcPts val="0"/>
              </a:spcBef>
              <a:buNone/>
            </a:pPr>
            <a:endParaRPr sz="1050"/>
          </a:p>
        </p:txBody>
      </p:sp>
      <p:sp>
        <p:nvSpPr>
          <p:cNvPr id="37" name="Shape 37"/>
          <p:cNvSpPr txBox="1">
            <a:spLocks noGrp="1"/>
          </p:cNvSpPr>
          <p:nvPr>
            <p:ph type="title"/>
          </p:nvPr>
        </p:nvSpPr>
        <p:spPr>
          <a:xfrm>
            <a:off x="199125" y="1233175"/>
            <a:ext cx="3033900" cy="1482300"/>
          </a:xfrm>
          <a:prstGeom prst="rect">
            <a:avLst/>
          </a:prstGeom>
        </p:spPr>
        <p:txBody>
          <a:bodyPr lIns="91425" tIns="91425" rIns="91425" bIns="91425" anchor="b" anchorCtr="0"/>
          <a:lstStyle>
            <a:lvl1pPr lvl="0" algn="ctr">
              <a:spcBef>
                <a:spcPts val="0"/>
              </a:spcBef>
              <a:buSzPct val="100000"/>
              <a:defRPr sz="3150"/>
            </a:lvl1pPr>
            <a:lvl2pPr lvl="1" algn="ctr">
              <a:spcBef>
                <a:spcPts val="0"/>
              </a:spcBef>
              <a:buSzPct val="100000"/>
              <a:defRPr sz="3150"/>
            </a:lvl2pPr>
            <a:lvl3pPr lvl="2" algn="ctr">
              <a:spcBef>
                <a:spcPts val="0"/>
              </a:spcBef>
              <a:buSzPct val="100000"/>
              <a:defRPr sz="3150"/>
            </a:lvl3pPr>
            <a:lvl4pPr lvl="3" algn="ctr">
              <a:spcBef>
                <a:spcPts val="0"/>
              </a:spcBef>
              <a:buSzPct val="100000"/>
              <a:defRPr sz="3150"/>
            </a:lvl4pPr>
            <a:lvl5pPr lvl="4" algn="ctr">
              <a:spcBef>
                <a:spcPts val="0"/>
              </a:spcBef>
              <a:buSzPct val="100000"/>
              <a:defRPr sz="3150"/>
            </a:lvl5pPr>
            <a:lvl6pPr lvl="5" algn="ctr">
              <a:spcBef>
                <a:spcPts val="0"/>
              </a:spcBef>
              <a:buSzPct val="100000"/>
              <a:defRPr sz="3150"/>
            </a:lvl6pPr>
            <a:lvl7pPr lvl="6" algn="ctr">
              <a:spcBef>
                <a:spcPts val="0"/>
              </a:spcBef>
              <a:buSzPct val="100000"/>
              <a:defRPr sz="3150"/>
            </a:lvl7pPr>
            <a:lvl8pPr lvl="7" algn="ctr">
              <a:spcBef>
                <a:spcPts val="0"/>
              </a:spcBef>
              <a:buSzPct val="100000"/>
              <a:defRPr sz="3150"/>
            </a:lvl8pPr>
            <a:lvl9pPr lvl="8" algn="ctr">
              <a:spcBef>
                <a:spcPts val="0"/>
              </a:spcBef>
              <a:buSzPct val="100000"/>
              <a:defRPr sz="3150"/>
            </a:lvl9pPr>
          </a:lstStyle>
          <a:p>
            <a:endParaRPr/>
          </a:p>
        </p:txBody>
      </p:sp>
      <p:sp>
        <p:nvSpPr>
          <p:cNvPr id="38" name="Shape 38"/>
          <p:cNvSpPr txBox="1">
            <a:spLocks noGrp="1"/>
          </p:cNvSpPr>
          <p:nvPr>
            <p:ph type="subTitle" idx="1"/>
          </p:nvPr>
        </p:nvSpPr>
        <p:spPr>
          <a:xfrm>
            <a:off x="199125" y="2803075"/>
            <a:ext cx="30339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575"/>
            </a:lvl1pPr>
            <a:lvl2pPr lvl="1" algn="ctr">
              <a:lnSpc>
                <a:spcPct val="100000"/>
              </a:lnSpc>
              <a:spcBef>
                <a:spcPts val="0"/>
              </a:spcBef>
              <a:spcAft>
                <a:spcPts val="0"/>
              </a:spcAft>
              <a:buSzPct val="100000"/>
              <a:buNone/>
              <a:defRPr sz="1575"/>
            </a:lvl2pPr>
            <a:lvl3pPr lvl="2" algn="ctr">
              <a:lnSpc>
                <a:spcPct val="100000"/>
              </a:lnSpc>
              <a:spcBef>
                <a:spcPts val="0"/>
              </a:spcBef>
              <a:spcAft>
                <a:spcPts val="0"/>
              </a:spcAft>
              <a:buSzPct val="100000"/>
              <a:buNone/>
              <a:defRPr sz="1575"/>
            </a:lvl3pPr>
            <a:lvl4pPr lvl="3" algn="ctr">
              <a:lnSpc>
                <a:spcPct val="100000"/>
              </a:lnSpc>
              <a:spcBef>
                <a:spcPts val="0"/>
              </a:spcBef>
              <a:spcAft>
                <a:spcPts val="0"/>
              </a:spcAft>
              <a:buSzPct val="100000"/>
              <a:buNone/>
              <a:defRPr sz="1575"/>
            </a:lvl4pPr>
            <a:lvl5pPr lvl="4" algn="ctr">
              <a:lnSpc>
                <a:spcPct val="100000"/>
              </a:lnSpc>
              <a:spcBef>
                <a:spcPts val="0"/>
              </a:spcBef>
              <a:spcAft>
                <a:spcPts val="0"/>
              </a:spcAft>
              <a:buSzPct val="100000"/>
              <a:buNone/>
              <a:defRPr sz="1575"/>
            </a:lvl5pPr>
            <a:lvl6pPr lvl="5" algn="ctr">
              <a:lnSpc>
                <a:spcPct val="100000"/>
              </a:lnSpc>
              <a:spcBef>
                <a:spcPts val="0"/>
              </a:spcBef>
              <a:spcAft>
                <a:spcPts val="0"/>
              </a:spcAft>
              <a:buSzPct val="100000"/>
              <a:buNone/>
              <a:defRPr sz="1575"/>
            </a:lvl6pPr>
            <a:lvl7pPr lvl="6" algn="ctr">
              <a:lnSpc>
                <a:spcPct val="100000"/>
              </a:lnSpc>
              <a:spcBef>
                <a:spcPts val="0"/>
              </a:spcBef>
              <a:spcAft>
                <a:spcPts val="0"/>
              </a:spcAft>
              <a:buSzPct val="100000"/>
              <a:buNone/>
              <a:defRPr sz="1575"/>
            </a:lvl7pPr>
            <a:lvl8pPr lvl="7" algn="ctr">
              <a:lnSpc>
                <a:spcPct val="100000"/>
              </a:lnSpc>
              <a:spcBef>
                <a:spcPts val="0"/>
              </a:spcBef>
              <a:spcAft>
                <a:spcPts val="0"/>
              </a:spcAft>
              <a:buSzPct val="100000"/>
              <a:buNone/>
              <a:defRPr sz="1575"/>
            </a:lvl8pPr>
            <a:lvl9pPr lvl="8" algn="ctr">
              <a:lnSpc>
                <a:spcPct val="100000"/>
              </a:lnSpc>
              <a:spcBef>
                <a:spcPts val="0"/>
              </a:spcBef>
              <a:spcAft>
                <a:spcPts val="0"/>
              </a:spcAft>
              <a:buSzPct val="100000"/>
              <a:buNone/>
              <a:defRPr sz="1575"/>
            </a:lvl9pPr>
          </a:lstStyle>
          <a:p>
            <a:endParaRPr/>
          </a:p>
        </p:txBody>
      </p:sp>
      <p:sp>
        <p:nvSpPr>
          <p:cNvPr id="39" name="Shape 39"/>
          <p:cNvSpPr txBox="1">
            <a:spLocks noGrp="1"/>
          </p:cNvSpPr>
          <p:nvPr>
            <p:ph type="body" idx="2"/>
          </p:nvPr>
        </p:nvSpPr>
        <p:spPr>
          <a:xfrm>
            <a:off x="3704625" y="724075"/>
            <a:ext cx="287775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233775" y="4230575"/>
            <a:ext cx="44991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3775" y="445025"/>
            <a:ext cx="639045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233775" y="1152475"/>
            <a:ext cx="639045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6354343" y="4663216"/>
            <a:ext cx="411525" cy="393600"/>
          </a:xfrm>
          <a:prstGeom prst="rect">
            <a:avLst/>
          </a:prstGeom>
          <a:noFill/>
          <a:ln>
            <a:noFill/>
          </a:ln>
        </p:spPr>
        <p:txBody>
          <a:bodyPr lIns="91425" tIns="91425" rIns="91425" bIns="91425" anchor="ctr" anchorCtr="0">
            <a:noAutofit/>
          </a:bodyPr>
          <a:lstStyle/>
          <a:p>
            <a:pPr algn="r"/>
            <a:fld id="{00000000-1234-1234-1234-123412341234}" type="slidenum">
              <a:rPr lang="en" sz="750" smtClean="0">
                <a:solidFill>
                  <a:schemeClr val="dk2"/>
                </a:solidFill>
              </a:rPr>
              <a:pPr algn="r"/>
              <a:t>‹#›</a:t>
            </a:fld>
            <a:endParaRPr lang="en" sz="75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33781" y="1201369"/>
            <a:ext cx="6390450" cy="1539450"/>
          </a:xfrm>
          <a:prstGeom prst="rect">
            <a:avLst/>
          </a:prstGeom>
        </p:spPr>
        <p:txBody>
          <a:bodyPr lIns="68569" tIns="68569" rIns="68569" bIns="68569" anchor="b" anchorCtr="0">
            <a:noAutofit/>
          </a:bodyPr>
          <a:lstStyle/>
          <a:p>
            <a:r>
              <a:rPr lang="en" sz="5400" dirty="0"/>
              <a:t>Dotazníky</a:t>
            </a:r>
          </a:p>
        </p:txBody>
      </p:sp>
      <p:sp>
        <p:nvSpPr>
          <p:cNvPr id="55" name="Shape 55"/>
          <p:cNvSpPr txBox="1">
            <a:spLocks noGrp="1"/>
          </p:cNvSpPr>
          <p:nvPr>
            <p:ph type="subTitle" idx="1"/>
          </p:nvPr>
        </p:nvSpPr>
        <p:spPr>
          <a:xfrm>
            <a:off x="234128" y="4443958"/>
            <a:ext cx="6390450" cy="594450"/>
          </a:xfrm>
          <a:prstGeom prst="rect">
            <a:avLst/>
          </a:prstGeom>
        </p:spPr>
        <p:txBody>
          <a:bodyPr lIns="68569" tIns="68569" rIns="68569" bIns="68569" anchor="t" anchorCtr="0">
            <a:noAutofit/>
          </a:bodyPr>
          <a:lstStyle/>
          <a:p>
            <a:pPr algn="r"/>
            <a:r>
              <a:rPr lang="en" sz="1400" dirty="0"/>
              <a:t>BSS405</a:t>
            </a:r>
          </a:p>
          <a:p>
            <a:pPr algn="r"/>
            <a:r>
              <a:rPr lang="en" sz="1400" dirty="0"/>
              <a:t>Jakub Drmola, 27.3.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t="5256" b="5949"/>
          <a:stretch/>
        </p:blipFill>
        <p:spPr>
          <a:xfrm>
            <a:off x="0" y="123478"/>
            <a:ext cx="6858000" cy="48039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233775" y="195486"/>
            <a:ext cx="6390450" cy="429525"/>
          </a:xfrm>
          <a:prstGeom prst="rect">
            <a:avLst/>
          </a:prstGeom>
        </p:spPr>
        <p:txBody>
          <a:bodyPr lIns="68569" tIns="68569" rIns="68569" bIns="68569" anchor="t" anchorCtr="0">
            <a:noAutofit/>
          </a:bodyPr>
          <a:lstStyle/>
          <a:p>
            <a:r>
              <a:rPr lang="en" dirty="0"/>
              <a:t>Jak se </a:t>
            </a:r>
            <a:r>
              <a:rPr lang="en-GB" dirty="0"/>
              <a:t>ne</a:t>
            </a:r>
            <a:r>
              <a:rPr lang="en" dirty="0"/>
              <a:t>pt</a:t>
            </a:r>
            <a:r>
              <a:rPr lang="en-GB" dirty="0"/>
              <a:t>a</a:t>
            </a:r>
            <a:r>
              <a:rPr lang="en" dirty="0"/>
              <a:t>t aneb časté problémy</a:t>
            </a:r>
          </a:p>
        </p:txBody>
      </p:sp>
      <p:sp>
        <p:nvSpPr>
          <p:cNvPr id="115" name="Shape 115"/>
          <p:cNvSpPr txBox="1">
            <a:spLocks noGrp="1"/>
          </p:cNvSpPr>
          <p:nvPr>
            <p:ph type="body" idx="1"/>
          </p:nvPr>
        </p:nvSpPr>
        <p:spPr>
          <a:xfrm>
            <a:off x="233775" y="987574"/>
            <a:ext cx="6390450" cy="4104456"/>
          </a:xfrm>
          <a:prstGeom prst="rect">
            <a:avLst/>
          </a:prstGeom>
        </p:spPr>
        <p:txBody>
          <a:bodyPr lIns="68569" tIns="68569" rIns="68569" bIns="68569" anchor="t" anchorCtr="0">
            <a:noAutofit/>
          </a:bodyPr>
          <a:lstStyle/>
          <a:p>
            <a:pPr marL="342900" indent="-171450">
              <a:spcAft>
                <a:spcPts val="0"/>
              </a:spcAft>
              <a:buChar char="-"/>
            </a:pPr>
            <a:r>
              <a:rPr lang="en" dirty="0"/>
              <a:t>neptat se na více věcí zároveň</a:t>
            </a:r>
          </a:p>
          <a:p>
            <a:pPr marL="342900" indent="-171450">
              <a:spcAft>
                <a:spcPts val="0"/>
              </a:spcAft>
              <a:buChar char="-"/>
            </a:pPr>
            <a:r>
              <a:rPr lang="en" dirty="0"/>
              <a:t>odpov</a:t>
            </a:r>
            <a:r>
              <a:rPr lang="cs-CZ" dirty="0" err="1"/>
              <a:t>ěd</a:t>
            </a:r>
            <a:r>
              <a:rPr lang="en" dirty="0"/>
              <a:t>i se nesmí překrývat</a:t>
            </a:r>
          </a:p>
          <a:p>
            <a:pPr marL="342900" indent="-171450">
              <a:spcAft>
                <a:spcPts val="0"/>
              </a:spcAft>
              <a:buChar char="-"/>
            </a:pPr>
            <a:r>
              <a:rPr lang="en" dirty="0"/>
              <a:t>možnosti musí být vyčerpávající</a:t>
            </a:r>
          </a:p>
          <a:p>
            <a:pPr>
              <a:spcAft>
                <a:spcPts val="0"/>
              </a:spcAft>
            </a:pPr>
            <a:endParaRPr dirty="0"/>
          </a:p>
          <a:p>
            <a:pPr marL="342900" indent="-171450">
              <a:spcAft>
                <a:spcPts val="0"/>
              </a:spcAft>
              <a:buChar char="-"/>
            </a:pPr>
            <a:r>
              <a:rPr lang="en" dirty="0"/>
              <a:t>Kolik za týden vypijete piva a slivovice? </a:t>
            </a:r>
          </a:p>
          <a:p>
            <a:pPr marL="685800" lvl="1" indent="-171450">
              <a:spcAft>
                <a:spcPts val="0"/>
              </a:spcAft>
              <a:buChar char="-"/>
            </a:pPr>
            <a:r>
              <a:rPr lang="en" sz="1600" dirty="0"/>
              <a:t>a) 1-5; b) 5-10; c) 10-20</a:t>
            </a:r>
          </a:p>
          <a:p>
            <a:pPr marL="342900" indent="-257175">
              <a:spcAft>
                <a:spcPts val="0"/>
              </a:spcAft>
              <a:buFont typeface="Arial"/>
              <a:buChar char="-"/>
            </a:pPr>
            <a:r>
              <a:rPr lang="en" dirty="0"/>
              <a:t>Jaký dopravní prostředek používáte? </a:t>
            </a:r>
          </a:p>
          <a:p>
            <a:pPr marL="685800" lvl="1" indent="-257175">
              <a:spcAft>
                <a:spcPts val="0"/>
              </a:spcAft>
              <a:buSzPct val="128571"/>
              <a:buFont typeface="Arial"/>
              <a:buChar char="-"/>
            </a:pPr>
            <a:r>
              <a:rPr lang="en" sz="1600" dirty="0"/>
              <a:t>a) auto; b) kolo; c) MHD</a:t>
            </a:r>
          </a:p>
          <a:p>
            <a:pPr marL="342900" indent="-257175">
              <a:spcAft>
                <a:spcPts val="0"/>
              </a:spcAft>
              <a:buFont typeface="Arial"/>
              <a:buChar char="-"/>
            </a:pPr>
            <a:r>
              <a:rPr lang="en" dirty="0"/>
              <a:t>Kolik sníte párků? </a:t>
            </a:r>
          </a:p>
          <a:p>
            <a:pPr marL="685800" lvl="1" indent="-257175">
              <a:spcAft>
                <a:spcPts val="0"/>
              </a:spcAft>
              <a:buSzPct val="128571"/>
              <a:buFont typeface="Arial"/>
              <a:buChar char="-"/>
            </a:pPr>
            <a:r>
              <a:rPr lang="en" sz="1600" dirty="0"/>
              <a:t>a) 1; b) 2; c) 3; d) 4; e) 5</a:t>
            </a:r>
          </a:p>
          <a:p>
            <a:pPr>
              <a:spcAft>
                <a:spcPts val="0"/>
              </a:spcAft>
            </a:pPr>
            <a:endParaRPr lang="cs-CZ" dirty="0"/>
          </a:p>
          <a:p>
            <a:pPr marL="285750" indent="-285750">
              <a:spcAft>
                <a:spcPts val="0"/>
              </a:spcAft>
              <a:buFontTx/>
              <a:buChar char="-"/>
            </a:pPr>
            <a:r>
              <a:rPr lang="cs-CZ" dirty="0"/>
              <a:t>kolik dát respondentovi možností?</a:t>
            </a:r>
          </a:p>
          <a:p>
            <a:pPr marL="714375" lvl="1" indent="-285750">
              <a:spcAft>
                <a:spcPts val="0"/>
              </a:spcAft>
              <a:buFontTx/>
              <a:buChar char="-"/>
            </a:pPr>
            <a:r>
              <a:rPr lang="cs-CZ" sz="1600" dirty="0"/>
              <a:t>liché/sudé, s neutrální odpovědí, „bez názoru“, atp.</a:t>
            </a:r>
          </a:p>
          <a:p>
            <a:pPr>
              <a:spcAft>
                <a:spcPts val="0"/>
              </a:spcAft>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2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2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20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
                                            <p:txEl>
                                              <p:pRg st="4" end="4"/>
                                            </p:txEl>
                                          </p:spTgt>
                                        </p:tgtEl>
                                        <p:attrNameLst>
                                          <p:attrName>style.visibility</p:attrName>
                                        </p:attrNameLst>
                                      </p:cBhvr>
                                      <p:to>
                                        <p:strVal val="visible"/>
                                      </p:to>
                                    </p:set>
                                    <p:animEffect transition="in" filter="fade">
                                      <p:cBhvr>
                                        <p:cTn id="22" dur="2000"/>
                                        <p:tgtEl>
                                          <p:spTgt spid="11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5">
                                            <p:txEl>
                                              <p:pRg st="5" end="5"/>
                                            </p:txEl>
                                          </p:spTgt>
                                        </p:tgtEl>
                                        <p:attrNameLst>
                                          <p:attrName>style.visibility</p:attrName>
                                        </p:attrNameLst>
                                      </p:cBhvr>
                                      <p:to>
                                        <p:strVal val="visible"/>
                                      </p:to>
                                    </p:set>
                                    <p:animEffect transition="in" filter="fade">
                                      <p:cBhvr>
                                        <p:cTn id="25" dur="2000"/>
                                        <p:tgtEl>
                                          <p:spTgt spid="11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5">
                                            <p:txEl>
                                              <p:pRg st="6" end="6"/>
                                            </p:txEl>
                                          </p:spTgt>
                                        </p:tgtEl>
                                        <p:attrNameLst>
                                          <p:attrName>style.visibility</p:attrName>
                                        </p:attrNameLst>
                                      </p:cBhvr>
                                      <p:to>
                                        <p:strVal val="visible"/>
                                      </p:to>
                                    </p:set>
                                    <p:animEffect transition="in" filter="fade">
                                      <p:cBhvr>
                                        <p:cTn id="30" dur="2000"/>
                                        <p:tgtEl>
                                          <p:spTgt spid="115">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5">
                                            <p:txEl>
                                              <p:pRg st="7" end="7"/>
                                            </p:txEl>
                                          </p:spTgt>
                                        </p:tgtEl>
                                        <p:attrNameLst>
                                          <p:attrName>style.visibility</p:attrName>
                                        </p:attrNameLst>
                                      </p:cBhvr>
                                      <p:to>
                                        <p:strVal val="visible"/>
                                      </p:to>
                                    </p:set>
                                    <p:animEffect transition="in" filter="fade">
                                      <p:cBhvr>
                                        <p:cTn id="33" dur="2000"/>
                                        <p:tgtEl>
                                          <p:spTgt spid="11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
                                            <p:txEl>
                                              <p:pRg st="8" end="8"/>
                                            </p:txEl>
                                          </p:spTgt>
                                        </p:tgtEl>
                                        <p:attrNameLst>
                                          <p:attrName>style.visibility</p:attrName>
                                        </p:attrNameLst>
                                      </p:cBhvr>
                                      <p:to>
                                        <p:strVal val="visible"/>
                                      </p:to>
                                    </p:set>
                                    <p:animEffect transition="in" filter="fade">
                                      <p:cBhvr>
                                        <p:cTn id="38" dur="2000"/>
                                        <p:tgtEl>
                                          <p:spTgt spid="115">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5">
                                            <p:txEl>
                                              <p:pRg st="9" end="9"/>
                                            </p:txEl>
                                          </p:spTgt>
                                        </p:tgtEl>
                                        <p:attrNameLst>
                                          <p:attrName>style.visibility</p:attrName>
                                        </p:attrNameLst>
                                      </p:cBhvr>
                                      <p:to>
                                        <p:strVal val="visible"/>
                                      </p:to>
                                    </p:set>
                                    <p:animEffect transition="in" filter="fade">
                                      <p:cBhvr>
                                        <p:cTn id="41" dur="2000"/>
                                        <p:tgtEl>
                                          <p:spTgt spid="115">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5">
                                            <p:txEl>
                                              <p:pRg st="11" end="11"/>
                                            </p:txEl>
                                          </p:spTgt>
                                        </p:tgtEl>
                                        <p:attrNameLst>
                                          <p:attrName>style.visibility</p:attrName>
                                        </p:attrNameLst>
                                      </p:cBhvr>
                                      <p:to>
                                        <p:strVal val="visible"/>
                                      </p:to>
                                    </p:set>
                                    <p:animEffect transition="in" filter="fade">
                                      <p:cBhvr>
                                        <p:cTn id="46" dur="2000"/>
                                        <p:tgtEl>
                                          <p:spTgt spid="115">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5">
                                            <p:txEl>
                                              <p:pRg st="12" end="12"/>
                                            </p:txEl>
                                          </p:spTgt>
                                        </p:tgtEl>
                                        <p:attrNameLst>
                                          <p:attrName>style.visibility</p:attrName>
                                        </p:attrNameLst>
                                      </p:cBhvr>
                                      <p:to>
                                        <p:strVal val="visible"/>
                                      </p:to>
                                    </p:set>
                                    <p:animEffect transition="in" filter="fade">
                                      <p:cBhvr>
                                        <p:cTn id="49" dur="2000"/>
                                        <p:tgtEl>
                                          <p:spTgt spid="1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27326" y="123478"/>
            <a:ext cx="6390450" cy="429525"/>
          </a:xfrm>
          <a:prstGeom prst="rect">
            <a:avLst/>
          </a:prstGeom>
        </p:spPr>
        <p:txBody>
          <a:bodyPr lIns="68569" tIns="68569" rIns="68569" bIns="68569" anchor="t" anchorCtr="0">
            <a:noAutofit/>
          </a:bodyPr>
          <a:lstStyle/>
          <a:p>
            <a:r>
              <a:rPr lang="en" dirty="0"/>
              <a:t>Další otázky a problémy</a:t>
            </a:r>
          </a:p>
        </p:txBody>
      </p:sp>
      <p:sp>
        <p:nvSpPr>
          <p:cNvPr id="121" name="Shape 121"/>
          <p:cNvSpPr txBox="1">
            <a:spLocks noGrp="1"/>
          </p:cNvSpPr>
          <p:nvPr>
            <p:ph type="body" idx="1"/>
          </p:nvPr>
        </p:nvSpPr>
        <p:spPr>
          <a:xfrm>
            <a:off x="227326" y="771550"/>
            <a:ext cx="6514042" cy="4248472"/>
          </a:xfrm>
          <a:prstGeom prst="rect">
            <a:avLst/>
          </a:prstGeom>
        </p:spPr>
        <p:txBody>
          <a:bodyPr lIns="68569" tIns="68569" rIns="68569" bIns="68569" anchor="t" anchorCtr="0">
            <a:noAutofit/>
          </a:bodyPr>
          <a:lstStyle/>
          <a:p>
            <a:pPr marL="342900" indent="-171450">
              <a:spcAft>
                <a:spcPts val="0"/>
              </a:spcAft>
              <a:buChar char="-"/>
            </a:pPr>
            <a:r>
              <a:rPr lang="en" dirty="0"/>
              <a:t>lze závěry generalizovat?</a:t>
            </a:r>
          </a:p>
          <a:p>
            <a:pPr marL="685800" lvl="1" indent="-171450">
              <a:spcAft>
                <a:spcPts val="0"/>
              </a:spcAft>
              <a:buChar char="-"/>
            </a:pPr>
            <a:r>
              <a:rPr lang="en" sz="1600" dirty="0"/>
              <a:t>záleží zejména na populaci, formě a vzorku</a:t>
            </a:r>
          </a:p>
          <a:p>
            <a:pPr marL="342900" indent="-171450">
              <a:spcAft>
                <a:spcPts val="0"/>
              </a:spcAft>
              <a:buChar char="-"/>
            </a:pPr>
            <a:r>
              <a:rPr lang="en" dirty="0"/>
              <a:t>nasbíráte data a pak teprve přemýšlíte jak je analyzovat a co vám řeknou</a:t>
            </a:r>
            <a:endParaRPr lang="cs-CZ" dirty="0"/>
          </a:p>
          <a:p>
            <a:pPr marL="342900" indent="-171450">
              <a:spcAft>
                <a:spcPts val="0"/>
              </a:spcAft>
              <a:buChar char="-"/>
            </a:pPr>
            <a:r>
              <a:rPr lang="cs-CZ" dirty="0"/>
              <a:t>nesmyslné intervaly</a:t>
            </a:r>
            <a:endParaRPr lang="en" dirty="0"/>
          </a:p>
          <a:p>
            <a:pPr marL="342900" indent="-171450">
              <a:spcAft>
                <a:spcPts val="0"/>
              </a:spcAft>
              <a:buChar char="-"/>
            </a:pPr>
            <a:r>
              <a:rPr lang="en" dirty="0"/>
              <a:t>sugestivní, zabarvené, navádějící, emotivní a vágní otázky:</a:t>
            </a:r>
          </a:p>
          <a:p>
            <a:pPr marL="685800" lvl="1" indent="-171450">
              <a:spcAft>
                <a:spcPts val="0"/>
              </a:spcAft>
              <a:buChar char="-"/>
            </a:pPr>
            <a:r>
              <a:rPr lang="en" sz="1600" dirty="0"/>
              <a:t>“Souhlasíte, že je třeba chránit hranice před teroristy?”</a:t>
            </a:r>
          </a:p>
          <a:p>
            <a:pPr marL="685800" lvl="1" indent="-171450">
              <a:spcAft>
                <a:spcPts val="0"/>
              </a:spcAft>
              <a:buChar char="-"/>
            </a:pPr>
            <a:r>
              <a:rPr lang="en" sz="1600" dirty="0"/>
              <a:t>“Máte špatné svědomí, když se podílíte na šikaně?”</a:t>
            </a:r>
          </a:p>
          <a:p>
            <a:pPr marL="685800" lvl="1" indent="-171450">
              <a:spcAft>
                <a:spcPts val="0"/>
              </a:spcAft>
              <a:buChar char="-"/>
            </a:pPr>
            <a:r>
              <a:rPr lang="en" sz="1600" dirty="0"/>
              <a:t>“Je svoboda důležitější než bezpečnost?”</a:t>
            </a:r>
          </a:p>
          <a:p>
            <a:pPr marL="685800" lvl="1" indent="-171450">
              <a:spcAft>
                <a:spcPts val="0"/>
              </a:spcAft>
              <a:buChar char="-"/>
            </a:pPr>
            <a:r>
              <a:rPr lang="en" sz="1600" dirty="0"/>
              <a:t>“Máte strach z XYZ?”</a:t>
            </a:r>
          </a:p>
          <a:p>
            <a:pPr marL="342900" indent="-171450">
              <a:spcAft>
                <a:spcPts val="0"/>
              </a:spcAft>
              <a:buChar char="-"/>
            </a:pPr>
            <a:r>
              <a:rPr lang="en" dirty="0"/>
              <a:t>je třeba sběr opakovat?</a:t>
            </a:r>
          </a:p>
          <a:p>
            <a:pPr marL="685800" lvl="1" indent="-171450">
              <a:spcAft>
                <a:spcPts val="0"/>
              </a:spcAft>
              <a:buChar char="-"/>
            </a:pPr>
            <a:r>
              <a:rPr lang="en" sz="1600" dirty="0"/>
              <a:t>longitudinální studie nebo komparace různých populací</a:t>
            </a:r>
          </a:p>
          <a:p>
            <a:pPr marL="342900" indent="-171450">
              <a:spcAft>
                <a:spcPts val="0"/>
              </a:spcAft>
              <a:buChar char="-"/>
            </a:pPr>
            <a:r>
              <a:rPr lang="en" dirty="0"/>
              <a:t>skryté vlivy a předsudky</a:t>
            </a:r>
          </a:p>
          <a:p>
            <a:pPr marL="685800" lvl="1" indent="-171450">
              <a:spcAft>
                <a:spcPts val="0"/>
              </a:spcAft>
              <a:buFontTx/>
              <a:buChar char="-"/>
            </a:pPr>
            <a:r>
              <a:rPr lang="en" sz="1600" dirty="0"/>
              <a:t>např. z nízké návratnosti</a:t>
            </a:r>
            <a:r>
              <a:rPr lang="cs-CZ" sz="1600" dirty="0"/>
              <a:t>	</a:t>
            </a:r>
            <a:endParaRPr lang="en" dirty="0"/>
          </a:p>
          <a:p>
            <a:pPr>
              <a:spcAft>
                <a:spcPts val="0"/>
              </a:spcAft>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2000"/>
                                        <p:tgtEl>
                                          <p:spTgt spid="1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
                                            <p:txEl>
                                              <p:pRg st="1" end="1"/>
                                            </p:txEl>
                                          </p:spTgt>
                                        </p:tgtEl>
                                        <p:attrNameLst>
                                          <p:attrName>style.visibility</p:attrName>
                                        </p:attrNameLst>
                                      </p:cBhvr>
                                      <p:to>
                                        <p:strVal val="visible"/>
                                      </p:to>
                                    </p:set>
                                    <p:animEffect transition="in" filter="fade">
                                      <p:cBhvr>
                                        <p:cTn id="10" dur="2000"/>
                                        <p:tgtEl>
                                          <p:spTgt spid="12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animEffect transition="in" filter="fade">
                                      <p:cBhvr>
                                        <p:cTn id="15" dur="2000"/>
                                        <p:tgtEl>
                                          <p:spTgt spid="12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
                                            <p:txEl>
                                              <p:pRg st="3" end="3"/>
                                            </p:txEl>
                                          </p:spTgt>
                                        </p:tgtEl>
                                        <p:attrNameLst>
                                          <p:attrName>style.visibility</p:attrName>
                                        </p:attrNameLst>
                                      </p:cBhvr>
                                      <p:to>
                                        <p:strVal val="visible"/>
                                      </p:to>
                                    </p:set>
                                    <p:animEffect transition="in" filter="fade">
                                      <p:cBhvr>
                                        <p:cTn id="20" dur="2000"/>
                                        <p:tgtEl>
                                          <p:spTgt spid="12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
                                            <p:txEl>
                                              <p:pRg st="4" end="4"/>
                                            </p:txEl>
                                          </p:spTgt>
                                        </p:tgtEl>
                                        <p:attrNameLst>
                                          <p:attrName>style.visibility</p:attrName>
                                        </p:attrNameLst>
                                      </p:cBhvr>
                                      <p:to>
                                        <p:strVal val="visible"/>
                                      </p:to>
                                    </p:set>
                                    <p:animEffect transition="in" filter="fade">
                                      <p:cBhvr>
                                        <p:cTn id="25" dur="2000"/>
                                        <p:tgtEl>
                                          <p:spTgt spid="12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1">
                                            <p:txEl>
                                              <p:pRg st="5" end="5"/>
                                            </p:txEl>
                                          </p:spTgt>
                                        </p:tgtEl>
                                        <p:attrNameLst>
                                          <p:attrName>style.visibility</p:attrName>
                                        </p:attrNameLst>
                                      </p:cBhvr>
                                      <p:to>
                                        <p:strVal val="visible"/>
                                      </p:to>
                                    </p:set>
                                    <p:animEffect transition="in" filter="fade">
                                      <p:cBhvr>
                                        <p:cTn id="28" dur="2000"/>
                                        <p:tgtEl>
                                          <p:spTgt spid="121">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1">
                                            <p:txEl>
                                              <p:pRg st="6" end="6"/>
                                            </p:txEl>
                                          </p:spTgt>
                                        </p:tgtEl>
                                        <p:attrNameLst>
                                          <p:attrName>style.visibility</p:attrName>
                                        </p:attrNameLst>
                                      </p:cBhvr>
                                      <p:to>
                                        <p:strVal val="visible"/>
                                      </p:to>
                                    </p:set>
                                    <p:animEffect transition="in" filter="fade">
                                      <p:cBhvr>
                                        <p:cTn id="31" dur="2000"/>
                                        <p:tgtEl>
                                          <p:spTgt spid="12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1">
                                            <p:txEl>
                                              <p:pRg st="7" end="7"/>
                                            </p:txEl>
                                          </p:spTgt>
                                        </p:tgtEl>
                                        <p:attrNameLst>
                                          <p:attrName>style.visibility</p:attrName>
                                        </p:attrNameLst>
                                      </p:cBhvr>
                                      <p:to>
                                        <p:strVal val="visible"/>
                                      </p:to>
                                    </p:set>
                                    <p:animEffect transition="in" filter="fade">
                                      <p:cBhvr>
                                        <p:cTn id="34" dur="2000"/>
                                        <p:tgtEl>
                                          <p:spTgt spid="121">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1">
                                            <p:txEl>
                                              <p:pRg st="8" end="8"/>
                                            </p:txEl>
                                          </p:spTgt>
                                        </p:tgtEl>
                                        <p:attrNameLst>
                                          <p:attrName>style.visibility</p:attrName>
                                        </p:attrNameLst>
                                      </p:cBhvr>
                                      <p:to>
                                        <p:strVal val="visible"/>
                                      </p:to>
                                    </p:set>
                                    <p:animEffect transition="in" filter="fade">
                                      <p:cBhvr>
                                        <p:cTn id="37" dur="2000"/>
                                        <p:tgtEl>
                                          <p:spTgt spid="12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1">
                                            <p:txEl>
                                              <p:pRg st="9" end="9"/>
                                            </p:txEl>
                                          </p:spTgt>
                                        </p:tgtEl>
                                        <p:attrNameLst>
                                          <p:attrName>style.visibility</p:attrName>
                                        </p:attrNameLst>
                                      </p:cBhvr>
                                      <p:to>
                                        <p:strVal val="visible"/>
                                      </p:to>
                                    </p:set>
                                    <p:animEffect transition="in" filter="fade">
                                      <p:cBhvr>
                                        <p:cTn id="42" dur="2000"/>
                                        <p:tgtEl>
                                          <p:spTgt spid="121">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1">
                                            <p:txEl>
                                              <p:pRg st="10" end="10"/>
                                            </p:txEl>
                                          </p:spTgt>
                                        </p:tgtEl>
                                        <p:attrNameLst>
                                          <p:attrName>style.visibility</p:attrName>
                                        </p:attrNameLst>
                                      </p:cBhvr>
                                      <p:to>
                                        <p:strVal val="visible"/>
                                      </p:to>
                                    </p:set>
                                    <p:animEffect transition="in" filter="fade">
                                      <p:cBhvr>
                                        <p:cTn id="45" dur="2000"/>
                                        <p:tgtEl>
                                          <p:spTgt spid="12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1">
                                            <p:txEl>
                                              <p:pRg st="11" end="11"/>
                                            </p:txEl>
                                          </p:spTgt>
                                        </p:tgtEl>
                                        <p:attrNameLst>
                                          <p:attrName>style.visibility</p:attrName>
                                        </p:attrNameLst>
                                      </p:cBhvr>
                                      <p:to>
                                        <p:strVal val="visible"/>
                                      </p:to>
                                    </p:set>
                                    <p:animEffect transition="in" filter="fade">
                                      <p:cBhvr>
                                        <p:cTn id="50" dur="2000"/>
                                        <p:tgtEl>
                                          <p:spTgt spid="121">
                                            <p:txEl>
                                              <p:pRg st="11" end="1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1">
                                            <p:txEl>
                                              <p:pRg st="12" end="12"/>
                                            </p:txEl>
                                          </p:spTgt>
                                        </p:tgtEl>
                                        <p:attrNameLst>
                                          <p:attrName>style.visibility</p:attrName>
                                        </p:attrNameLst>
                                      </p:cBhvr>
                                      <p:to>
                                        <p:strVal val="visible"/>
                                      </p:to>
                                    </p:set>
                                    <p:animEffect transition="in" filter="fade">
                                      <p:cBhvr>
                                        <p:cTn id="53" dur="2000"/>
                                        <p:tgtEl>
                                          <p:spTgt spid="12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260648" y="195486"/>
            <a:ext cx="6390450" cy="4824536"/>
          </a:xfrm>
        </p:spPr>
        <p:txBody>
          <a:bodyPr/>
          <a:lstStyle/>
          <a:p>
            <a:pPr fontAlgn="base">
              <a:lnSpc>
                <a:spcPct val="100000"/>
              </a:lnSpc>
              <a:spcAft>
                <a:spcPts val="0"/>
              </a:spcAft>
            </a:pPr>
            <a:r>
              <a:rPr lang="en-US" sz="1400" b="1" dirty="0"/>
              <a:t>1. Do you believe that the mainstream media has reported unfairly on our movement?</a:t>
            </a:r>
            <a:br>
              <a:rPr lang="en-US" sz="1400" dirty="0"/>
            </a:br>
            <a:r>
              <a:rPr lang="en-US" sz="1400" b="1" dirty="0"/>
              <a:t>2. Do you trust MSNBC to report fairly on Trump’s presidency?</a:t>
            </a:r>
            <a:br>
              <a:rPr lang="en-US" sz="1400" dirty="0"/>
            </a:br>
            <a:r>
              <a:rPr lang="en-US" sz="1400" b="1" dirty="0"/>
              <a:t>3. Do you trust CNN to report fairly on Trump’s presidency?</a:t>
            </a:r>
            <a:br>
              <a:rPr lang="en-US" sz="1400" dirty="0"/>
            </a:br>
            <a:r>
              <a:rPr lang="en-US" sz="1400" b="1" dirty="0"/>
              <a:t>4. Do you trust Fox News to report fairly on Trump’s presidency?</a:t>
            </a:r>
            <a:br>
              <a:rPr lang="en-US" sz="1400" dirty="0"/>
            </a:br>
            <a:r>
              <a:rPr lang="en-US" sz="1400" b="1" dirty="0"/>
              <a:t>5. On which issues does the mainstream media do the worst job of representing Republicans? (Select as many that apply.)</a:t>
            </a:r>
            <a:br>
              <a:rPr lang="en-US" sz="1400" dirty="0"/>
            </a:br>
            <a:r>
              <a:rPr lang="en-US" sz="1400" dirty="0"/>
              <a:t>	</a:t>
            </a:r>
            <a:r>
              <a:rPr lang="en-US" sz="1400" b="1" dirty="0"/>
              <a:t>Immigration</a:t>
            </a:r>
            <a:br>
              <a:rPr lang="en-US" sz="1400" dirty="0"/>
            </a:br>
            <a:r>
              <a:rPr lang="en-US" sz="1400" dirty="0"/>
              <a:t>	</a:t>
            </a:r>
            <a:r>
              <a:rPr lang="en-US" sz="1400" b="1" dirty="0"/>
              <a:t>Economics</a:t>
            </a:r>
            <a:br>
              <a:rPr lang="en-US" sz="1400" dirty="0"/>
            </a:br>
            <a:r>
              <a:rPr lang="en-US" sz="1400" dirty="0"/>
              <a:t>	</a:t>
            </a:r>
            <a:r>
              <a:rPr lang="en-US" sz="1400" b="1" dirty="0"/>
              <a:t>Pro-life values</a:t>
            </a:r>
            <a:br>
              <a:rPr lang="en-US" sz="1400" dirty="0"/>
            </a:br>
            <a:r>
              <a:rPr lang="en-US" sz="1400" dirty="0"/>
              <a:t>	</a:t>
            </a:r>
            <a:r>
              <a:rPr lang="en-US" sz="1400" b="1" dirty="0"/>
              <a:t>Religion</a:t>
            </a:r>
            <a:br>
              <a:rPr lang="en-US" sz="1400" dirty="0"/>
            </a:br>
            <a:r>
              <a:rPr lang="en-US" sz="1400" dirty="0"/>
              <a:t>	</a:t>
            </a:r>
            <a:r>
              <a:rPr lang="en-US" sz="1400" b="1" dirty="0"/>
              <a:t>Individual liberty</a:t>
            </a:r>
            <a:br>
              <a:rPr lang="en-US" sz="1400" dirty="0"/>
            </a:br>
            <a:r>
              <a:rPr lang="en-US" sz="1400" dirty="0"/>
              <a:t>	</a:t>
            </a:r>
            <a:r>
              <a:rPr lang="en-US" sz="1400" b="1" dirty="0"/>
              <a:t>Conservatism</a:t>
            </a:r>
            <a:br>
              <a:rPr lang="en-US" sz="1400" dirty="0"/>
            </a:br>
            <a:r>
              <a:rPr lang="en-US" sz="1400" dirty="0"/>
              <a:t>	</a:t>
            </a:r>
            <a:r>
              <a:rPr lang="en-US" sz="1400" b="1" dirty="0"/>
              <a:t>Foreign policy</a:t>
            </a:r>
            <a:br>
              <a:rPr lang="en-US" sz="1400" dirty="0"/>
            </a:br>
            <a:r>
              <a:rPr lang="en-US" sz="1400" dirty="0"/>
              <a:t>	</a:t>
            </a:r>
            <a:r>
              <a:rPr lang="en-US" sz="1400" b="1" dirty="0"/>
              <a:t>Second Amendment rights</a:t>
            </a:r>
          </a:p>
          <a:p>
            <a:pPr fontAlgn="base">
              <a:lnSpc>
                <a:spcPct val="100000"/>
              </a:lnSpc>
              <a:spcAft>
                <a:spcPts val="0"/>
              </a:spcAft>
            </a:pPr>
            <a:r>
              <a:rPr lang="en-US" sz="1400" b="1" dirty="0"/>
              <a:t>6. Which television source do you primarily get your news from?</a:t>
            </a:r>
            <a:br>
              <a:rPr lang="en-US" sz="1400" dirty="0"/>
            </a:br>
            <a:r>
              <a:rPr lang="en-US" sz="1400" dirty="0"/>
              <a:t>	</a:t>
            </a:r>
            <a:r>
              <a:rPr lang="en-US" sz="1400" b="1" dirty="0"/>
              <a:t>Fox News</a:t>
            </a:r>
            <a:br>
              <a:rPr lang="en-US" sz="1400" dirty="0"/>
            </a:br>
            <a:r>
              <a:rPr lang="en-US" sz="1400" dirty="0"/>
              <a:t>	</a:t>
            </a:r>
            <a:r>
              <a:rPr lang="en-US" sz="1400" b="1" dirty="0"/>
              <a:t>CNN</a:t>
            </a:r>
            <a:br>
              <a:rPr lang="en-US" sz="1400" dirty="0"/>
            </a:br>
            <a:r>
              <a:rPr lang="en-US" sz="1400" dirty="0"/>
              <a:t>	</a:t>
            </a:r>
            <a:r>
              <a:rPr lang="en-US" sz="1400" b="1" dirty="0"/>
              <a:t>MSNBC</a:t>
            </a:r>
            <a:br>
              <a:rPr lang="en-US" sz="1400" dirty="0"/>
            </a:br>
            <a:r>
              <a:rPr lang="en-US" sz="1400" dirty="0"/>
              <a:t>	</a:t>
            </a:r>
            <a:r>
              <a:rPr lang="en-US" sz="1400" b="1" dirty="0"/>
              <a:t>Local news</a:t>
            </a:r>
            <a:endParaRPr lang="en-US" sz="1400" dirty="0"/>
          </a:p>
          <a:p>
            <a:pPr fontAlgn="base">
              <a:lnSpc>
                <a:spcPct val="100000"/>
              </a:lnSpc>
              <a:spcAft>
                <a:spcPts val="0"/>
              </a:spcAft>
            </a:pPr>
            <a:r>
              <a:rPr lang="en-US" sz="1400" b="1" dirty="0"/>
              <a:t>7. Do you use a source not listed above?</a:t>
            </a:r>
            <a:endParaRPr lang="en-US" sz="1400" dirty="0"/>
          </a:p>
        </p:txBody>
      </p:sp>
    </p:spTree>
    <p:extLst>
      <p:ext uri="{BB962C8B-B14F-4D97-AF65-F5344CB8AC3E}">
        <p14:creationId xmlns:p14="http://schemas.microsoft.com/office/powerpoint/2010/main" val="212808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260648" y="195486"/>
            <a:ext cx="6390450" cy="4824536"/>
          </a:xfrm>
        </p:spPr>
        <p:txBody>
          <a:bodyPr/>
          <a:lstStyle/>
          <a:p>
            <a:pPr fontAlgn="base">
              <a:lnSpc>
                <a:spcPct val="100000"/>
              </a:lnSpc>
              <a:spcAft>
                <a:spcPts val="0"/>
              </a:spcAft>
            </a:pPr>
            <a:r>
              <a:rPr lang="en-US" sz="1400" b="1" dirty="0"/>
              <a:t>8. Which online source do you use the most?</a:t>
            </a:r>
            <a:endParaRPr lang="en-US" sz="1600" b="1" dirty="0"/>
          </a:p>
          <a:p>
            <a:pPr fontAlgn="base">
              <a:lnSpc>
                <a:spcPct val="100000"/>
              </a:lnSpc>
            </a:pPr>
            <a:r>
              <a:rPr lang="en-US" sz="1400" b="1" dirty="0"/>
              <a:t>9. Do you trust the mainstream media to tell the truth about the Republican Party’s positions and actions?</a:t>
            </a:r>
            <a:br>
              <a:rPr lang="en-US" sz="1400" dirty="0"/>
            </a:br>
            <a:r>
              <a:rPr lang="en-US" sz="1400" b="1" dirty="0"/>
              <a:t>10. Do you believe that the mainstream media does not do their due diligence fact-checking before publishing stories on the Trump administration?</a:t>
            </a:r>
            <a:br>
              <a:rPr lang="en-US" sz="1400" dirty="0"/>
            </a:br>
            <a:r>
              <a:rPr lang="en-US" sz="1400" b="1" dirty="0"/>
              <a:t>11. Do you believe that the media unfairly reported on President Trump’s executive order temporarily restricting people entering our country from nations compromised by radical Islamic terrorism?</a:t>
            </a:r>
            <a:br>
              <a:rPr lang="en-US" sz="1400" dirty="0"/>
            </a:br>
            <a:r>
              <a:rPr lang="en-US" sz="1400" b="1" dirty="0"/>
              <a:t>12. Were you aware that a poll was released revealing that a majority of Americans actually supported President Trump’s temporary restriction executive order?</a:t>
            </a:r>
            <a:br>
              <a:rPr lang="en-US" sz="1400" dirty="0"/>
            </a:br>
            <a:r>
              <a:rPr lang="en-US" sz="1400" b="1" dirty="0"/>
              <a:t>13. Do you believe that political correctness has created biased news coverage on both illegal immigration and radical Islamic terrorism?</a:t>
            </a:r>
            <a:br>
              <a:rPr lang="en-US" sz="1400" dirty="0"/>
            </a:br>
            <a:r>
              <a:rPr lang="en-US" sz="1400" b="1" dirty="0"/>
              <a:t>14. Do you believe that contrary to what the media says, raising taxes does not create jobs?</a:t>
            </a:r>
            <a:br>
              <a:rPr lang="en-US" sz="1400" dirty="0"/>
            </a:br>
            <a:r>
              <a:rPr lang="en-US" sz="1400" b="1" dirty="0"/>
              <a:t>15. Do you believe that people of faith have been unfairly characterized by the media?</a:t>
            </a:r>
            <a:br>
              <a:rPr lang="en-US" sz="1400" dirty="0"/>
            </a:br>
            <a:r>
              <a:rPr lang="en-US" sz="1400" b="1" dirty="0"/>
              <a:t>16. Do you believe that the media wrongly attributes gun violence to Second Amendment rights?</a:t>
            </a:r>
            <a:br>
              <a:rPr lang="en-US" sz="1400" dirty="0"/>
            </a:br>
            <a:endParaRPr lang="cs-CZ" sz="1400" dirty="0"/>
          </a:p>
        </p:txBody>
      </p:sp>
    </p:spTree>
    <p:extLst>
      <p:ext uri="{BB962C8B-B14F-4D97-AF65-F5344CB8AC3E}">
        <p14:creationId xmlns:p14="http://schemas.microsoft.com/office/powerpoint/2010/main" val="62767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8640" y="267494"/>
            <a:ext cx="6390450" cy="4680520"/>
          </a:xfrm>
        </p:spPr>
        <p:txBody>
          <a:bodyPr/>
          <a:lstStyle/>
          <a:p>
            <a:r>
              <a:rPr lang="en-US" sz="1200" b="1" dirty="0"/>
              <a:t>17. Do you believe that the media has been far too quick to spread false stories about our movement?</a:t>
            </a:r>
            <a:br>
              <a:rPr lang="en-US" sz="1200" dirty="0"/>
            </a:br>
            <a:r>
              <a:rPr lang="en-US" sz="1200" b="1" dirty="0"/>
              <a:t>18. Do you believe that the media uses slurs rather than facts to attack conservative stances on issues like border control, religious liberties, and </a:t>
            </a:r>
            <a:r>
              <a:rPr lang="en-US" sz="1200" b="1" dirty="0" err="1"/>
              <a:t>ObamaCare</a:t>
            </a:r>
            <a:r>
              <a:rPr lang="en-US" sz="1200" b="1" dirty="0"/>
              <a:t>?</a:t>
            </a:r>
            <a:br>
              <a:rPr lang="en-US" sz="1200" dirty="0"/>
            </a:br>
            <a:r>
              <a:rPr lang="en-US" sz="1200" b="1" dirty="0"/>
              <a:t>19. Do you believe that the media purposely tries to divide Republicans against each other in order to help elect Democrats?</a:t>
            </a:r>
            <a:br>
              <a:rPr lang="en-US" sz="1200" dirty="0"/>
            </a:br>
            <a:r>
              <a:rPr lang="en-US" sz="1200" b="1" dirty="0"/>
              <a:t>20. Do you believe that the media creates false feuds within our Party in order to make us seem divided?</a:t>
            </a:r>
            <a:br>
              <a:rPr lang="en-US" sz="1200" dirty="0"/>
            </a:br>
            <a:r>
              <a:rPr lang="en-US" sz="1200" b="1" dirty="0"/>
              <a:t>21. Do you believe that the mainstream media has been too eager to jump to conclusions about rumored stories?22. Do you believe that if Republicans were obstructing Obama like Democrats are doing to President Trump, the mainstream media would attack Republicans?</a:t>
            </a:r>
            <a:br>
              <a:rPr lang="en-US" sz="1200" dirty="0"/>
            </a:br>
            <a:r>
              <a:rPr lang="en-US" sz="1200" b="1" dirty="0"/>
              <a:t>23. Do you agree with the President’s decision to break with tradition by giving lesser known reporters and bloggers the chance to ask the White House Press Secretary questions?</a:t>
            </a:r>
            <a:br>
              <a:rPr lang="en-US" sz="1200" dirty="0"/>
            </a:br>
            <a:r>
              <a:rPr lang="en-US" sz="1200" b="1" dirty="0"/>
              <a:t>24. Do you agree with President Trump’s media strategy to cut through the media’s noise and deliver our message straight to the people?</a:t>
            </a:r>
            <a:br>
              <a:rPr lang="en-US" sz="1200" dirty="0"/>
            </a:br>
            <a:r>
              <a:rPr lang="en-US" sz="1200" b="1" dirty="0"/>
              <a:t>25. Do you believe that our Party should spend more time and resources holding the mainstream media accountable?</a:t>
            </a:r>
            <a:endParaRPr lang="cs-CZ" sz="1200" dirty="0"/>
          </a:p>
          <a:p>
            <a:endParaRPr lang="cs-CZ" sz="1200" dirty="0"/>
          </a:p>
        </p:txBody>
      </p:sp>
    </p:spTree>
    <p:extLst>
      <p:ext uri="{BB962C8B-B14F-4D97-AF65-F5344CB8AC3E}">
        <p14:creationId xmlns:p14="http://schemas.microsoft.com/office/powerpoint/2010/main" val="29022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3">
            <a:alphaModFix/>
          </a:blip>
          <a:srcRect l="21770" t="28297" r="44439" b="21707"/>
          <a:stretch/>
        </p:blipFill>
        <p:spPr>
          <a:xfrm>
            <a:off x="908721" y="51470"/>
            <a:ext cx="5112568" cy="50920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6851" y="339502"/>
            <a:ext cx="6390450" cy="429525"/>
          </a:xfrm>
          <a:prstGeom prst="rect">
            <a:avLst/>
          </a:prstGeom>
        </p:spPr>
        <p:txBody>
          <a:bodyPr lIns="68569" tIns="68569" rIns="68569" bIns="68569" anchor="t" anchorCtr="0">
            <a:noAutofit/>
          </a:bodyPr>
          <a:lstStyle/>
          <a:p>
            <a:r>
              <a:rPr lang="en" dirty="0"/>
              <a:t>Základní “pravidla”</a:t>
            </a:r>
          </a:p>
        </p:txBody>
      </p:sp>
      <p:sp>
        <p:nvSpPr>
          <p:cNvPr id="66" name="Shape 66"/>
          <p:cNvSpPr txBox="1">
            <a:spLocks noGrp="1"/>
          </p:cNvSpPr>
          <p:nvPr>
            <p:ph type="body" idx="1"/>
          </p:nvPr>
        </p:nvSpPr>
        <p:spPr>
          <a:xfrm>
            <a:off x="233775" y="1507294"/>
            <a:ext cx="6390450" cy="3296704"/>
          </a:xfrm>
          <a:prstGeom prst="rect">
            <a:avLst/>
          </a:prstGeom>
        </p:spPr>
        <p:txBody>
          <a:bodyPr lIns="68569" tIns="68569" rIns="68569" bIns="68569" anchor="t" anchorCtr="0">
            <a:noAutofit/>
          </a:bodyPr>
          <a:lstStyle/>
          <a:p>
            <a:pPr marL="342900" indent="-171450">
              <a:buChar char="-"/>
            </a:pPr>
            <a:r>
              <a:rPr lang="en" sz="2000" dirty="0"/>
              <a:t>Dobrý dotazník je obtížné sestavit.</a:t>
            </a:r>
          </a:p>
          <a:p>
            <a:pPr marL="342900" indent="-171450">
              <a:buChar char="-"/>
            </a:pPr>
            <a:r>
              <a:rPr lang="en" sz="2000" dirty="0"/>
              <a:t>Špatný dotazník je obtížné analyzovat.</a:t>
            </a:r>
          </a:p>
          <a:p>
            <a:endParaRPr sz="2000" dirty="0"/>
          </a:p>
          <a:p>
            <a:pPr marL="342900" indent="-171450">
              <a:buChar char="-"/>
            </a:pPr>
            <a:r>
              <a:rPr lang="en" sz="2000" dirty="0"/>
              <a:t>Otázky musí něco jednoznačně měřit.</a:t>
            </a:r>
          </a:p>
          <a:p>
            <a:pPr marL="342900" indent="-171450">
              <a:buChar char="-"/>
            </a:pPr>
            <a:r>
              <a:rPr lang="en" sz="2000" dirty="0"/>
              <a:t>Respondent musí chtít odpovídat.</a:t>
            </a:r>
          </a:p>
          <a:p>
            <a:pPr marL="342900" indent="-171450">
              <a:buChar char="-"/>
            </a:pPr>
            <a:r>
              <a:rPr lang="cs-CZ" sz="2000" dirty="0"/>
              <a:t>Uvědomit si, že respondenti lžou.</a:t>
            </a:r>
            <a:endParaRPr lang="e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20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Effect transition="in" filter="fade">
                                      <p:cBhvr>
                                        <p:cTn id="12" dur="2000"/>
                                        <p:tgtEl>
                                          <p:spTgt spid="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xEl>
                                              <p:pRg st="3" end="3"/>
                                            </p:txEl>
                                          </p:spTgt>
                                        </p:tgtEl>
                                        <p:attrNameLst>
                                          <p:attrName>style.visibility</p:attrName>
                                        </p:attrNameLst>
                                      </p:cBhvr>
                                      <p:to>
                                        <p:strVal val="visible"/>
                                      </p:to>
                                    </p:set>
                                    <p:animEffect transition="in" filter="fade">
                                      <p:cBhvr>
                                        <p:cTn id="17" dur="2000"/>
                                        <p:tgtEl>
                                          <p:spTgt spid="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
                                            <p:txEl>
                                              <p:pRg st="4" end="4"/>
                                            </p:txEl>
                                          </p:spTgt>
                                        </p:tgtEl>
                                        <p:attrNameLst>
                                          <p:attrName>style.visibility</p:attrName>
                                        </p:attrNameLst>
                                      </p:cBhvr>
                                      <p:to>
                                        <p:strVal val="visible"/>
                                      </p:to>
                                    </p:set>
                                    <p:animEffect transition="in" filter="fade">
                                      <p:cBhvr>
                                        <p:cTn id="22" dur="2000"/>
                                        <p:tgtEl>
                                          <p:spTgt spid="6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xEl>
                                              <p:pRg st="5" end="5"/>
                                            </p:txEl>
                                          </p:spTgt>
                                        </p:tgtEl>
                                        <p:attrNameLst>
                                          <p:attrName>style.visibility</p:attrName>
                                        </p:attrNameLst>
                                      </p:cBhvr>
                                      <p:to>
                                        <p:strVal val="visible"/>
                                      </p:to>
                                    </p:set>
                                    <p:animEffect transition="in" filter="fade">
                                      <p:cBhvr>
                                        <p:cTn id="27" dur="2000"/>
                                        <p:tgtEl>
                                          <p:spTgt spid="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33775" y="339502"/>
            <a:ext cx="6390450" cy="429525"/>
          </a:xfrm>
          <a:prstGeom prst="rect">
            <a:avLst/>
          </a:prstGeom>
        </p:spPr>
        <p:txBody>
          <a:bodyPr lIns="68569" tIns="68569" rIns="68569" bIns="68569" anchor="t" anchorCtr="0">
            <a:noAutofit/>
          </a:bodyPr>
          <a:lstStyle/>
          <a:p>
            <a:r>
              <a:rPr lang="en" dirty="0"/>
              <a:t>Cíle sběru dat</a:t>
            </a:r>
          </a:p>
        </p:txBody>
      </p:sp>
      <p:sp>
        <p:nvSpPr>
          <p:cNvPr id="72" name="Shape 72"/>
          <p:cNvSpPr txBox="1">
            <a:spLocks noGrp="1"/>
          </p:cNvSpPr>
          <p:nvPr>
            <p:ph type="body" idx="1"/>
          </p:nvPr>
        </p:nvSpPr>
        <p:spPr>
          <a:xfrm>
            <a:off x="233775" y="1507294"/>
            <a:ext cx="6624225" cy="2993175"/>
          </a:xfrm>
          <a:prstGeom prst="rect">
            <a:avLst/>
          </a:prstGeom>
        </p:spPr>
        <p:txBody>
          <a:bodyPr lIns="68569" tIns="68569" rIns="68569" bIns="68569" anchor="t" anchorCtr="0">
            <a:noAutofit/>
          </a:bodyPr>
          <a:lstStyle/>
          <a:p>
            <a:pPr>
              <a:spcAft>
                <a:spcPts val="0"/>
              </a:spcAft>
            </a:pPr>
            <a:r>
              <a:rPr lang="en" dirty="0"/>
              <a:t>validita</a:t>
            </a:r>
          </a:p>
          <a:p>
            <a:pPr marL="342900" indent="-171450">
              <a:spcAft>
                <a:spcPts val="0"/>
              </a:spcAft>
              <a:buChar char="-"/>
            </a:pPr>
            <a:r>
              <a:rPr lang="en" dirty="0"/>
              <a:t>aneb otázka opravdu měří to, co nás zajímá</a:t>
            </a:r>
          </a:p>
          <a:p>
            <a:pPr>
              <a:spcAft>
                <a:spcPts val="0"/>
              </a:spcAft>
            </a:pPr>
            <a:r>
              <a:rPr lang="en" dirty="0"/>
              <a:t>reliabilita</a:t>
            </a:r>
          </a:p>
          <a:p>
            <a:pPr marL="342900" indent="-171450">
              <a:spcAft>
                <a:spcPts val="0"/>
              </a:spcAft>
              <a:buChar char="-"/>
            </a:pPr>
            <a:r>
              <a:rPr lang="en" dirty="0"/>
              <a:t>aneb měří to vždy stejně</a:t>
            </a:r>
          </a:p>
          <a:p>
            <a:pPr>
              <a:spcAft>
                <a:spcPts val="0"/>
              </a:spcAft>
            </a:pPr>
            <a:r>
              <a:rPr lang="en" dirty="0"/>
              <a:t>nezaujatost</a:t>
            </a:r>
          </a:p>
          <a:p>
            <a:pPr marL="342900" indent="-171450">
              <a:spcAft>
                <a:spcPts val="0"/>
              </a:spcAft>
              <a:buChar char="-"/>
            </a:pPr>
            <a:r>
              <a:rPr lang="en" dirty="0"/>
              <a:t>otázka nijak systematicky nezkresluje odpovědi</a:t>
            </a:r>
          </a:p>
          <a:p>
            <a:pPr>
              <a:spcAft>
                <a:spcPts val="0"/>
              </a:spcAft>
            </a:pPr>
            <a:r>
              <a:rPr lang="en" dirty="0"/>
              <a:t>rozlišitelnost</a:t>
            </a:r>
          </a:p>
          <a:p>
            <a:pPr marL="342900" indent="-171450">
              <a:spcAft>
                <a:spcPts val="0"/>
              </a:spcAft>
              <a:buChar char="-"/>
            </a:pPr>
            <a:r>
              <a:rPr lang="en" dirty="0"/>
              <a:t>odpovědi se nepřekrývají a pokrývají celé spektrum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20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fade">
                                      <p:cBhvr>
                                        <p:cTn id="12" dur="2000"/>
                                        <p:tgtEl>
                                          <p:spTgt spid="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animEffect transition="in" filter="fade">
                                      <p:cBhvr>
                                        <p:cTn id="17" dur="2000"/>
                                        <p:tgtEl>
                                          <p:spTgt spid="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xEl>
                                              <p:pRg st="3" end="3"/>
                                            </p:txEl>
                                          </p:spTgt>
                                        </p:tgtEl>
                                        <p:attrNameLst>
                                          <p:attrName>style.visibility</p:attrName>
                                        </p:attrNameLst>
                                      </p:cBhvr>
                                      <p:to>
                                        <p:strVal val="visible"/>
                                      </p:to>
                                    </p:set>
                                    <p:animEffect transition="in" filter="fade">
                                      <p:cBhvr>
                                        <p:cTn id="22" dur="2000"/>
                                        <p:tgtEl>
                                          <p:spTgt spid="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
                                            <p:txEl>
                                              <p:pRg st="4" end="4"/>
                                            </p:txEl>
                                          </p:spTgt>
                                        </p:tgtEl>
                                        <p:attrNameLst>
                                          <p:attrName>style.visibility</p:attrName>
                                        </p:attrNameLst>
                                      </p:cBhvr>
                                      <p:to>
                                        <p:strVal val="visible"/>
                                      </p:to>
                                    </p:set>
                                    <p:animEffect transition="in" filter="fade">
                                      <p:cBhvr>
                                        <p:cTn id="27" dur="2000"/>
                                        <p:tgtEl>
                                          <p:spTgt spid="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
                                            <p:txEl>
                                              <p:pRg st="5" end="5"/>
                                            </p:txEl>
                                          </p:spTgt>
                                        </p:tgtEl>
                                        <p:attrNameLst>
                                          <p:attrName>style.visibility</p:attrName>
                                        </p:attrNameLst>
                                      </p:cBhvr>
                                      <p:to>
                                        <p:strVal val="visible"/>
                                      </p:to>
                                    </p:set>
                                    <p:animEffect transition="in" filter="fade">
                                      <p:cBhvr>
                                        <p:cTn id="32" dur="2000"/>
                                        <p:tgtEl>
                                          <p:spTgt spid="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
                                            <p:txEl>
                                              <p:pRg st="6" end="6"/>
                                            </p:txEl>
                                          </p:spTgt>
                                        </p:tgtEl>
                                        <p:attrNameLst>
                                          <p:attrName>style.visibility</p:attrName>
                                        </p:attrNameLst>
                                      </p:cBhvr>
                                      <p:to>
                                        <p:strVal val="visible"/>
                                      </p:to>
                                    </p:set>
                                    <p:animEffect transition="in" filter="fade">
                                      <p:cBhvr>
                                        <p:cTn id="37" dur="2000"/>
                                        <p:tgtEl>
                                          <p:spTgt spid="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xEl>
                                              <p:pRg st="7" end="7"/>
                                            </p:txEl>
                                          </p:spTgt>
                                        </p:tgtEl>
                                        <p:attrNameLst>
                                          <p:attrName>style.visibility</p:attrName>
                                        </p:attrNameLst>
                                      </p:cBhvr>
                                      <p:to>
                                        <p:strVal val="visible"/>
                                      </p:to>
                                    </p:set>
                                    <p:animEffect transition="in" filter="fade">
                                      <p:cBhvr>
                                        <p:cTn id="42" dur="2000"/>
                                        <p:tgtEl>
                                          <p:spTgt spid="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33775" y="411510"/>
            <a:ext cx="6390450" cy="429525"/>
          </a:xfrm>
          <a:prstGeom prst="rect">
            <a:avLst/>
          </a:prstGeom>
        </p:spPr>
        <p:txBody>
          <a:bodyPr lIns="68569" tIns="68569" rIns="68569" bIns="68569" anchor="t" anchorCtr="0">
            <a:noAutofit/>
          </a:bodyPr>
          <a:lstStyle/>
          <a:p>
            <a:r>
              <a:rPr lang="en" dirty="0"/>
              <a:t>Obecné kroky</a:t>
            </a:r>
          </a:p>
        </p:txBody>
      </p:sp>
      <p:sp>
        <p:nvSpPr>
          <p:cNvPr id="78" name="Shape 78"/>
          <p:cNvSpPr txBox="1">
            <a:spLocks noGrp="1"/>
          </p:cNvSpPr>
          <p:nvPr>
            <p:ph type="body" idx="1"/>
          </p:nvPr>
        </p:nvSpPr>
        <p:spPr>
          <a:xfrm>
            <a:off x="233775" y="1507294"/>
            <a:ext cx="6390450" cy="3584736"/>
          </a:xfrm>
          <a:prstGeom prst="rect">
            <a:avLst/>
          </a:prstGeom>
        </p:spPr>
        <p:txBody>
          <a:bodyPr lIns="68569" tIns="68569" rIns="68569" bIns="68569" anchor="t" anchorCtr="0">
            <a:noAutofit/>
          </a:bodyPr>
          <a:lstStyle/>
          <a:p>
            <a:pPr marL="342900" indent="-171450">
              <a:spcAft>
                <a:spcPts val="0"/>
              </a:spcAft>
              <a:buAutoNum type="arabicParenR"/>
            </a:pPr>
            <a:r>
              <a:rPr lang="en" dirty="0"/>
              <a:t> definování cílů výzkumu, aneb co chceme vůbec zjistit</a:t>
            </a:r>
          </a:p>
          <a:p>
            <a:pPr marL="342900" lvl="2" indent="-171450">
              <a:spcAft>
                <a:spcPts val="0"/>
              </a:spcAft>
            </a:pPr>
            <a:r>
              <a:rPr lang="en" sz="1100" dirty="0"/>
              <a:t>+ průzkum literatury a </a:t>
            </a:r>
            <a:r>
              <a:rPr lang="en" sz="1100" b="1" dirty="0"/>
              <a:t>dřívějších šetření</a:t>
            </a:r>
          </a:p>
          <a:p>
            <a:pPr marL="342900" indent="-171450">
              <a:spcAft>
                <a:spcPts val="0"/>
              </a:spcAft>
              <a:buAutoNum type="arabicParenR"/>
            </a:pPr>
            <a:r>
              <a:rPr lang="en" dirty="0"/>
              <a:t> definování hlavních konceptů a veličin, které k tomu potřebujeme</a:t>
            </a:r>
          </a:p>
          <a:p>
            <a:pPr marL="342900" indent="-171450">
              <a:spcAft>
                <a:spcPts val="0"/>
              </a:spcAft>
              <a:buAutoNum type="arabicParenR"/>
            </a:pPr>
            <a:r>
              <a:rPr lang="en" dirty="0"/>
              <a:t> návrh dotazníku</a:t>
            </a:r>
          </a:p>
          <a:p>
            <a:pPr marL="342900" indent="-171450">
              <a:spcAft>
                <a:spcPts val="0"/>
              </a:spcAft>
              <a:buAutoNum type="arabicParenR"/>
            </a:pPr>
            <a:r>
              <a:rPr lang="en" dirty="0"/>
              <a:t> test, pilotní studie a kritika dotazníku</a:t>
            </a:r>
          </a:p>
          <a:p>
            <a:pPr marL="342900" indent="-171450">
              <a:spcAft>
                <a:spcPts val="0"/>
              </a:spcAft>
              <a:buAutoNum type="arabicParenR"/>
            </a:pPr>
            <a:r>
              <a:rPr lang="en" dirty="0"/>
              <a:t> sestavení finálního dotazníku</a:t>
            </a:r>
          </a:p>
          <a:p>
            <a:pPr marL="342900" indent="-171450">
              <a:spcAft>
                <a:spcPts val="0"/>
              </a:spcAft>
              <a:buAutoNum type="arabicParenR"/>
            </a:pPr>
            <a:r>
              <a:rPr lang="en" dirty="0"/>
              <a:t> sběr dat</a:t>
            </a:r>
          </a:p>
          <a:p>
            <a:pPr marL="342900" indent="-171450">
              <a:spcAft>
                <a:spcPts val="0"/>
              </a:spcAft>
              <a:buAutoNum type="arabicParenR"/>
            </a:pPr>
            <a:r>
              <a:rPr lang="en" dirty="0"/>
              <a:t> analýza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2000"/>
                                        <p:tgtEl>
                                          <p:spTgt spid="7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xEl>
                                              <p:pRg st="1" end="1"/>
                                            </p:txEl>
                                          </p:spTgt>
                                        </p:tgtEl>
                                        <p:attrNameLst>
                                          <p:attrName>style.visibility</p:attrName>
                                        </p:attrNameLst>
                                      </p:cBhvr>
                                      <p:to>
                                        <p:strVal val="visible"/>
                                      </p:to>
                                    </p:set>
                                    <p:animEffect transition="in" filter="fade">
                                      <p:cBhvr>
                                        <p:cTn id="10" dur="2000"/>
                                        <p:tgtEl>
                                          <p:spTgt spid="7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animEffect transition="in" filter="fade">
                                      <p:cBhvr>
                                        <p:cTn id="15" dur="2000"/>
                                        <p:tgtEl>
                                          <p:spTgt spid="7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8">
                                            <p:txEl>
                                              <p:pRg st="3" end="3"/>
                                            </p:txEl>
                                          </p:spTgt>
                                        </p:tgtEl>
                                        <p:attrNameLst>
                                          <p:attrName>style.visibility</p:attrName>
                                        </p:attrNameLst>
                                      </p:cBhvr>
                                      <p:to>
                                        <p:strVal val="visible"/>
                                      </p:to>
                                    </p:set>
                                    <p:animEffect transition="in" filter="fade">
                                      <p:cBhvr>
                                        <p:cTn id="20" dur="2000"/>
                                        <p:tgtEl>
                                          <p:spTgt spid="7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8">
                                            <p:txEl>
                                              <p:pRg st="4" end="4"/>
                                            </p:txEl>
                                          </p:spTgt>
                                        </p:tgtEl>
                                        <p:attrNameLst>
                                          <p:attrName>style.visibility</p:attrName>
                                        </p:attrNameLst>
                                      </p:cBhvr>
                                      <p:to>
                                        <p:strVal val="visible"/>
                                      </p:to>
                                    </p:set>
                                    <p:animEffect transition="in" filter="fade">
                                      <p:cBhvr>
                                        <p:cTn id="25" dur="2000"/>
                                        <p:tgtEl>
                                          <p:spTgt spid="7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8">
                                            <p:txEl>
                                              <p:pRg st="5" end="5"/>
                                            </p:txEl>
                                          </p:spTgt>
                                        </p:tgtEl>
                                        <p:attrNameLst>
                                          <p:attrName>style.visibility</p:attrName>
                                        </p:attrNameLst>
                                      </p:cBhvr>
                                      <p:to>
                                        <p:strVal val="visible"/>
                                      </p:to>
                                    </p:set>
                                    <p:animEffect transition="in" filter="fade">
                                      <p:cBhvr>
                                        <p:cTn id="30" dur="2000"/>
                                        <p:tgtEl>
                                          <p:spTgt spid="7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8">
                                            <p:txEl>
                                              <p:pRg st="6" end="6"/>
                                            </p:txEl>
                                          </p:spTgt>
                                        </p:tgtEl>
                                        <p:attrNameLst>
                                          <p:attrName>style.visibility</p:attrName>
                                        </p:attrNameLst>
                                      </p:cBhvr>
                                      <p:to>
                                        <p:strVal val="visible"/>
                                      </p:to>
                                    </p:set>
                                    <p:animEffect transition="in" filter="fade">
                                      <p:cBhvr>
                                        <p:cTn id="35" dur="2000"/>
                                        <p:tgtEl>
                                          <p:spTgt spid="7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8">
                                            <p:txEl>
                                              <p:pRg st="7" end="7"/>
                                            </p:txEl>
                                          </p:spTgt>
                                        </p:tgtEl>
                                        <p:attrNameLst>
                                          <p:attrName>style.visibility</p:attrName>
                                        </p:attrNameLst>
                                      </p:cBhvr>
                                      <p:to>
                                        <p:strVal val="visible"/>
                                      </p:to>
                                    </p:set>
                                    <p:animEffect transition="in" filter="fade">
                                      <p:cBhvr>
                                        <p:cTn id="40" dur="2000"/>
                                        <p:tgtEl>
                                          <p:spTgt spid="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33775" y="386691"/>
            <a:ext cx="6390450" cy="429525"/>
          </a:xfrm>
          <a:prstGeom prst="rect">
            <a:avLst/>
          </a:prstGeom>
        </p:spPr>
        <p:txBody>
          <a:bodyPr lIns="68569" tIns="68569" rIns="68569" bIns="68569" anchor="t" anchorCtr="0">
            <a:noAutofit/>
          </a:bodyPr>
          <a:lstStyle/>
          <a:p>
            <a:r>
              <a:rPr lang="en" dirty="0"/>
              <a:t>Typy proměnných</a:t>
            </a:r>
          </a:p>
        </p:txBody>
      </p:sp>
      <p:sp>
        <p:nvSpPr>
          <p:cNvPr id="84" name="Shape 84"/>
          <p:cNvSpPr txBox="1">
            <a:spLocks noGrp="1"/>
          </p:cNvSpPr>
          <p:nvPr>
            <p:ph type="body" idx="1"/>
          </p:nvPr>
        </p:nvSpPr>
        <p:spPr>
          <a:xfrm>
            <a:off x="233775" y="1507294"/>
            <a:ext cx="6390450" cy="2562300"/>
          </a:xfrm>
          <a:prstGeom prst="rect">
            <a:avLst/>
          </a:prstGeom>
        </p:spPr>
        <p:txBody>
          <a:bodyPr lIns="68569" tIns="68569" rIns="68569" bIns="68569" anchor="t" anchorCtr="0">
            <a:noAutofit/>
          </a:bodyPr>
          <a:lstStyle/>
          <a:p>
            <a:r>
              <a:rPr lang="en" dirty="0"/>
              <a:t>Již při tvorbě dotazníku a stanovení měřených hodnot je dobré znát rozdělení proměnných. Aneb co bude:</a:t>
            </a:r>
          </a:p>
          <a:p>
            <a:pPr marL="342900" indent="-171450">
              <a:buChar char="-"/>
            </a:pPr>
            <a:r>
              <a:rPr lang="en" dirty="0"/>
              <a:t>nezávislá proměnná (predictor) - X</a:t>
            </a:r>
          </a:p>
          <a:p>
            <a:pPr marL="342900" indent="-171450">
              <a:buChar char="-"/>
            </a:pPr>
            <a:r>
              <a:rPr lang="en" dirty="0"/>
              <a:t>závislá proměnná (outcome) - Y</a:t>
            </a:r>
          </a:p>
          <a:p>
            <a:pPr marL="342900" indent="-171450">
              <a:buChar char="-"/>
            </a:pPr>
            <a:r>
              <a:rPr lang="en" dirty="0"/>
              <a:t>“zavádějící” proměnná (confounder) - Z</a:t>
            </a:r>
          </a:p>
        </p:txBody>
      </p:sp>
      <p:pic>
        <p:nvPicPr>
          <p:cNvPr id="85" name="Shape 85"/>
          <p:cNvPicPr preferRelativeResize="0"/>
          <p:nvPr/>
        </p:nvPicPr>
        <p:blipFill>
          <a:blip r:embed="rId3">
            <a:alphaModFix/>
          </a:blip>
          <a:stretch>
            <a:fillRect/>
          </a:stretch>
        </p:blipFill>
        <p:spPr>
          <a:xfrm>
            <a:off x="3861048" y="3219822"/>
            <a:ext cx="2890856" cy="1826062"/>
          </a:xfrm>
          <a:prstGeom prst="rect">
            <a:avLst/>
          </a:prstGeom>
          <a:noFill/>
          <a:ln>
            <a:noFill/>
          </a:ln>
        </p:spPr>
      </p:pic>
      <p:sp>
        <p:nvSpPr>
          <p:cNvPr id="86" name="Shape 86"/>
          <p:cNvSpPr/>
          <p:nvPr/>
        </p:nvSpPr>
        <p:spPr>
          <a:xfrm>
            <a:off x="4590076" y="4659982"/>
            <a:ext cx="1431212" cy="200477"/>
          </a:xfrm>
          <a:prstGeom prst="rightArrow">
            <a:avLst>
              <a:gd name="adj1" fmla="val 29387"/>
              <a:gd name="adj2" fmla="val 129443"/>
            </a:avLst>
          </a:prstGeom>
          <a:solidFill>
            <a:srgbClr val="A61C00"/>
          </a:solidFill>
          <a:ln>
            <a:noFill/>
          </a:ln>
        </p:spPr>
        <p:txBody>
          <a:bodyPr lIns="68569" tIns="68569" rIns="68569" bIns="68569" anchor="ctr" anchorCtr="0">
            <a:noAutofit/>
          </a:bodyPr>
          <a:lstStyle/>
          <a:p>
            <a:endParaRPr sz="10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20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20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2000"/>
                                        <p:tgtEl>
                                          <p:spTgt spid="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xEl>
                                              <p:pRg st="3" end="3"/>
                                            </p:txEl>
                                          </p:spTgt>
                                        </p:tgtEl>
                                        <p:attrNameLst>
                                          <p:attrName>style.visibility</p:attrName>
                                        </p:attrNameLst>
                                      </p:cBhvr>
                                      <p:to>
                                        <p:strVal val="visible"/>
                                      </p:to>
                                    </p:set>
                                    <p:animEffect transition="in" filter="fade">
                                      <p:cBhvr>
                                        <p:cTn id="22" dur="2000"/>
                                        <p:tgtEl>
                                          <p:spTgt spid="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2000"/>
                                        <p:tgtEl>
                                          <p:spTgt spid="8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33775" y="339502"/>
            <a:ext cx="6390450" cy="429525"/>
          </a:xfrm>
          <a:prstGeom prst="rect">
            <a:avLst/>
          </a:prstGeom>
        </p:spPr>
        <p:txBody>
          <a:bodyPr lIns="68569" tIns="68569" rIns="68569" bIns="68569" anchor="t" anchorCtr="0">
            <a:noAutofit/>
          </a:bodyPr>
          <a:lstStyle/>
          <a:p>
            <a:r>
              <a:rPr lang="en" dirty="0"/>
              <a:t>Terén a populace</a:t>
            </a:r>
          </a:p>
        </p:txBody>
      </p:sp>
      <p:sp>
        <p:nvSpPr>
          <p:cNvPr id="92" name="Shape 92"/>
          <p:cNvSpPr txBox="1">
            <a:spLocks noGrp="1"/>
          </p:cNvSpPr>
          <p:nvPr>
            <p:ph type="body" idx="1"/>
          </p:nvPr>
        </p:nvSpPr>
        <p:spPr>
          <a:xfrm>
            <a:off x="233775" y="1059582"/>
            <a:ext cx="6390450" cy="4032448"/>
          </a:xfrm>
          <a:prstGeom prst="rect">
            <a:avLst/>
          </a:prstGeom>
        </p:spPr>
        <p:txBody>
          <a:bodyPr lIns="68569" tIns="68569" rIns="68569" bIns="68569" anchor="t" anchorCtr="0">
            <a:noAutofit/>
          </a:bodyPr>
          <a:lstStyle/>
          <a:p>
            <a:pPr marL="342900" indent="-171450">
              <a:spcAft>
                <a:spcPts val="0"/>
              </a:spcAft>
              <a:buChar char="-"/>
            </a:pPr>
            <a:r>
              <a:rPr lang="en" sz="2400" dirty="0"/>
              <a:t>populace vs. vzorek</a:t>
            </a:r>
          </a:p>
          <a:p>
            <a:pPr marL="685800" lvl="1" indent="-171450">
              <a:spcAft>
                <a:spcPts val="0"/>
              </a:spcAft>
              <a:buChar char="-"/>
            </a:pPr>
            <a:r>
              <a:rPr lang="en" sz="1600" dirty="0"/>
              <a:t>zkoumáme populaci, ptáme se vzorku</a:t>
            </a:r>
          </a:p>
          <a:p>
            <a:pPr marL="342900" indent="-171450">
              <a:spcAft>
                <a:spcPts val="0"/>
              </a:spcAft>
              <a:buChar char="-"/>
            </a:pPr>
            <a:r>
              <a:rPr lang="en" sz="2400" dirty="0"/>
              <a:t>koho a kde se budeme ptát a proč</a:t>
            </a:r>
          </a:p>
          <a:p>
            <a:pPr marL="714375" lvl="2" indent="-171450">
              <a:spcAft>
                <a:spcPts val="0"/>
              </a:spcAft>
              <a:buChar char="-"/>
              <a:tabLst>
                <a:tab pos="542925" algn="l"/>
              </a:tabLst>
            </a:pPr>
            <a:r>
              <a:rPr lang="en" sz="1600" dirty="0"/>
              <a:t>a jaký to bude mít vliv na odpov</a:t>
            </a:r>
            <a:r>
              <a:rPr lang="cs-CZ" sz="1600" dirty="0" err="1"/>
              <a:t>ědi</a:t>
            </a:r>
            <a:r>
              <a:rPr lang="en" sz="1600" dirty="0"/>
              <a:t>?</a:t>
            </a:r>
          </a:p>
          <a:p>
            <a:pPr marL="342900" indent="-171450">
              <a:spcAft>
                <a:spcPts val="0"/>
              </a:spcAft>
              <a:buChar char="-"/>
            </a:pPr>
            <a:r>
              <a:rPr lang="en" sz="2400" dirty="0"/>
              <a:t>forma administrace</a:t>
            </a:r>
          </a:p>
          <a:p>
            <a:pPr marL="685800" lvl="1" indent="-171450">
              <a:spcAft>
                <a:spcPts val="0"/>
              </a:spcAft>
              <a:buChar char="-"/>
            </a:pPr>
            <a:r>
              <a:rPr lang="en" sz="1600" dirty="0"/>
              <a:t>poštou, osobně, online, telefonicky, …</a:t>
            </a:r>
          </a:p>
          <a:p>
            <a:pPr marL="685800" lvl="1" indent="-171450">
              <a:spcAft>
                <a:spcPts val="0"/>
              </a:spcAft>
              <a:buChar char="-"/>
            </a:pPr>
            <a:r>
              <a:rPr lang="en" sz="1600" dirty="0"/>
              <a:t>její finanční a časová náročnost</a:t>
            </a:r>
          </a:p>
          <a:p>
            <a:pPr marL="342900" indent="-171450">
              <a:spcAft>
                <a:spcPts val="0"/>
              </a:spcAft>
              <a:buChar char="-"/>
            </a:pPr>
            <a:r>
              <a:rPr lang="en" sz="2400" dirty="0"/>
              <a:t>i forma sběru může vnést zaujatost</a:t>
            </a:r>
          </a:p>
          <a:p>
            <a:pPr marL="342900" indent="-171450">
              <a:spcAft>
                <a:spcPts val="0"/>
              </a:spcAft>
              <a:buChar char="-"/>
            </a:pPr>
            <a:r>
              <a:rPr lang="en" sz="2400" dirty="0"/>
              <a:t>kolik odpovědí potřebujeme?</a:t>
            </a:r>
          </a:p>
          <a:p>
            <a:pPr marL="685800" lvl="1" indent="-171450">
              <a:spcAft>
                <a:spcPts val="0"/>
              </a:spcAft>
              <a:buChar char="-"/>
            </a:pPr>
            <a:r>
              <a:rPr lang="en" sz="1600" dirty="0"/>
              <a:t>několik desítek pro každou zkoumanou kategorii/koncept</a:t>
            </a:r>
          </a:p>
          <a:p>
            <a:pPr marL="685800" lvl="1" indent="-171450">
              <a:spcAft>
                <a:spcPts val="0"/>
              </a:spcAft>
              <a:buChar char="-"/>
            </a:pPr>
            <a:r>
              <a:rPr lang="en" sz="1600" dirty="0"/>
              <a:t>potřeba počítat s očekávanou návratností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2000"/>
                                        <p:tgtEl>
                                          <p:spTgt spid="9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xEl>
                                              <p:pRg st="1" end="1"/>
                                            </p:txEl>
                                          </p:spTgt>
                                        </p:tgtEl>
                                        <p:attrNameLst>
                                          <p:attrName>style.visibility</p:attrName>
                                        </p:attrNameLst>
                                      </p:cBhvr>
                                      <p:to>
                                        <p:strVal val="visible"/>
                                      </p:to>
                                    </p:set>
                                    <p:animEffect transition="in" filter="fade">
                                      <p:cBhvr>
                                        <p:cTn id="10" dur="2000"/>
                                        <p:tgtEl>
                                          <p:spTgt spid="9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animEffect transition="in" filter="fade">
                                      <p:cBhvr>
                                        <p:cTn id="15" dur="2000"/>
                                        <p:tgtEl>
                                          <p:spTgt spid="9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
                                            <p:txEl>
                                              <p:pRg st="3" end="3"/>
                                            </p:txEl>
                                          </p:spTgt>
                                        </p:tgtEl>
                                        <p:attrNameLst>
                                          <p:attrName>style.visibility</p:attrName>
                                        </p:attrNameLst>
                                      </p:cBhvr>
                                      <p:to>
                                        <p:strVal val="visible"/>
                                      </p:to>
                                    </p:set>
                                    <p:animEffect transition="in" filter="fade">
                                      <p:cBhvr>
                                        <p:cTn id="18" dur="2000"/>
                                        <p:tgtEl>
                                          <p:spTgt spid="9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animEffect transition="in" filter="fade">
                                      <p:cBhvr>
                                        <p:cTn id="23" dur="2000"/>
                                        <p:tgtEl>
                                          <p:spTgt spid="9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2">
                                            <p:txEl>
                                              <p:pRg st="5" end="5"/>
                                            </p:txEl>
                                          </p:spTgt>
                                        </p:tgtEl>
                                        <p:attrNameLst>
                                          <p:attrName>style.visibility</p:attrName>
                                        </p:attrNameLst>
                                      </p:cBhvr>
                                      <p:to>
                                        <p:strVal val="visible"/>
                                      </p:to>
                                    </p:set>
                                    <p:animEffect transition="in" filter="fade">
                                      <p:cBhvr>
                                        <p:cTn id="26" dur="2000"/>
                                        <p:tgtEl>
                                          <p:spTgt spid="9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
                                            <p:txEl>
                                              <p:pRg st="6" end="6"/>
                                            </p:txEl>
                                          </p:spTgt>
                                        </p:tgtEl>
                                        <p:attrNameLst>
                                          <p:attrName>style.visibility</p:attrName>
                                        </p:attrNameLst>
                                      </p:cBhvr>
                                      <p:to>
                                        <p:strVal val="visible"/>
                                      </p:to>
                                    </p:set>
                                    <p:animEffect transition="in" filter="fade">
                                      <p:cBhvr>
                                        <p:cTn id="29" dur="2000"/>
                                        <p:tgtEl>
                                          <p:spTgt spid="9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2">
                                            <p:txEl>
                                              <p:pRg st="7" end="7"/>
                                            </p:txEl>
                                          </p:spTgt>
                                        </p:tgtEl>
                                        <p:attrNameLst>
                                          <p:attrName>style.visibility</p:attrName>
                                        </p:attrNameLst>
                                      </p:cBhvr>
                                      <p:to>
                                        <p:strVal val="visible"/>
                                      </p:to>
                                    </p:set>
                                    <p:animEffect transition="in" filter="fade">
                                      <p:cBhvr>
                                        <p:cTn id="34" dur="2000"/>
                                        <p:tgtEl>
                                          <p:spTgt spid="9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2">
                                            <p:txEl>
                                              <p:pRg st="8" end="8"/>
                                            </p:txEl>
                                          </p:spTgt>
                                        </p:tgtEl>
                                        <p:attrNameLst>
                                          <p:attrName>style.visibility</p:attrName>
                                        </p:attrNameLst>
                                      </p:cBhvr>
                                      <p:to>
                                        <p:strVal val="visible"/>
                                      </p:to>
                                    </p:set>
                                    <p:animEffect transition="in" filter="fade">
                                      <p:cBhvr>
                                        <p:cTn id="39" dur="2000"/>
                                        <p:tgtEl>
                                          <p:spTgt spid="92">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2">
                                            <p:txEl>
                                              <p:pRg st="9" end="9"/>
                                            </p:txEl>
                                          </p:spTgt>
                                        </p:tgtEl>
                                        <p:attrNameLst>
                                          <p:attrName>style.visibility</p:attrName>
                                        </p:attrNameLst>
                                      </p:cBhvr>
                                      <p:to>
                                        <p:strVal val="visible"/>
                                      </p:to>
                                    </p:set>
                                    <p:animEffect transition="in" filter="fade">
                                      <p:cBhvr>
                                        <p:cTn id="42" dur="2000"/>
                                        <p:tgtEl>
                                          <p:spTgt spid="92">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
                                            <p:txEl>
                                              <p:pRg st="10" end="10"/>
                                            </p:txEl>
                                          </p:spTgt>
                                        </p:tgtEl>
                                        <p:attrNameLst>
                                          <p:attrName>style.visibility</p:attrName>
                                        </p:attrNameLst>
                                      </p:cBhvr>
                                      <p:to>
                                        <p:strVal val="visible"/>
                                      </p:to>
                                    </p:set>
                                    <p:animEffect transition="in" filter="fade">
                                      <p:cBhvr>
                                        <p:cTn id="45" dur="2000"/>
                                        <p:tgtEl>
                                          <p:spTgt spid="9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58183" y="267494"/>
            <a:ext cx="6390450" cy="429525"/>
          </a:xfrm>
          <a:prstGeom prst="rect">
            <a:avLst/>
          </a:prstGeom>
        </p:spPr>
        <p:txBody>
          <a:bodyPr lIns="68569" tIns="68569" rIns="68569" bIns="68569" anchor="t" anchorCtr="0">
            <a:noAutofit/>
          </a:bodyPr>
          <a:lstStyle/>
          <a:p>
            <a:r>
              <a:rPr lang="en" dirty="0"/>
              <a:t>Struktura dotazníku</a:t>
            </a:r>
          </a:p>
        </p:txBody>
      </p:sp>
      <p:sp>
        <p:nvSpPr>
          <p:cNvPr id="98" name="Shape 98"/>
          <p:cNvSpPr txBox="1">
            <a:spLocks noGrp="1"/>
          </p:cNvSpPr>
          <p:nvPr>
            <p:ph type="body" idx="1"/>
          </p:nvPr>
        </p:nvSpPr>
        <p:spPr>
          <a:xfrm>
            <a:off x="501080" y="987574"/>
            <a:ext cx="5880248" cy="4155926"/>
          </a:xfrm>
          <a:prstGeom prst="rect">
            <a:avLst/>
          </a:prstGeom>
        </p:spPr>
        <p:txBody>
          <a:bodyPr lIns="68569" tIns="68569" rIns="68569" bIns="68569" anchor="t" anchorCtr="0">
            <a:noAutofit/>
          </a:bodyPr>
          <a:lstStyle/>
          <a:p>
            <a:pPr marL="342900" indent="-171450">
              <a:spcAft>
                <a:spcPts val="0"/>
              </a:spcAft>
              <a:buChar char="-"/>
            </a:pPr>
            <a:r>
              <a:rPr lang="en" dirty="0"/>
              <a:t>bude se lišit podle terénu, cílové populace i formy administrace</a:t>
            </a:r>
          </a:p>
          <a:p>
            <a:pPr marL="342900" indent="-171450">
              <a:spcAft>
                <a:spcPts val="0"/>
              </a:spcAft>
              <a:buChar char="-"/>
            </a:pPr>
            <a:r>
              <a:rPr lang="en" dirty="0"/>
              <a:t>na pořadí záleží, otázky by měly navazovat</a:t>
            </a:r>
          </a:p>
          <a:p>
            <a:pPr marL="342900" indent="-171450">
              <a:spcAft>
                <a:spcPts val="0"/>
              </a:spcAft>
              <a:buChar char="-"/>
            </a:pPr>
            <a:r>
              <a:rPr lang="en" dirty="0"/>
              <a:t>nejdůležitější, nejobecnější a nejjednodušší otázky sp</a:t>
            </a:r>
            <a:r>
              <a:rPr lang="cs-CZ" dirty="0" err="1"/>
              <a:t>íše</a:t>
            </a:r>
            <a:r>
              <a:rPr lang="cs-CZ" dirty="0"/>
              <a:t> </a:t>
            </a:r>
            <a:r>
              <a:rPr lang="en" dirty="0"/>
              <a:t>ze začátku</a:t>
            </a:r>
          </a:p>
          <a:p>
            <a:pPr marL="685800" lvl="1" indent="-171450">
              <a:spcAft>
                <a:spcPts val="0"/>
              </a:spcAft>
              <a:buChar char="-"/>
            </a:pPr>
            <a:r>
              <a:rPr lang="en" sz="1600" dirty="0"/>
              <a:t>otázka osobních a demografických dat</a:t>
            </a:r>
          </a:p>
          <a:p>
            <a:pPr marL="342900" indent="-171450">
              <a:spcAft>
                <a:spcPts val="0"/>
              </a:spcAft>
              <a:buChar char="-"/>
            </a:pPr>
            <a:r>
              <a:rPr lang="en" dirty="0"/>
              <a:t>dlouhý dotazník nám sice hodně zodpoví, ale bude mít malou návratnost</a:t>
            </a:r>
          </a:p>
          <a:p>
            <a:pPr marL="685800" lvl="1" indent="-171450">
              <a:spcAft>
                <a:spcPts val="0"/>
              </a:spcAft>
              <a:buChar char="-"/>
            </a:pPr>
            <a:r>
              <a:rPr lang="en" sz="1600" dirty="0"/>
              <a:t>tj. neptat se na zbytečnosti</a:t>
            </a:r>
          </a:p>
          <a:p>
            <a:pPr marL="342900" indent="-171450">
              <a:spcAft>
                <a:spcPts val="0"/>
              </a:spcAft>
              <a:buChar char="-"/>
            </a:pPr>
            <a:r>
              <a:rPr lang="en" dirty="0"/>
              <a:t>forma otázek také ovlivní návratnost</a:t>
            </a:r>
          </a:p>
          <a:p>
            <a:pPr marL="685800" lvl="1" indent="-171450">
              <a:spcAft>
                <a:spcPts val="0"/>
              </a:spcAft>
              <a:buChar char="-"/>
            </a:pPr>
            <a:r>
              <a:rPr lang="en" sz="1600" dirty="0"/>
              <a:t>např. příliš osobní, nebo obtížně zodpověditelné</a:t>
            </a:r>
          </a:p>
          <a:p>
            <a:pPr marL="342900" indent="-171450">
              <a:spcAft>
                <a:spcPts val="0"/>
              </a:spcAft>
              <a:buChar char="-"/>
            </a:pPr>
            <a:r>
              <a:rPr lang="en" dirty="0"/>
              <a:t>i cílová skupina a forma dotazníku ovlivní návratnost</a:t>
            </a:r>
          </a:p>
          <a:p>
            <a:pPr marL="342900" indent="-171450">
              <a:spcAft>
                <a:spcPts val="0"/>
              </a:spcAft>
              <a:buChar char="-"/>
            </a:pPr>
            <a:r>
              <a:rPr lang="en" dirty="0"/>
              <a:t>je naprosto nutné předem testovat</a:t>
            </a:r>
          </a:p>
          <a:p>
            <a:pPr>
              <a:spcAft>
                <a:spcPts val="0"/>
              </a:spcAft>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200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fade">
                                      <p:cBhvr>
                                        <p:cTn id="12" dur="200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xEl>
                                              <p:pRg st="2" end="2"/>
                                            </p:txEl>
                                          </p:spTgt>
                                        </p:tgtEl>
                                        <p:attrNameLst>
                                          <p:attrName>style.visibility</p:attrName>
                                        </p:attrNameLst>
                                      </p:cBhvr>
                                      <p:to>
                                        <p:strVal val="visible"/>
                                      </p:to>
                                    </p:set>
                                    <p:animEffect transition="in" filter="fade">
                                      <p:cBhvr>
                                        <p:cTn id="17" dur="2000"/>
                                        <p:tgtEl>
                                          <p:spTgt spid="9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8">
                                            <p:txEl>
                                              <p:pRg st="3" end="3"/>
                                            </p:txEl>
                                          </p:spTgt>
                                        </p:tgtEl>
                                        <p:attrNameLst>
                                          <p:attrName>style.visibility</p:attrName>
                                        </p:attrNameLst>
                                      </p:cBhvr>
                                      <p:to>
                                        <p:strVal val="visible"/>
                                      </p:to>
                                    </p:set>
                                    <p:animEffect transition="in" filter="fade">
                                      <p:cBhvr>
                                        <p:cTn id="20" dur="2000"/>
                                        <p:tgtEl>
                                          <p:spTgt spid="9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8">
                                            <p:txEl>
                                              <p:pRg st="4" end="4"/>
                                            </p:txEl>
                                          </p:spTgt>
                                        </p:tgtEl>
                                        <p:attrNameLst>
                                          <p:attrName>style.visibility</p:attrName>
                                        </p:attrNameLst>
                                      </p:cBhvr>
                                      <p:to>
                                        <p:strVal val="visible"/>
                                      </p:to>
                                    </p:set>
                                    <p:animEffect transition="in" filter="fade">
                                      <p:cBhvr>
                                        <p:cTn id="25" dur="2000"/>
                                        <p:tgtEl>
                                          <p:spTgt spid="9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8">
                                            <p:txEl>
                                              <p:pRg st="5" end="5"/>
                                            </p:txEl>
                                          </p:spTgt>
                                        </p:tgtEl>
                                        <p:attrNameLst>
                                          <p:attrName>style.visibility</p:attrName>
                                        </p:attrNameLst>
                                      </p:cBhvr>
                                      <p:to>
                                        <p:strVal val="visible"/>
                                      </p:to>
                                    </p:set>
                                    <p:animEffect transition="in" filter="fade">
                                      <p:cBhvr>
                                        <p:cTn id="28" dur="2000"/>
                                        <p:tgtEl>
                                          <p:spTgt spid="9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8">
                                            <p:txEl>
                                              <p:pRg st="6" end="6"/>
                                            </p:txEl>
                                          </p:spTgt>
                                        </p:tgtEl>
                                        <p:attrNameLst>
                                          <p:attrName>style.visibility</p:attrName>
                                        </p:attrNameLst>
                                      </p:cBhvr>
                                      <p:to>
                                        <p:strVal val="visible"/>
                                      </p:to>
                                    </p:set>
                                    <p:animEffect transition="in" filter="fade">
                                      <p:cBhvr>
                                        <p:cTn id="33" dur="2000"/>
                                        <p:tgtEl>
                                          <p:spTgt spid="98">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8">
                                            <p:txEl>
                                              <p:pRg st="7" end="7"/>
                                            </p:txEl>
                                          </p:spTgt>
                                        </p:tgtEl>
                                        <p:attrNameLst>
                                          <p:attrName>style.visibility</p:attrName>
                                        </p:attrNameLst>
                                      </p:cBhvr>
                                      <p:to>
                                        <p:strVal val="visible"/>
                                      </p:to>
                                    </p:set>
                                    <p:animEffect transition="in" filter="fade">
                                      <p:cBhvr>
                                        <p:cTn id="36" dur="2000"/>
                                        <p:tgtEl>
                                          <p:spTgt spid="98">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8">
                                            <p:txEl>
                                              <p:pRg st="8" end="8"/>
                                            </p:txEl>
                                          </p:spTgt>
                                        </p:tgtEl>
                                        <p:attrNameLst>
                                          <p:attrName>style.visibility</p:attrName>
                                        </p:attrNameLst>
                                      </p:cBhvr>
                                      <p:to>
                                        <p:strVal val="visible"/>
                                      </p:to>
                                    </p:set>
                                    <p:animEffect transition="in" filter="fade">
                                      <p:cBhvr>
                                        <p:cTn id="41" dur="2000"/>
                                        <p:tgtEl>
                                          <p:spTgt spid="98">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8">
                                            <p:txEl>
                                              <p:pRg st="9" end="9"/>
                                            </p:txEl>
                                          </p:spTgt>
                                        </p:tgtEl>
                                        <p:attrNameLst>
                                          <p:attrName>style.visibility</p:attrName>
                                        </p:attrNameLst>
                                      </p:cBhvr>
                                      <p:to>
                                        <p:strVal val="visible"/>
                                      </p:to>
                                    </p:set>
                                    <p:animEffect transition="in" filter="fade">
                                      <p:cBhvr>
                                        <p:cTn id="46" dur="2000"/>
                                        <p:tgtEl>
                                          <p:spTgt spid="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33775" y="267494"/>
            <a:ext cx="6390450" cy="429525"/>
          </a:xfrm>
          <a:prstGeom prst="rect">
            <a:avLst/>
          </a:prstGeom>
        </p:spPr>
        <p:txBody>
          <a:bodyPr lIns="68569" tIns="68569" rIns="68569" bIns="68569" anchor="t" anchorCtr="0">
            <a:noAutofit/>
          </a:bodyPr>
          <a:lstStyle/>
          <a:p>
            <a:r>
              <a:rPr lang="en" dirty="0"/>
              <a:t>Typy otázek</a:t>
            </a:r>
          </a:p>
        </p:txBody>
      </p:sp>
      <p:sp>
        <p:nvSpPr>
          <p:cNvPr id="104" name="Shape 104"/>
          <p:cNvSpPr txBox="1">
            <a:spLocks noGrp="1"/>
          </p:cNvSpPr>
          <p:nvPr>
            <p:ph type="body" idx="1"/>
          </p:nvPr>
        </p:nvSpPr>
        <p:spPr>
          <a:xfrm>
            <a:off x="233775" y="987574"/>
            <a:ext cx="6390450" cy="4032448"/>
          </a:xfrm>
          <a:prstGeom prst="rect">
            <a:avLst/>
          </a:prstGeom>
        </p:spPr>
        <p:txBody>
          <a:bodyPr lIns="68569" tIns="68569" rIns="68569" bIns="68569" anchor="t" anchorCtr="0">
            <a:noAutofit/>
          </a:bodyPr>
          <a:lstStyle/>
          <a:p>
            <a:pPr marL="342900" indent="-171450">
              <a:spcAft>
                <a:spcPts val="0"/>
              </a:spcAft>
              <a:buChar char="-"/>
            </a:pPr>
            <a:r>
              <a:rPr lang="en" dirty="0"/>
              <a:t>uzavřené jsou téměř vždy lepší</a:t>
            </a:r>
          </a:p>
          <a:p>
            <a:pPr marL="685800" lvl="1" indent="-171450">
              <a:spcAft>
                <a:spcPts val="0"/>
              </a:spcAft>
              <a:buChar char="-"/>
            </a:pPr>
            <a:r>
              <a:rPr lang="en" sz="1600" dirty="0"/>
              <a:t>vyšší návratnost</a:t>
            </a:r>
          </a:p>
          <a:p>
            <a:pPr marL="685800" lvl="1" indent="-171450">
              <a:spcAft>
                <a:spcPts val="0"/>
              </a:spcAft>
              <a:buChar char="-"/>
            </a:pPr>
            <a:r>
              <a:rPr lang="en" sz="1600" dirty="0"/>
              <a:t>jednodušší interpretace a analýza dat</a:t>
            </a:r>
          </a:p>
          <a:p>
            <a:pPr marL="685800" lvl="1" indent="-171450">
              <a:spcAft>
                <a:spcPts val="0"/>
              </a:spcAft>
              <a:buChar char="-"/>
            </a:pPr>
            <a:r>
              <a:rPr lang="en" sz="1600" dirty="0"/>
              <a:t>jednoznačnost odpovědí</a:t>
            </a:r>
          </a:p>
          <a:p>
            <a:pPr marL="685800" lvl="1" indent="-171450">
              <a:spcAft>
                <a:spcPts val="0"/>
              </a:spcAft>
              <a:buChar char="-"/>
            </a:pPr>
            <a:r>
              <a:rPr lang="en" sz="1600" dirty="0"/>
              <a:t>jedna/více možností, ano/ne, matice, pořadí, ...</a:t>
            </a:r>
            <a:endParaRPr lang="en" sz="2350" dirty="0"/>
          </a:p>
          <a:p>
            <a:pPr marL="342900" indent="-171450">
              <a:spcAft>
                <a:spcPts val="0"/>
              </a:spcAft>
              <a:buChar char="-"/>
            </a:pPr>
            <a:r>
              <a:rPr lang="en" dirty="0"/>
              <a:t>otevřené otázky jsou jednodušší pro tazatele</a:t>
            </a:r>
          </a:p>
          <a:p>
            <a:pPr marL="342900" indent="-171450">
              <a:spcAft>
                <a:spcPts val="0"/>
              </a:spcAft>
              <a:buChar char="-"/>
            </a:pPr>
            <a:r>
              <a:rPr lang="en" dirty="0"/>
              <a:t>polarita otázek</a:t>
            </a:r>
            <a:endParaRPr lang="cs-CZ" dirty="0"/>
          </a:p>
          <a:p>
            <a:pPr marL="714375" lvl="1" indent="-171450">
              <a:spcAft>
                <a:spcPts val="0"/>
              </a:spcAft>
              <a:buChar char="-"/>
            </a:pPr>
            <a:r>
              <a:rPr lang="cs-CZ" sz="1600" dirty="0"/>
              <a:t>„BSS405 je užitečný předmět: nesouhlasím</a:t>
            </a:r>
            <a:r>
              <a:rPr lang="en-US" sz="1600" dirty="0"/>
              <a:t>&lt;</a:t>
            </a:r>
            <a:r>
              <a:rPr lang="cs-CZ" sz="1600" dirty="0"/>
              <a:t>-----</a:t>
            </a:r>
            <a:r>
              <a:rPr lang="en-US" sz="1600" dirty="0"/>
              <a:t>&gt;</a:t>
            </a:r>
            <a:r>
              <a:rPr lang="cs-CZ" sz="1600" dirty="0"/>
              <a:t>souhlasím“</a:t>
            </a:r>
          </a:p>
          <a:p>
            <a:pPr marL="714375" lvl="1" indent="-171450">
              <a:spcAft>
                <a:spcPts val="0"/>
              </a:spcAft>
              <a:buFontTx/>
              <a:buChar char="-"/>
            </a:pPr>
            <a:r>
              <a:rPr lang="cs-CZ" sz="1600" dirty="0"/>
              <a:t>„BSS405 je zbytečný předmět: nesouhlasím</a:t>
            </a:r>
            <a:r>
              <a:rPr lang="en-US" sz="1600" dirty="0"/>
              <a:t>&lt;</a:t>
            </a:r>
            <a:r>
              <a:rPr lang="cs-CZ" sz="1600" dirty="0"/>
              <a:t>-----</a:t>
            </a:r>
            <a:r>
              <a:rPr lang="en-US" sz="1600" dirty="0"/>
              <a:t>&gt;</a:t>
            </a:r>
            <a:r>
              <a:rPr lang="cs-CZ" sz="1600" dirty="0"/>
              <a:t>souhlasím“</a:t>
            </a:r>
            <a:endParaRPr lang="en" sz="1600" dirty="0"/>
          </a:p>
          <a:p>
            <a:pPr marL="714375" lvl="1" indent="-171450">
              <a:spcAft>
                <a:spcPts val="0"/>
              </a:spcAft>
              <a:buFontTx/>
              <a:buChar char="-"/>
            </a:pPr>
            <a:r>
              <a:rPr lang="cs-CZ" sz="1600" dirty="0"/>
              <a:t>„BSS405 je předmět: zbytečný</a:t>
            </a:r>
            <a:r>
              <a:rPr lang="en-US" sz="1600" dirty="0"/>
              <a:t>&lt;</a:t>
            </a:r>
            <a:r>
              <a:rPr lang="cs-CZ" sz="1600" dirty="0"/>
              <a:t>-----</a:t>
            </a:r>
            <a:r>
              <a:rPr lang="en-US" sz="1600" dirty="0"/>
              <a:t>&gt;</a:t>
            </a:r>
            <a:r>
              <a:rPr lang="cs-CZ" sz="1600" dirty="0"/>
              <a:t>užitečný“</a:t>
            </a:r>
            <a:endParaRPr lang="en" sz="1600" dirty="0"/>
          </a:p>
          <a:p>
            <a:pPr marL="342900" indent="-171450">
              <a:spcAft>
                <a:spcPts val="0"/>
              </a:spcAft>
              <a:buChar char="-"/>
            </a:pPr>
            <a:r>
              <a:rPr lang="en" dirty="0"/>
              <a:t>podmíněné otázky</a:t>
            </a:r>
          </a:p>
          <a:p>
            <a:pPr marL="685800" lvl="1" indent="-171450">
              <a:spcAft>
                <a:spcPts val="0"/>
              </a:spcAft>
              <a:buChar char="-"/>
            </a:pPr>
            <a:r>
              <a:rPr lang="en" sz="1600" dirty="0"/>
              <a:t>aneb pokud někdo odpoví, že má jen základní vzdělání, nemá smysl se ho ptát, jakou studoval vysokou školu</a:t>
            </a:r>
          </a:p>
          <a:p>
            <a:pPr>
              <a:spcAft>
                <a:spcPts val="0"/>
              </a:spcAft>
            </a:pPr>
            <a:endParaRPr dirty="0"/>
          </a:p>
          <a:p>
            <a:pPr>
              <a:spcAft>
                <a:spcPts val="0"/>
              </a:spcAft>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2000"/>
                                        <p:tgtEl>
                                          <p:spTgt spid="10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xEl>
                                              <p:pRg st="1" end="1"/>
                                            </p:txEl>
                                          </p:spTgt>
                                        </p:tgtEl>
                                        <p:attrNameLst>
                                          <p:attrName>style.visibility</p:attrName>
                                        </p:attrNameLst>
                                      </p:cBhvr>
                                      <p:to>
                                        <p:strVal val="visible"/>
                                      </p:to>
                                    </p:set>
                                    <p:animEffect transition="in" filter="fade">
                                      <p:cBhvr>
                                        <p:cTn id="10" dur="2000"/>
                                        <p:tgtEl>
                                          <p:spTgt spid="10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
                                            <p:txEl>
                                              <p:pRg st="2" end="2"/>
                                            </p:txEl>
                                          </p:spTgt>
                                        </p:tgtEl>
                                        <p:attrNameLst>
                                          <p:attrName>style.visibility</p:attrName>
                                        </p:attrNameLst>
                                      </p:cBhvr>
                                      <p:to>
                                        <p:strVal val="visible"/>
                                      </p:to>
                                    </p:set>
                                    <p:animEffect transition="in" filter="fade">
                                      <p:cBhvr>
                                        <p:cTn id="13" dur="2000"/>
                                        <p:tgtEl>
                                          <p:spTgt spid="10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
                                            <p:txEl>
                                              <p:pRg st="3" end="3"/>
                                            </p:txEl>
                                          </p:spTgt>
                                        </p:tgtEl>
                                        <p:attrNameLst>
                                          <p:attrName>style.visibility</p:attrName>
                                        </p:attrNameLst>
                                      </p:cBhvr>
                                      <p:to>
                                        <p:strVal val="visible"/>
                                      </p:to>
                                    </p:set>
                                    <p:animEffect transition="in" filter="fade">
                                      <p:cBhvr>
                                        <p:cTn id="16" dur="2000"/>
                                        <p:tgtEl>
                                          <p:spTgt spid="10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
                                            <p:txEl>
                                              <p:pRg st="4" end="4"/>
                                            </p:txEl>
                                          </p:spTgt>
                                        </p:tgtEl>
                                        <p:attrNameLst>
                                          <p:attrName>style.visibility</p:attrName>
                                        </p:attrNameLst>
                                      </p:cBhvr>
                                      <p:to>
                                        <p:strVal val="visible"/>
                                      </p:to>
                                    </p:set>
                                    <p:animEffect transition="in" filter="fade">
                                      <p:cBhvr>
                                        <p:cTn id="19" dur="2000"/>
                                        <p:tgtEl>
                                          <p:spTgt spid="10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4">
                                            <p:txEl>
                                              <p:pRg st="5" end="5"/>
                                            </p:txEl>
                                          </p:spTgt>
                                        </p:tgtEl>
                                        <p:attrNameLst>
                                          <p:attrName>style.visibility</p:attrName>
                                        </p:attrNameLst>
                                      </p:cBhvr>
                                      <p:to>
                                        <p:strVal val="visible"/>
                                      </p:to>
                                    </p:set>
                                    <p:animEffect transition="in" filter="fade">
                                      <p:cBhvr>
                                        <p:cTn id="24" dur="2000"/>
                                        <p:tgtEl>
                                          <p:spTgt spid="10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4">
                                            <p:txEl>
                                              <p:pRg st="6" end="6"/>
                                            </p:txEl>
                                          </p:spTgt>
                                        </p:tgtEl>
                                        <p:attrNameLst>
                                          <p:attrName>style.visibility</p:attrName>
                                        </p:attrNameLst>
                                      </p:cBhvr>
                                      <p:to>
                                        <p:strVal val="visible"/>
                                      </p:to>
                                    </p:set>
                                    <p:animEffect transition="in" filter="fade">
                                      <p:cBhvr>
                                        <p:cTn id="29" dur="2000"/>
                                        <p:tgtEl>
                                          <p:spTgt spid="10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4">
                                            <p:txEl>
                                              <p:pRg st="7" end="7"/>
                                            </p:txEl>
                                          </p:spTgt>
                                        </p:tgtEl>
                                        <p:attrNameLst>
                                          <p:attrName>style.visibility</p:attrName>
                                        </p:attrNameLst>
                                      </p:cBhvr>
                                      <p:to>
                                        <p:strVal val="visible"/>
                                      </p:to>
                                    </p:set>
                                    <p:animEffect transition="in" filter="fade">
                                      <p:cBhvr>
                                        <p:cTn id="32" dur="2000"/>
                                        <p:tgtEl>
                                          <p:spTgt spid="10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4">
                                            <p:txEl>
                                              <p:pRg st="8" end="8"/>
                                            </p:txEl>
                                          </p:spTgt>
                                        </p:tgtEl>
                                        <p:attrNameLst>
                                          <p:attrName>style.visibility</p:attrName>
                                        </p:attrNameLst>
                                      </p:cBhvr>
                                      <p:to>
                                        <p:strVal val="visible"/>
                                      </p:to>
                                    </p:set>
                                    <p:animEffect transition="in" filter="fade">
                                      <p:cBhvr>
                                        <p:cTn id="35" dur="2000"/>
                                        <p:tgtEl>
                                          <p:spTgt spid="10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4">
                                            <p:txEl>
                                              <p:pRg st="9" end="9"/>
                                            </p:txEl>
                                          </p:spTgt>
                                        </p:tgtEl>
                                        <p:attrNameLst>
                                          <p:attrName>style.visibility</p:attrName>
                                        </p:attrNameLst>
                                      </p:cBhvr>
                                      <p:to>
                                        <p:strVal val="visible"/>
                                      </p:to>
                                    </p:set>
                                    <p:animEffect transition="in" filter="fade">
                                      <p:cBhvr>
                                        <p:cTn id="38" dur="2000"/>
                                        <p:tgtEl>
                                          <p:spTgt spid="10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4">
                                            <p:txEl>
                                              <p:pRg st="10" end="10"/>
                                            </p:txEl>
                                          </p:spTgt>
                                        </p:tgtEl>
                                        <p:attrNameLst>
                                          <p:attrName>style.visibility</p:attrName>
                                        </p:attrNameLst>
                                      </p:cBhvr>
                                      <p:to>
                                        <p:strVal val="visible"/>
                                      </p:to>
                                    </p:set>
                                    <p:animEffect transition="in" filter="fade">
                                      <p:cBhvr>
                                        <p:cTn id="43" dur="2000"/>
                                        <p:tgtEl>
                                          <p:spTgt spid="104">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4">
                                            <p:txEl>
                                              <p:pRg st="11" end="11"/>
                                            </p:txEl>
                                          </p:spTgt>
                                        </p:tgtEl>
                                        <p:attrNameLst>
                                          <p:attrName>style.visibility</p:attrName>
                                        </p:attrNameLst>
                                      </p:cBhvr>
                                      <p:to>
                                        <p:strVal val="visible"/>
                                      </p:to>
                                    </p:set>
                                    <p:animEffect transition="in" filter="fade">
                                      <p:cBhvr>
                                        <p:cTn id="46" dur="2000"/>
                                        <p:tgtEl>
                                          <p:spTgt spid="10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680</Words>
  <Application>Microsoft Office PowerPoint</Application>
  <PresentationFormat>Custom</PresentationFormat>
  <Paragraphs>103</Paragraphs>
  <Slides>15</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simple-light-2</vt:lpstr>
      <vt:lpstr>Dotazníky</vt:lpstr>
      <vt:lpstr>PowerPoint Presentation</vt:lpstr>
      <vt:lpstr>Základní “pravidla”</vt:lpstr>
      <vt:lpstr>Cíle sběru dat</vt:lpstr>
      <vt:lpstr>Obecné kroky</vt:lpstr>
      <vt:lpstr>Typy proměnných</vt:lpstr>
      <vt:lpstr>Terén a populace</vt:lpstr>
      <vt:lpstr>Struktura dotazníku</vt:lpstr>
      <vt:lpstr>Typy otázek</vt:lpstr>
      <vt:lpstr>PowerPoint Presentation</vt:lpstr>
      <vt:lpstr>Jak se neptat aneb časté problémy</vt:lpstr>
      <vt:lpstr>Další otázky a problémy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Dotazníky</dc:title>
  <cp:lastModifiedBy>blorg</cp:lastModifiedBy>
  <cp:revision>16</cp:revision>
  <dcterms:modified xsi:type="dcterms:W3CDTF">2019-03-27T08:02:18Z</dcterms:modified>
</cp:coreProperties>
</file>