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08" r:id="rId4"/>
    <p:sldMasterId id="2147483720" r:id="rId5"/>
    <p:sldMasterId id="2147483744" r:id="rId6"/>
    <p:sldMasterId id="2147483768" r:id="rId7"/>
    <p:sldMasterId id="2147483780" r:id="rId8"/>
    <p:sldMasterId id="2147483792" r:id="rId9"/>
    <p:sldMasterId id="2147483804" r:id="rId10"/>
    <p:sldMasterId id="2147483828" r:id="rId11"/>
    <p:sldMasterId id="2147483840" r:id="rId12"/>
    <p:sldMasterId id="2147483852" r:id="rId13"/>
    <p:sldMasterId id="2147483876" r:id="rId14"/>
    <p:sldMasterId id="2147483888" r:id="rId15"/>
    <p:sldMasterId id="2147483948" r:id="rId16"/>
    <p:sldMasterId id="2147483984" r:id="rId17"/>
  </p:sldMasterIdLst>
  <p:sldIdLst>
    <p:sldId id="256" r:id="rId18"/>
    <p:sldId id="307" r:id="rId19"/>
    <p:sldId id="260" r:id="rId20"/>
    <p:sldId id="308" r:id="rId21"/>
    <p:sldId id="313" r:id="rId22"/>
    <p:sldId id="268" r:id="rId23"/>
    <p:sldId id="265" r:id="rId24"/>
    <p:sldId id="266" r:id="rId25"/>
    <p:sldId id="267" r:id="rId26"/>
    <p:sldId id="269" r:id="rId27"/>
    <p:sldId id="270" r:id="rId28"/>
    <p:sldId id="271" r:id="rId29"/>
    <p:sldId id="286" r:id="rId30"/>
    <p:sldId id="285" r:id="rId31"/>
    <p:sldId id="273" r:id="rId32"/>
    <p:sldId id="274" r:id="rId33"/>
    <p:sldId id="276" r:id="rId34"/>
    <p:sldId id="277" r:id="rId35"/>
    <p:sldId id="278" r:id="rId36"/>
    <p:sldId id="279" r:id="rId37"/>
    <p:sldId id="280" r:id="rId38"/>
    <p:sldId id="281" r:id="rId39"/>
    <p:sldId id="287" r:id="rId40"/>
    <p:sldId id="288" r:id="rId41"/>
    <p:sldId id="289" r:id="rId42"/>
    <p:sldId id="300" r:id="rId43"/>
    <p:sldId id="293" r:id="rId44"/>
    <p:sldId id="291" r:id="rId45"/>
    <p:sldId id="292" r:id="rId46"/>
    <p:sldId id="297" r:id="rId47"/>
    <p:sldId id="294" r:id="rId48"/>
    <p:sldId id="295" r:id="rId4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400" b="0" dirty="0"/>
              <a:t>Počet</a:t>
            </a:r>
            <a:r>
              <a:rPr lang="cs-CZ" sz="2400" b="0" baseline="0" dirty="0"/>
              <a:t> příslušníků armády (v tis.)</a:t>
            </a:r>
            <a:endParaRPr lang="en-US" sz="2400" b="0" dirty="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List1!$E$2</c:f>
              <c:strCache>
                <c:ptCount val="1"/>
                <c:pt idx="0">
                  <c:v>armáda</c:v>
                </c:pt>
              </c:strCache>
            </c:strRef>
          </c:tx>
          <c:spPr>
            <a:ln w="63500"/>
          </c:spPr>
          <c:marker>
            <c:symbol val="none"/>
          </c:marker>
          <c:xVal>
            <c:numRef>
              <c:f>List1!$D$3:$D$15</c:f>
              <c:numCache>
                <c:formatCode>General</c:formatCode>
                <c:ptCount val="13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1980</c:v>
                </c:pt>
                <c:pt idx="7">
                  <c:v>1985</c:v>
                </c:pt>
                <c:pt idx="8">
                  <c:v>1990</c:v>
                </c:pt>
                <c:pt idx="9">
                  <c:v>1995</c:v>
                </c:pt>
                <c:pt idx="10">
                  <c:v>2000</c:v>
                </c:pt>
                <c:pt idx="11">
                  <c:v>2005</c:v>
                </c:pt>
                <c:pt idx="12">
                  <c:v>2010</c:v>
                </c:pt>
              </c:numCache>
            </c:numRef>
          </c:xVal>
          <c:yVal>
            <c:numRef>
              <c:f>List1!$E$3:$E$15</c:f>
              <c:numCache>
                <c:formatCode>General</c:formatCode>
                <c:ptCount val="13"/>
                <c:pt idx="0">
                  <c:v>114</c:v>
                </c:pt>
                <c:pt idx="1">
                  <c:v>123</c:v>
                </c:pt>
                <c:pt idx="2">
                  <c:v>118</c:v>
                </c:pt>
                <c:pt idx="3">
                  <c:v>129</c:v>
                </c:pt>
                <c:pt idx="4">
                  <c:v>136</c:v>
                </c:pt>
                <c:pt idx="5">
                  <c:v>143</c:v>
                </c:pt>
                <c:pt idx="6">
                  <c:v>139</c:v>
                </c:pt>
                <c:pt idx="7">
                  <c:v>137</c:v>
                </c:pt>
                <c:pt idx="8">
                  <c:v>83</c:v>
                </c:pt>
                <c:pt idx="9">
                  <c:v>62</c:v>
                </c:pt>
                <c:pt idx="10">
                  <c:v>45</c:v>
                </c:pt>
                <c:pt idx="11">
                  <c:v>41</c:v>
                </c:pt>
                <c:pt idx="12">
                  <c:v>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89-4C4C-9D39-119ACEB103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540800"/>
        <c:axId val="102542336"/>
      </c:scatterChart>
      <c:valAx>
        <c:axId val="10254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102542336"/>
        <c:crosses val="autoZero"/>
        <c:crossBetween val="midCat"/>
      </c:valAx>
      <c:valAx>
        <c:axId val="102542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102540800"/>
        <c:crosses val="autoZero"/>
        <c:crossBetween val="midCat"/>
      </c:valAx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b="0" dirty="0"/>
              <a:t>X -</a:t>
            </a:r>
            <a:r>
              <a:rPr lang="cs-CZ" sz="1800" b="0" baseline="0" dirty="0"/>
              <a:t> % umělých hranic; Y - % koncentrace armády u hranic</a:t>
            </a:r>
            <a:endParaRPr lang="en-US" sz="1800" b="0" dirty="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List2!$E$3</c:f>
              <c:strCache>
                <c:ptCount val="1"/>
                <c:pt idx="0">
                  <c:v>abc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chemeClr val="accent1">
                  <a:lumMod val="75000"/>
                </a:schemeClr>
              </a:solidFill>
            </c:spPr>
          </c:marker>
          <c:trendline>
            <c:spPr>
              <a:ln w="41275"/>
            </c:spPr>
            <c:trendlineType val="linear"/>
            <c:dispRSqr val="0"/>
            <c:dispEq val="0"/>
          </c:trendline>
          <c:xVal>
            <c:numRef>
              <c:f>List2!$D$4:$D$16</c:f>
              <c:numCache>
                <c:formatCode>#,##0</c:formatCode>
                <c:ptCount val="13"/>
                <c:pt idx="0">
                  <c:v>45</c:v>
                </c:pt>
                <c:pt idx="1">
                  <c:v>61</c:v>
                </c:pt>
                <c:pt idx="2" formatCode="General">
                  <c:v>55</c:v>
                </c:pt>
                <c:pt idx="3" formatCode="General">
                  <c:v>34</c:v>
                </c:pt>
                <c:pt idx="4" formatCode="General">
                  <c:v>73</c:v>
                </c:pt>
                <c:pt idx="5" formatCode="General">
                  <c:v>28</c:v>
                </c:pt>
                <c:pt idx="6" formatCode="General">
                  <c:v>94</c:v>
                </c:pt>
                <c:pt idx="7" formatCode="General">
                  <c:v>68</c:v>
                </c:pt>
                <c:pt idx="8" formatCode="General">
                  <c:v>47</c:v>
                </c:pt>
                <c:pt idx="9" formatCode="General">
                  <c:v>55</c:v>
                </c:pt>
                <c:pt idx="10" formatCode="General">
                  <c:v>83</c:v>
                </c:pt>
                <c:pt idx="11" formatCode="General">
                  <c:v>17</c:v>
                </c:pt>
                <c:pt idx="12" formatCode="General">
                  <c:v>32</c:v>
                </c:pt>
              </c:numCache>
            </c:numRef>
          </c:xVal>
          <c:yVal>
            <c:numRef>
              <c:f>List2!$E$4:$E$16</c:f>
              <c:numCache>
                <c:formatCode>General</c:formatCode>
                <c:ptCount val="13"/>
                <c:pt idx="0">
                  <c:v>52</c:v>
                </c:pt>
                <c:pt idx="1">
                  <c:v>73</c:v>
                </c:pt>
                <c:pt idx="2">
                  <c:v>21</c:v>
                </c:pt>
                <c:pt idx="3">
                  <c:v>61</c:v>
                </c:pt>
                <c:pt idx="4">
                  <c:v>28</c:v>
                </c:pt>
                <c:pt idx="5">
                  <c:v>45</c:v>
                </c:pt>
                <c:pt idx="6">
                  <c:v>71</c:v>
                </c:pt>
                <c:pt idx="7">
                  <c:v>59</c:v>
                </c:pt>
                <c:pt idx="8">
                  <c:v>25</c:v>
                </c:pt>
                <c:pt idx="9">
                  <c:v>49</c:v>
                </c:pt>
                <c:pt idx="10">
                  <c:v>63</c:v>
                </c:pt>
                <c:pt idx="11">
                  <c:v>31</c:v>
                </c:pt>
                <c:pt idx="12">
                  <c:v>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517-472A-85ED-7B57F5070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951936"/>
        <c:axId val="102953728"/>
      </c:scatterChart>
      <c:valAx>
        <c:axId val="102951936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102953728"/>
        <c:crosses val="autoZero"/>
        <c:crossBetween val="midCat"/>
      </c:valAx>
      <c:valAx>
        <c:axId val="102953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102951936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3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9071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2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23902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78204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4534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93561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23001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0275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5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1533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92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56573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94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4829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6903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7467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63970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5413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47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75713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55871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70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47569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362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04683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54048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08126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45954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22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51822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54953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93078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38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57713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4335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79043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59181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890527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91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633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911239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1087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327671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70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814361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19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251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8391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38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002897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89264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77822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911105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983784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021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45528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0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22580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610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55368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568679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39542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59874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387607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45045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008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8954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05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63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499338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77073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536306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95859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8156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38569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9409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06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1161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2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21398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72657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92136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516480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4816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26908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29421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486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733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41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35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7600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235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9192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8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950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9550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0760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643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6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2291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917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97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9573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1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416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254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8149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152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312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90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5944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26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774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0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1038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101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569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879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175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643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377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0181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05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34903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6149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4784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40873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346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1805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768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88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94891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319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2435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7844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05491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457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916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7818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6450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03978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3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9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2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2390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78204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453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93561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23001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027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5636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153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23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9071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2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23902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78204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4534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93561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23001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0275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5636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1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26.03.2019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37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5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362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297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63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098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938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07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945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982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160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903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72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37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26.03.2019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37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lpY0Kt4bn8" TargetMode="External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8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960240"/>
            <a:ext cx="7851648" cy="1828800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Teorie, logika výzkumu, literatura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5132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13.3.2019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63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„Dobrá“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b="1" dirty="0"/>
              <a:t>Je testovatelná:</a:t>
            </a:r>
          </a:p>
          <a:p>
            <a:pPr lvl="1"/>
            <a:r>
              <a:rPr lang="cs-CZ" dirty="0"/>
              <a:t>Teorie musí být testovatelná (a tedy i falsifikovatelná)</a:t>
            </a:r>
          </a:p>
          <a:p>
            <a:pPr lvl="1"/>
            <a:r>
              <a:rPr lang="cs-CZ" dirty="0"/>
              <a:t>Teorie, která se nedá testovat, </a:t>
            </a:r>
            <a:r>
              <a:rPr lang="cs-CZ" b="1" dirty="0"/>
              <a:t>není teorií</a:t>
            </a:r>
          </a:p>
          <a:p>
            <a:pPr lvl="1"/>
            <a:r>
              <a:rPr lang="cs-CZ" dirty="0"/>
              <a:t>Musí existovat prostor pro její zpochybnění</a:t>
            </a:r>
          </a:p>
          <a:p>
            <a:endParaRPr lang="cs-CZ" b="1" dirty="0"/>
          </a:p>
          <a:p>
            <a:r>
              <a:rPr lang="cs-CZ" dirty="0"/>
              <a:t>Netestovatelné „teorie“:</a:t>
            </a:r>
          </a:p>
          <a:p>
            <a:pPr lvl="1"/>
            <a:r>
              <a:rPr lang="cs-CZ" dirty="0"/>
              <a:t>Nejsou spojeny s daty</a:t>
            </a:r>
          </a:p>
          <a:p>
            <a:pPr lvl="1"/>
            <a:r>
              <a:rPr lang="cs-CZ" dirty="0"/>
              <a:t>Nemohou být nesprávné</a:t>
            </a:r>
          </a:p>
          <a:p>
            <a:endParaRPr lang="cs-CZ" dirty="0"/>
          </a:p>
          <a:p>
            <a:r>
              <a:rPr lang="cs-CZ" dirty="0"/>
              <a:t>Typicky – náboženská dogmata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07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„Dobrá“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b="1" dirty="0"/>
              <a:t>Vysvětluje žádanou oblast:</a:t>
            </a:r>
          </a:p>
          <a:p>
            <a:pPr lvl="1"/>
            <a:r>
              <a:rPr lang="cs-CZ" dirty="0"/>
              <a:t>Objasňuje relevantní téma</a:t>
            </a:r>
          </a:p>
          <a:p>
            <a:pPr lvl="1"/>
            <a:r>
              <a:rPr lang="cs-CZ" dirty="0"/>
              <a:t>Teorie o věcích, o které není zájem, mají menší význam (stále jsou to však teorie)</a:t>
            </a:r>
          </a:p>
          <a:p>
            <a:pPr lvl="1"/>
            <a:r>
              <a:rPr lang="cs-CZ" dirty="0"/>
              <a:t>Častý problém v sociálních vědách</a:t>
            </a:r>
          </a:p>
          <a:p>
            <a:endParaRPr lang="cs-CZ" dirty="0"/>
          </a:p>
          <a:p>
            <a:r>
              <a:rPr lang="cs-CZ" b="1" dirty="0"/>
              <a:t>Má schopnost preskripce:</a:t>
            </a:r>
          </a:p>
          <a:p>
            <a:pPr lvl="1"/>
            <a:r>
              <a:rPr lang="cs-CZ" dirty="0"/>
              <a:t>Vyvozování důsledků na základě poznání proměnných a okolností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00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Teorie ve výzkumu má své opodstatnění</a:t>
            </a:r>
          </a:p>
          <a:p>
            <a:endParaRPr lang="cs-CZ" dirty="0"/>
          </a:p>
          <a:p>
            <a:r>
              <a:rPr lang="cs-CZ" dirty="0"/>
              <a:t>Není v práci „do počtu“, aby se naplnily znaky</a:t>
            </a:r>
          </a:p>
          <a:p>
            <a:endParaRPr lang="cs-CZ" dirty="0"/>
          </a:p>
          <a:p>
            <a:r>
              <a:rPr lang="cs-CZ" dirty="0"/>
              <a:t>Dva základní postupy:</a:t>
            </a:r>
          </a:p>
          <a:p>
            <a:pPr lvl="1"/>
            <a:r>
              <a:rPr lang="cs-CZ" dirty="0"/>
              <a:t>Tvorba</a:t>
            </a:r>
          </a:p>
          <a:p>
            <a:pPr lvl="1"/>
            <a:r>
              <a:rPr lang="cs-CZ" dirty="0"/>
              <a:t>Testování</a:t>
            </a:r>
          </a:p>
          <a:p>
            <a:endParaRPr lang="cs-CZ" dirty="0"/>
          </a:p>
          <a:p>
            <a:r>
              <a:rPr lang="cs-CZ" dirty="0"/>
              <a:t>V práci může dojít k jejich kombinaci</a:t>
            </a:r>
          </a:p>
          <a:p>
            <a:endParaRPr lang="cs-CZ" dirty="0"/>
          </a:p>
          <a:p>
            <a:r>
              <a:rPr lang="cs-CZ" dirty="0"/>
              <a:t>Tvorba teorií je typicky spojena s kvalitativním přístupem a testování s kvantitativním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b="1" dirty="0">
                <a:sym typeface="Wingdings" pitchFamily="2" charset="2"/>
              </a:rPr>
              <a:t>není to výlučné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00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Logiky výzkumu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Induktivní</a:t>
            </a:r>
          </a:p>
          <a:p>
            <a:r>
              <a:rPr lang="cs-CZ" b="1" dirty="0"/>
              <a:t>Deduktivní</a:t>
            </a:r>
          </a:p>
          <a:p>
            <a:r>
              <a:rPr lang="cs-CZ" dirty="0"/>
              <a:t>Retroduktivní</a:t>
            </a:r>
          </a:p>
          <a:p>
            <a:r>
              <a:rPr lang="cs-CZ" dirty="0"/>
              <a:t>Abduktivní</a:t>
            </a:r>
          </a:p>
          <a:p>
            <a:endParaRPr lang="cs-CZ" dirty="0"/>
          </a:p>
          <a:p>
            <a:r>
              <a:rPr lang="cs-CZ" dirty="0"/>
              <a:t>Induktivní:</a:t>
            </a:r>
          </a:p>
          <a:p>
            <a:pPr lvl="1"/>
            <a:r>
              <a:rPr lang="cs-CZ" dirty="0"/>
              <a:t>Cíl – generalizace, formulování teorií</a:t>
            </a:r>
          </a:p>
          <a:p>
            <a:endParaRPr lang="cs-CZ" dirty="0"/>
          </a:p>
          <a:p>
            <a:r>
              <a:rPr lang="cs-CZ" dirty="0"/>
              <a:t>Deduktivní:</a:t>
            </a:r>
          </a:p>
          <a:p>
            <a:pPr lvl="1"/>
            <a:r>
              <a:rPr lang="cs-CZ" dirty="0"/>
              <a:t>Cíl – testování teorií </a:t>
            </a:r>
          </a:p>
        </p:txBody>
      </p:sp>
    </p:spTree>
    <p:extLst>
      <p:ext uri="{BB962C8B-B14F-4D97-AF65-F5344CB8AC3E}">
        <p14:creationId xmlns:p14="http://schemas.microsoft.com/office/powerpoint/2010/main" val="170987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739328"/>
              </p:ext>
            </p:extLst>
          </p:nvPr>
        </p:nvGraphicFramePr>
        <p:xfrm>
          <a:off x="457200" y="1124744"/>
          <a:ext cx="8229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3600" b="0" dirty="0">
                          <a:solidFill>
                            <a:schemeClr val="tx1"/>
                          </a:solidFill>
                        </a:rPr>
                        <a:t>Indukce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3600" b="0" dirty="0">
                          <a:solidFill>
                            <a:schemeClr val="tx1"/>
                          </a:solidFill>
                        </a:rPr>
                        <a:t>Dedukce</a:t>
                      </a:r>
                      <a:endParaRPr lang="en-US" sz="3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Pozorování, sběr dat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Teorie </a:t>
                      </a:r>
                      <a:r>
                        <a:rPr lang="sk-SK" sz="2800" b="0" dirty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 hypotézy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k-SK" sz="28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Hledání pravidelností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Testování hypotéz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k-SK" sz="28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Generalizace, nové teorie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Potvrzení / </a:t>
                      </a:r>
                      <a:r>
                        <a:rPr lang="sk-SK" sz="2800" b="0" baseline="0" dirty="0">
                          <a:solidFill>
                            <a:schemeClr val="tx1"/>
                          </a:solidFill>
                        </a:rPr>
                        <a:t>zamítnutí teorie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Šipka dolů 5"/>
          <p:cNvSpPr/>
          <p:nvPr/>
        </p:nvSpPr>
        <p:spPr>
          <a:xfrm>
            <a:off x="2411760" y="2564904"/>
            <a:ext cx="243615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6516216" y="2564904"/>
            <a:ext cx="243615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Šipka dolů 11"/>
          <p:cNvSpPr/>
          <p:nvPr/>
        </p:nvSpPr>
        <p:spPr>
          <a:xfrm>
            <a:off x="2411760" y="4005064"/>
            <a:ext cx="243615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6516216" y="4005064"/>
            <a:ext cx="243615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76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1. Tvorba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dirty="0"/>
              <a:t>Neexistuje „recept“ na vytváření teorií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Podobně jako u témat výzkumů, ani zde není žádný myšlenkový proces s garancí výsledku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 tedy vytvořit teorii?</a:t>
            </a:r>
          </a:p>
        </p:txBody>
      </p:sp>
    </p:spTree>
    <p:extLst>
      <p:ext uri="{BB962C8B-B14F-4D97-AF65-F5344CB8AC3E}">
        <p14:creationId xmlns:p14="http://schemas.microsoft.com/office/powerpoint/2010/main" val="1036104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Tvorba teorií - tipy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Sledování nevysvětlených nebo málo vysvětlených jevů</a:t>
            </a:r>
          </a:p>
          <a:p>
            <a:endParaRPr lang="cs-CZ" dirty="0"/>
          </a:p>
          <a:p>
            <a:r>
              <a:rPr lang="cs-CZ" dirty="0"/>
              <a:t>Zkoumání deviantních a extrémních případů</a:t>
            </a:r>
          </a:p>
          <a:p>
            <a:endParaRPr lang="cs-CZ" dirty="0"/>
          </a:p>
          <a:p>
            <a:r>
              <a:rPr lang="cs-CZ" dirty="0"/>
              <a:t>Komparativní metoda</a:t>
            </a:r>
          </a:p>
          <a:p>
            <a:endParaRPr lang="cs-CZ" dirty="0"/>
          </a:p>
          <a:p>
            <a:r>
              <a:rPr lang="cs-CZ" dirty="0" err="1"/>
              <a:t>Kontrafaktuální</a:t>
            </a:r>
            <a:r>
              <a:rPr lang="cs-CZ" dirty="0"/>
              <a:t> analýza (</a:t>
            </a:r>
            <a:r>
              <a:rPr lang="cs-CZ" dirty="0">
                <a:hlinkClick r:id="rId2"/>
              </a:rPr>
              <a:t>https://www.youtube.com/</a:t>
            </a:r>
            <a:r>
              <a:rPr lang="cs-CZ" dirty="0" err="1">
                <a:hlinkClick r:id="rId2"/>
              </a:rPr>
              <a:t>watch?v</a:t>
            </a:r>
            <a:r>
              <a:rPr lang="cs-CZ" dirty="0">
                <a:hlinkClick r:id="rId2"/>
              </a:rPr>
              <a:t>=0lpY0Kt4bn8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Analýza existujících velkých datových souborů</a:t>
            </a:r>
          </a:p>
          <a:p>
            <a:endParaRPr lang="cs-CZ" dirty="0"/>
          </a:p>
          <a:p>
            <a:r>
              <a:rPr lang="cs-CZ" dirty="0"/>
              <a:t>Import teorií z jiných oblastí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439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Pravidla tvorby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dirty="0"/>
              <a:t>King, Keohane, Verba</a:t>
            </a:r>
          </a:p>
          <a:p>
            <a:endParaRPr lang="cs-CZ" dirty="0"/>
          </a:p>
          <a:p>
            <a:r>
              <a:rPr lang="cs-CZ" b="1" dirty="0"/>
              <a:t>Teorie mají být:</a:t>
            </a:r>
          </a:p>
          <a:p>
            <a:pPr lvl="1"/>
            <a:r>
              <a:rPr lang="cs-CZ" dirty="0"/>
              <a:t>Vyvrátitelné</a:t>
            </a:r>
          </a:p>
          <a:p>
            <a:pPr lvl="1"/>
            <a:r>
              <a:rPr lang="cs-CZ" dirty="0"/>
              <a:t>Vnitřně konzistentní</a:t>
            </a:r>
          </a:p>
          <a:p>
            <a:pPr lvl="1"/>
            <a:r>
              <a:rPr lang="cs-CZ" dirty="0"/>
              <a:t>Se zodpovědně vybranými závislými proměnnými</a:t>
            </a:r>
          </a:p>
          <a:p>
            <a:pPr lvl="1"/>
            <a:r>
              <a:rPr lang="cs-CZ" dirty="0"/>
              <a:t>Maximálně konkrétní</a:t>
            </a:r>
          </a:p>
          <a:p>
            <a:pPr lvl="1"/>
            <a:r>
              <a:rPr lang="cs-CZ" dirty="0"/>
              <a:t>Široce formulované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061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Pravidla tvorby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b="1" dirty="0"/>
              <a:t>Vyvratitelnost (falsifikovatelnost):</a:t>
            </a:r>
          </a:p>
          <a:p>
            <a:pPr lvl="1"/>
            <a:r>
              <a:rPr lang="cs-CZ" dirty="0"/>
              <a:t>Pro každou teorii je třeba si klást otázku „jaký důkaz by ji mohl popřít?“</a:t>
            </a:r>
          </a:p>
          <a:p>
            <a:endParaRPr lang="cs-CZ" dirty="0"/>
          </a:p>
          <a:p>
            <a:r>
              <a:rPr lang="cs-CZ" b="1" dirty="0"/>
              <a:t>Vnitřní konzistentnost:</a:t>
            </a:r>
          </a:p>
          <a:p>
            <a:pPr lvl="1"/>
            <a:r>
              <a:rPr lang="cs-CZ" dirty="0"/>
              <a:t>Jednotlivé části teorie si nesmí odporovat</a:t>
            </a:r>
          </a:p>
          <a:p>
            <a:pPr lvl="1"/>
            <a:r>
              <a:rPr lang="cs-CZ" dirty="0"/>
              <a:t>Důkaz nekonzistentnosti – pokud je z teorie možné vytvořit navzájem si odporující hypotézy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598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Pravidla tvorby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b="1" dirty="0"/>
              <a:t>Zodpovědný výběr závislé proměnné:</a:t>
            </a:r>
          </a:p>
          <a:p>
            <a:pPr lvl="1"/>
            <a:r>
              <a:rPr lang="cs-CZ" dirty="0"/>
              <a:t>Dát si pozor, aby byla skutečně závislá</a:t>
            </a:r>
          </a:p>
          <a:p>
            <a:pPr lvl="1"/>
            <a:r>
              <a:rPr lang="cs-CZ" dirty="0"/>
              <a:t>Závislá proměnná by neměla být konstantní</a:t>
            </a:r>
          </a:p>
          <a:p>
            <a:pPr lvl="1"/>
            <a:r>
              <a:rPr lang="cs-CZ" dirty="0"/>
              <a:t>Závislá proměnná musí reprezentovat zkoumaný vztah</a:t>
            </a:r>
          </a:p>
          <a:p>
            <a:endParaRPr lang="cs-CZ" dirty="0"/>
          </a:p>
          <a:p>
            <a:r>
              <a:rPr lang="cs-CZ" i="1" dirty="0"/>
              <a:t>Cíl – určit, za jakých podmínek vznikají války</a:t>
            </a:r>
          </a:p>
          <a:p>
            <a:r>
              <a:rPr lang="cs-CZ" i="1" dirty="0"/>
              <a:t>Sledovány pouze ty události, které končí válkou</a:t>
            </a:r>
          </a:p>
          <a:p>
            <a:endParaRPr lang="cs-CZ" dirty="0"/>
          </a:p>
          <a:p>
            <a:r>
              <a:rPr lang="cs-CZ" dirty="0"/>
              <a:t>Je to správný postup?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22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Teorie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/>
              <a:t>Množina tvrzení, jež společně popisují a vysvětlují určitý fenomén, jeho příčiny nebo důsledky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/>
              <a:t>Tato tvrzení jsou na vyšší úrovni abstrakce než jednoduchá fakta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/>
              <a:t>Cíl – nejen popsat, ale i vysvětlit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/>
              <a:t>Vysvětlení věcí na logice pokud – tak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dirty="0"/>
              <a:t>Van Evera – teorie není </a:t>
            </a:r>
            <a:r>
              <a:rPr lang="cs-CZ" b="1" dirty="0"/>
              <a:t>nic víc</a:t>
            </a:r>
            <a:r>
              <a:rPr lang="cs-CZ" dirty="0"/>
              <a:t> než soubor kauzálních zákonů a hypotéz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76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Pravidla tvorby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Maximální konkrétnost: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Teorie se má skládat z pozorovatelných konceptů</a:t>
            </a:r>
          </a:p>
          <a:p>
            <a:pPr marL="393192" lvl="1" indent="0">
              <a:buNone/>
            </a:pPr>
            <a:endParaRPr lang="cs-CZ" i="1" dirty="0"/>
          </a:p>
          <a:p>
            <a:pPr lvl="1"/>
            <a:r>
              <a:rPr lang="cs-CZ" i="1" dirty="0"/>
              <a:t>Národní zájem</a:t>
            </a:r>
            <a:r>
              <a:rPr lang="cs-CZ" dirty="0"/>
              <a:t> – jak to pozorovat?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Čím abstraktnější koncepty, tím bude těžší takovou teorii testovat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Možnost rozložit abstraktní koncepty na pozorovatelné indikátory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51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Pravidla tvorby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b="1" dirty="0"/>
              <a:t>Široká formulace:</a:t>
            </a:r>
          </a:p>
          <a:p>
            <a:pPr lvl="1"/>
            <a:r>
              <a:rPr lang="cs-CZ" dirty="0"/>
              <a:t>Teorie má vysvětlovat co nejvíc, pokud je to možné</a:t>
            </a:r>
          </a:p>
          <a:p>
            <a:pPr lvl="1"/>
            <a:r>
              <a:rPr lang="cs-CZ" dirty="0"/>
              <a:t>Ne </a:t>
            </a:r>
            <a:r>
              <a:rPr lang="cs-CZ" i="1" dirty="0"/>
              <a:t>teorie o extremistické skupině ABC ve státu XYZ </a:t>
            </a:r>
            <a:r>
              <a:rPr lang="cs-CZ" dirty="0"/>
              <a:t>ale </a:t>
            </a:r>
            <a:r>
              <a:rPr lang="cs-CZ" b="1" i="1" dirty="0"/>
              <a:t>teorie o extremismu</a:t>
            </a:r>
          </a:p>
          <a:p>
            <a:endParaRPr lang="cs-CZ" dirty="0"/>
          </a:p>
          <a:p>
            <a:r>
              <a:rPr lang="cs-CZ" dirty="0"/>
              <a:t>Zohlednění tohoto cíle už při tvorbě ovlivňuje podobu výsledné teorie</a:t>
            </a:r>
          </a:p>
          <a:p>
            <a:endParaRPr lang="cs-CZ" dirty="0"/>
          </a:p>
          <a:p>
            <a:r>
              <a:rPr lang="cs-CZ" dirty="0"/>
              <a:t>Širokou teorii je možné vytvořit i z užšího okruhu dat </a:t>
            </a:r>
            <a:r>
              <a:rPr lang="cs-CZ" dirty="0">
                <a:sym typeface="Wingdings" pitchFamily="2" charset="2"/>
              </a:rPr>
              <a:t> univerzálnější platnost je potom věcí testování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51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2. Testování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dirty="0"/>
              <a:t>Popper – žádná teorie není věčná</a:t>
            </a:r>
          </a:p>
          <a:p>
            <a:endParaRPr lang="cs-CZ" dirty="0"/>
          </a:p>
          <a:p>
            <a:r>
              <a:rPr lang="cs-CZ" dirty="0"/>
              <a:t>Testování probíhá přezkušováním hypotéz, které se potvrzují nebo zamítají</a:t>
            </a:r>
          </a:p>
          <a:p>
            <a:endParaRPr lang="cs-CZ" dirty="0"/>
          </a:p>
          <a:p>
            <a:r>
              <a:rPr lang="cs-CZ" dirty="0"/>
              <a:t>Výsledkem nemusí být pouze potvrzení (zachování) nebo zamítnutí teorie, ale i její modifikace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51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Testování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b="1" dirty="0"/>
              <a:t>Experiment:</a:t>
            </a:r>
          </a:p>
          <a:p>
            <a:pPr lvl="1"/>
            <a:r>
              <a:rPr lang="cs-CZ" dirty="0"/>
              <a:t>Výzkumník manipuluje s nezávislou proměnnou a sleduje se efekt vyvolaný touto změnou</a:t>
            </a:r>
          </a:p>
          <a:p>
            <a:pPr lvl="1"/>
            <a:r>
              <a:rPr lang="cs-CZ" dirty="0"/>
              <a:t>Experimentální (manip.) vs. kontrolní skupina (bez manip.)</a:t>
            </a:r>
          </a:p>
          <a:p>
            <a:endParaRPr lang="cs-CZ" dirty="0"/>
          </a:p>
          <a:p>
            <a:r>
              <a:rPr lang="cs-CZ" dirty="0"/>
              <a:t>Kontrola i těch proměnných, o nichž nevíme</a:t>
            </a:r>
          </a:p>
          <a:p>
            <a:endParaRPr lang="cs-CZ" dirty="0"/>
          </a:p>
          <a:p>
            <a:r>
              <a:rPr lang="cs-CZ" dirty="0"/>
              <a:t>Náročná realizace, ne vždy se dá použít (v sociálních vědách obzvlášť)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http://extension.usu.edu/waterquality/images/uploads/sciencefair/scient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178931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272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Testování teorií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Pozorování (observační studie):</a:t>
            </a:r>
          </a:p>
          <a:p>
            <a:pPr lvl="1"/>
            <a:r>
              <a:rPr lang="cs-CZ" dirty="0"/>
              <a:t>Sledování a sběr dat bez zásahu výzkumníka</a:t>
            </a:r>
          </a:p>
          <a:p>
            <a:pPr lvl="1"/>
            <a:r>
              <a:rPr lang="cs-CZ" dirty="0"/>
              <a:t>Lehčí realizace proti experimentu</a:t>
            </a:r>
          </a:p>
          <a:p>
            <a:endParaRPr lang="cs-CZ" dirty="0"/>
          </a:p>
          <a:p>
            <a:r>
              <a:rPr lang="cs-CZ" dirty="0"/>
              <a:t>Statistická analýza (velký počet případů)</a:t>
            </a:r>
          </a:p>
          <a:p>
            <a:r>
              <a:rPr lang="cs-CZ" dirty="0"/>
              <a:t>Případové studie (jeden nebo málo případů)</a:t>
            </a:r>
          </a:p>
          <a:p>
            <a:endParaRPr lang="cs-CZ" dirty="0"/>
          </a:p>
          <a:p>
            <a:r>
              <a:rPr lang="cs-CZ" dirty="0"/>
              <a:t>Typy:</a:t>
            </a:r>
          </a:p>
          <a:p>
            <a:pPr lvl="1"/>
            <a:r>
              <a:rPr lang="cs-CZ" dirty="0"/>
              <a:t>Průřezové (cross-sectional) – více případů v 1 čase</a:t>
            </a:r>
          </a:p>
          <a:p>
            <a:pPr lvl="1"/>
            <a:r>
              <a:rPr lang="cs-CZ" dirty="0"/>
              <a:t>Logitudinální (time-series) – 1 případ v různých časech</a:t>
            </a:r>
          </a:p>
          <a:p>
            <a:pPr lvl="1"/>
            <a:r>
              <a:rPr lang="cs-CZ" dirty="0"/>
              <a:t>Kombinace obou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436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82960"/>
          </a:xfrm>
        </p:spPr>
        <p:txBody>
          <a:bodyPr>
            <a:normAutofit fontScale="90000"/>
          </a:bodyPr>
          <a:lstStyle/>
          <a:p>
            <a:r>
              <a:rPr lang="cs-CZ" dirty="0"/>
              <a:t>Longitudinální studie</a:t>
            </a:r>
            <a:endParaRPr lang="en-US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096738"/>
              </p:ext>
            </p:extLst>
          </p:nvPr>
        </p:nvGraphicFramePr>
        <p:xfrm>
          <a:off x="611560" y="1556792"/>
          <a:ext cx="81369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2635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cs-CZ" dirty="0"/>
              <a:t>Průřezová studie</a:t>
            </a:r>
            <a:endParaRPr lang="en-US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2758656"/>
              </p:ext>
            </p:extLst>
          </p:nvPr>
        </p:nvGraphicFramePr>
        <p:xfrm>
          <a:off x="251520" y="1268760"/>
          <a:ext cx="8496944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260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Teoretická část práce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Žádný výzkum se neodehrává ve vakuu, literatura je povinná a </a:t>
            </a:r>
            <a:r>
              <a:rPr lang="cs-CZ" b="1" dirty="0"/>
              <a:t>nevyhnutelná</a:t>
            </a:r>
            <a:r>
              <a:rPr lang="cs-CZ" dirty="0"/>
              <a:t> součást práce</a:t>
            </a:r>
          </a:p>
          <a:p>
            <a:endParaRPr lang="cs-CZ" dirty="0"/>
          </a:p>
          <a:p>
            <a:r>
              <a:rPr lang="cs-CZ" dirty="0"/>
              <a:t>Navzdory častému přesvědčení, nejde o: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Nutné zlo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„Vatu“ v textu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Kapitolu, jejímž jediným významem je přispění k naplnění požadovaného počtu znaků</a:t>
            </a:r>
          </a:p>
        </p:txBody>
      </p:sp>
    </p:spTree>
    <p:extLst>
      <p:ext uri="{BB962C8B-B14F-4D97-AF65-F5344CB8AC3E}">
        <p14:creationId xmlns:p14="http://schemas.microsoft.com/office/powerpoint/2010/main" val="31279124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Teoretická část práce – význam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Zisk přehledu o vašem tématu</a:t>
            </a:r>
          </a:p>
          <a:p>
            <a:endParaRPr lang="cs-CZ" dirty="0"/>
          </a:p>
          <a:p>
            <a:r>
              <a:rPr lang="cs-CZ" dirty="0"/>
              <a:t>Specifikování problému a zasazení do rámce probíhajících debat</a:t>
            </a:r>
          </a:p>
          <a:p>
            <a:endParaRPr lang="cs-CZ" dirty="0"/>
          </a:p>
          <a:p>
            <a:r>
              <a:rPr lang="cs-CZ" dirty="0"/>
              <a:t>Dodání serióznosti vaší práci a zvýšení její „vědecké“ váhy</a:t>
            </a:r>
          </a:p>
          <a:p>
            <a:endParaRPr lang="cs-CZ" dirty="0"/>
          </a:p>
          <a:p>
            <a:r>
              <a:rPr lang="cs-CZ" dirty="0"/>
              <a:t>Posouzení vašich metod, vhodnosti jejich využití</a:t>
            </a:r>
          </a:p>
          <a:p>
            <a:endParaRPr lang="cs-CZ" dirty="0"/>
          </a:p>
          <a:p>
            <a:r>
              <a:rPr lang="cs-CZ" dirty="0"/>
              <a:t>Později zisk představy o vlastních zjištěních a jejich vztahu s existující literaturou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4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4968"/>
          </a:xfrm>
        </p:spPr>
        <p:txBody>
          <a:bodyPr/>
          <a:lstStyle/>
          <a:p>
            <a:r>
              <a:rPr lang="cs-CZ" dirty="0"/>
              <a:t>Teoretická část práce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854907"/>
              </p:ext>
            </p:extLst>
          </p:nvPr>
        </p:nvGraphicFramePr>
        <p:xfrm>
          <a:off x="457200" y="1484785"/>
          <a:ext cx="8229600" cy="4680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486"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JE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NENÍ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62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Místo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pro specifikování problému identifikovaného v úvodu práce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Místo první zmínky a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definice problému vaší práce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462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Místo, kde diskutujete otázky relevantní pro váš výzkum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Seznam všeho, co jste přečetli a aspoň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trochu to souvisí s vaším tématem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5172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Kritická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rozvaha nad argumenty v relevantních textech – posouzení významu pro vaši práci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Prostá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 deskripce za účelem zabrat co nejvíce místa uváděním všech možných argumentů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4620"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Místo, kde odkazujete i na akademické zdroje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>
                          <a:solidFill>
                            <a:schemeClr val="tx1"/>
                          </a:solidFill>
                        </a:rPr>
                        <a:t>Čás</a:t>
                      </a:r>
                      <a:r>
                        <a:rPr lang="sk-SK" b="0" baseline="0" dirty="0">
                          <a:solidFill>
                            <a:schemeClr val="tx1"/>
                          </a:solidFill>
                        </a:rPr>
                        <a:t>t textu založená výhradně na akademických zdrojích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27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Kauzalita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Příčinná souvislost</a:t>
            </a:r>
          </a:p>
          <a:p>
            <a:endParaRPr lang="cs-CZ" dirty="0"/>
          </a:p>
          <a:p>
            <a:r>
              <a:rPr lang="cs-CZ" b="1" dirty="0"/>
              <a:t>Kauzální efekt:</a:t>
            </a:r>
          </a:p>
          <a:p>
            <a:pPr lvl="1"/>
            <a:r>
              <a:rPr lang="cs-CZ" dirty="0"/>
              <a:t>Změna v hodnotě závislé proměnné pokud se změní hodnota nezávislé proměnné</a:t>
            </a:r>
          </a:p>
          <a:p>
            <a:endParaRPr lang="cs-CZ" dirty="0"/>
          </a:p>
          <a:p>
            <a:r>
              <a:rPr lang="cs-CZ" b="1" dirty="0"/>
              <a:t>Kauzální mechanismus:</a:t>
            </a:r>
          </a:p>
          <a:p>
            <a:pPr lvl="1"/>
            <a:r>
              <a:rPr lang="cs-CZ" dirty="0"/>
              <a:t>Mechanismy, jež propojují příčinu a následek</a:t>
            </a:r>
          </a:p>
          <a:p>
            <a:pPr lvl="1"/>
            <a:r>
              <a:rPr lang="cs-CZ" dirty="0"/>
              <a:t>Objasňují charakter vztahu nezávislé a závislé proměnné</a:t>
            </a:r>
          </a:p>
          <a:p>
            <a:pPr lvl="1"/>
            <a:endParaRPr lang="cs-CZ" dirty="0"/>
          </a:p>
          <a:p>
            <a:pPr marL="0" indent="0" algn="ctr">
              <a:buNone/>
            </a:pPr>
            <a:r>
              <a:rPr lang="cs-CZ" sz="3500" b="1" dirty="0"/>
              <a:t>A (NP) </a:t>
            </a:r>
            <a:r>
              <a:rPr lang="cs-CZ" sz="3500" b="1" dirty="0">
                <a:sym typeface="Wingdings" pitchFamily="2" charset="2"/>
              </a:rPr>
              <a:t> q  r  s  B (ZP)</a:t>
            </a:r>
            <a:endParaRPr lang="cs-CZ" sz="3500" b="1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Teoretická část ve vaší práci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cs-CZ" dirty="0"/>
              <a:t>Řazení literatury:</a:t>
            </a:r>
          </a:p>
          <a:p>
            <a:pPr lvl="1"/>
            <a:r>
              <a:rPr lang="cs-CZ" dirty="0"/>
              <a:t>Chronologické</a:t>
            </a:r>
          </a:p>
          <a:p>
            <a:pPr lvl="1"/>
            <a:r>
              <a:rPr lang="cs-CZ" dirty="0"/>
              <a:t>Tématické</a:t>
            </a:r>
          </a:p>
          <a:p>
            <a:pPr lvl="1"/>
            <a:r>
              <a:rPr lang="cs-CZ" dirty="0"/>
              <a:t>Kombinace</a:t>
            </a:r>
          </a:p>
          <a:p>
            <a:endParaRPr lang="cs-CZ" dirty="0"/>
          </a:p>
          <a:p>
            <a:r>
              <a:rPr lang="cs-CZ" dirty="0"/>
              <a:t>Vyhněte se příliš dlouhým přímým citacím</a:t>
            </a:r>
          </a:p>
          <a:p>
            <a:endParaRPr lang="cs-CZ" dirty="0"/>
          </a:p>
          <a:p>
            <a:r>
              <a:rPr lang="cs-CZ" dirty="0"/>
              <a:t>Pokud je to možné, upřednostněte primární literaturu před sekundární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237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literaturou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Sami si určujete, co budete číst</a:t>
            </a:r>
          </a:p>
          <a:p>
            <a:endParaRPr lang="cs-CZ" dirty="0"/>
          </a:p>
          <a:p>
            <a:r>
              <a:rPr lang="cs-CZ" dirty="0"/>
              <a:t>Neexistuje žádný „sylabus s povinnou literaturou“</a:t>
            </a:r>
          </a:p>
          <a:p>
            <a:endParaRPr lang="cs-CZ" dirty="0"/>
          </a:p>
          <a:p>
            <a:r>
              <a:rPr lang="cs-CZ" dirty="0"/>
              <a:t>Zdroje:</a:t>
            </a:r>
          </a:p>
          <a:p>
            <a:pPr lvl="1"/>
            <a:r>
              <a:rPr lang="cs-CZ" dirty="0"/>
              <a:t>Monografie, sborníky, články, konferenční příspěvky…</a:t>
            </a:r>
          </a:p>
          <a:p>
            <a:pPr lvl="1"/>
            <a:r>
              <a:rPr lang="cs-CZ" dirty="0"/>
              <a:t>Konzultace s vedoucím, lidmi z katedry, osobami z praxe</a:t>
            </a:r>
          </a:p>
          <a:p>
            <a:pPr lvl="1"/>
            <a:r>
              <a:rPr lang="cs-CZ" dirty="0"/>
              <a:t>Přímá komunikace s autory zdrojů</a:t>
            </a:r>
          </a:p>
          <a:p>
            <a:pPr lvl="1"/>
            <a:r>
              <a:rPr lang="cs-CZ" b="1" u="sng" dirty="0"/>
              <a:t>Zdroje ve zdrojích</a:t>
            </a:r>
          </a:p>
          <a:p>
            <a:endParaRPr lang="cs-CZ" dirty="0"/>
          </a:p>
          <a:p>
            <a:r>
              <a:rPr lang="cs-CZ" dirty="0"/>
              <a:t>Co nebude stačit:</a:t>
            </a:r>
          </a:p>
          <a:p>
            <a:pPr lvl="1"/>
            <a:r>
              <a:rPr lang="cs-CZ" dirty="0"/>
              <a:t>Pouze základní a všeobecné texty</a:t>
            </a:r>
          </a:p>
          <a:p>
            <a:pPr lvl="1"/>
            <a:r>
              <a:rPr lang="cs-CZ" dirty="0"/>
              <a:t>Pouze Internet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4966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literaturou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Čtěte pouze to, co má smysl pro vaši práci</a:t>
            </a:r>
          </a:p>
          <a:p>
            <a:endParaRPr lang="cs-CZ" dirty="0"/>
          </a:p>
          <a:p>
            <a:r>
              <a:rPr lang="cs-CZ" dirty="0"/>
              <a:t>Čtěte zaměřeně a selektivně:</a:t>
            </a:r>
          </a:p>
          <a:p>
            <a:pPr lvl="1"/>
            <a:r>
              <a:rPr lang="cs-CZ" dirty="0"/>
              <a:t>Není nutné číst kompletní texty</a:t>
            </a:r>
          </a:p>
          <a:p>
            <a:pPr lvl="1"/>
            <a:r>
              <a:rPr lang="cs-CZ" dirty="0"/>
              <a:t>Na poslední straně se nedozvíte, kdo je vrah</a:t>
            </a:r>
          </a:p>
          <a:p>
            <a:endParaRPr lang="cs-CZ" dirty="0"/>
          </a:p>
          <a:p>
            <a:r>
              <a:rPr lang="cs-CZ" dirty="0"/>
              <a:t>Stanovte si organizaci zaznamenávání toho, co jste získali čtením</a:t>
            </a:r>
          </a:p>
          <a:p>
            <a:endParaRPr lang="cs-CZ" dirty="0"/>
          </a:p>
          <a:p>
            <a:r>
              <a:rPr lang="cs-CZ" dirty="0"/>
              <a:t>Pozor na nekonečné čtení – pro práci je čtení nevyhnutelné, ale práce se musí </a:t>
            </a:r>
            <a:r>
              <a:rPr lang="cs-CZ" b="1" dirty="0"/>
              <a:t>napsat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37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shyster.com/wp-content/uploads/2013/11/mat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47" y="337642"/>
            <a:ext cx="3817089" cy="252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xpertbeacon.com/sites/default/files/act_quickly_and_calmly_when_suffering_a_boiling_water_bur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3613955" cy="271046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http://www.clipartbest.com/cliparts/aTe/XgG/aTeXgG5T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2" descr="http://www.clipartbest.com/cliparts/aTe/XgG/aTeXgG5T4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http://cdn.flaticon.com/png/256/3216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60928"/>
            <a:ext cx="1000120" cy="100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88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0" descr="http://www.clipartbest.com/cliparts/aTe/XgG/aTeXgG5T4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AutoShape 12" descr="http://www.clipartbest.com/cliparts/aTe/XgG/aTeXgG5T4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040" name="Picture 16" descr="http://cdn.flaticon.com/png/256/3216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60928"/>
            <a:ext cx="1000120" cy="100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med.unc.edu/ophth/news/june-is-uv-safety-month/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98950"/>
            <a:ext cx="3391815" cy="211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s://encrypted-tbn2.gstatic.com/images?q=tbn:ANd9GcSrlwdnLzFD_uwHces_8K-WnASBXJBVay49ZAIyxSuHpT3O3sdqi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056" y="4149080"/>
            <a:ext cx="3757600" cy="21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54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„Dobrá“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dirty="0"/>
              <a:t>1. Má vysokou vysvětlovací schopnost</a:t>
            </a:r>
          </a:p>
          <a:p>
            <a:pPr marL="0" indent="0">
              <a:buNone/>
            </a:pPr>
            <a:r>
              <a:rPr lang="cs-CZ" sz="3000" dirty="0"/>
              <a:t>2. Vysvětluje hodně s málem</a:t>
            </a:r>
          </a:p>
          <a:p>
            <a:pPr marL="0" indent="0">
              <a:buNone/>
            </a:pPr>
            <a:r>
              <a:rPr lang="cs-CZ" sz="3000" dirty="0"/>
              <a:t>3. Není banální</a:t>
            </a:r>
          </a:p>
          <a:p>
            <a:pPr marL="0" indent="0">
              <a:buNone/>
            </a:pPr>
            <a:r>
              <a:rPr lang="cs-CZ" sz="3000" dirty="0"/>
              <a:t>4. Je jasně formulovaná</a:t>
            </a:r>
          </a:p>
          <a:p>
            <a:pPr marL="0" indent="0">
              <a:buNone/>
            </a:pPr>
            <a:r>
              <a:rPr lang="cs-CZ" sz="3000" dirty="0"/>
              <a:t>5. Je testovatelná</a:t>
            </a:r>
          </a:p>
          <a:p>
            <a:pPr marL="0" indent="0">
              <a:buNone/>
            </a:pPr>
            <a:r>
              <a:rPr lang="cs-CZ" sz="3000" dirty="0"/>
              <a:t>6. Vysvětluje žádanou oblast</a:t>
            </a:r>
          </a:p>
          <a:p>
            <a:pPr marL="0" indent="0">
              <a:buNone/>
            </a:pPr>
            <a:r>
              <a:rPr lang="cs-CZ" sz="3000" dirty="0"/>
              <a:t>7. Má schopnost preskripce</a:t>
            </a:r>
          </a:p>
          <a:p>
            <a:pPr marL="514350" indent="-514350">
              <a:buAutoNum type="arabicPeriod"/>
            </a:pPr>
            <a:endParaRPr lang="cs-CZ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002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„Dobrá“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Má vysokou vysvětlovací schopnost:</a:t>
            </a:r>
          </a:p>
          <a:p>
            <a:pPr lvl="1"/>
            <a:r>
              <a:rPr lang="cs-CZ" dirty="0"/>
              <a:t>Význam – nezávislá proměnná způsobuje výraznou změnu závislé proměnné</a:t>
            </a:r>
          </a:p>
          <a:p>
            <a:pPr lvl="1"/>
            <a:r>
              <a:rPr lang="cs-CZ" dirty="0"/>
              <a:t>Počet pokrytých oblastí</a:t>
            </a:r>
          </a:p>
          <a:p>
            <a:pPr lvl="1"/>
            <a:r>
              <a:rPr lang="cs-CZ" dirty="0"/>
              <a:t>Aplikovatelnost – jednoduchost aplikace v reálném světě</a:t>
            </a:r>
          </a:p>
          <a:p>
            <a:endParaRPr lang="cs-CZ" dirty="0"/>
          </a:p>
          <a:p>
            <a:r>
              <a:rPr lang="cs-CZ" b="1" dirty="0"/>
              <a:t>Vysvětluje hodně s málem:</a:t>
            </a:r>
          </a:p>
          <a:p>
            <a:pPr lvl="1"/>
            <a:r>
              <a:rPr lang="cs-CZ" dirty="0"/>
              <a:t>„Úspornost“ teorie</a:t>
            </a:r>
          </a:p>
          <a:p>
            <a:pPr lvl="1"/>
            <a:r>
              <a:rPr lang="cs-CZ" dirty="0"/>
              <a:t>Své efekty vysvětluje pomocí malého počtu proměnných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237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„Dobrá“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Není banální:</a:t>
            </a:r>
          </a:p>
          <a:p>
            <a:pPr lvl="1"/>
            <a:r>
              <a:rPr lang="cs-CZ" dirty="0"/>
              <a:t>Je jasné, co vysvětluje</a:t>
            </a:r>
          </a:p>
          <a:p>
            <a:pPr lvl="1"/>
            <a:r>
              <a:rPr lang="cs-CZ" dirty="0"/>
              <a:t>Samotný fakt, že je „pravdivá“ ji ještě nedělá významnou</a:t>
            </a:r>
          </a:p>
          <a:p>
            <a:pPr lvl="1"/>
            <a:r>
              <a:rPr lang="cs-CZ" dirty="0"/>
              <a:t>Vysvětlení má být co nejpřesnější</a:t>
            </a:r>
          </a:p>
          <a:p>
            <a:pPr lvl="1"/>
            <a:r>
              <a:rPr lang="cs-CZ" dirty="0"/>
              <a:t>Příliš všeobecná příčina není optimální</a:t>
            </a:r>
          </a:p>
          <a:p>
            <a:endParaRPr lang="cs-CZ" dirty="0"/>
          </a:p>
          <a:p>
            <a:r>
              <a:rPr lang="cs-CZ" i="1" dirty="0"/>
              <a:t>Příčinou prohry politických stran ve volbách je to, že získávají příliš málo hlasů</a:t>
            </a:r>
          </a:p>
          <a:p>
            <a:endParaRPr lang="cs-CZ" i="1" dirty="0"/>
          </a:p>
          <a:p>
            <a:r>
              <a:rPr lang="cs-CZ" i="1" dirty="0"/>
              <a:t>Následkem podepsání mírové smlouvy je mír</a:t>
            </a:r>
          </a:p>
        </p:txBody>
      </p:sp>
    </p:spTree>
    <p:extLst>
      <p:ext uri="{BB962C8B-B14F-4D97-AF65-F5344CB8AC3E}">
        <p14:creationId xmlns:p14="http://schemas.microsoft.com/office/powerpoint/2010/main" val="2762968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„Dobrá“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Je jasně formulovaná:</a:t>
            </a:r>
          </a:p>
          <a:p>
            <a:pPr lvl="1"/>
            <a:r>
              <a:rPr lang="cs-CZ" dirty="0"/>
              <a:t>Jasně definované pojmy, vztahy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 pouze „A způsobuje B“ a zbytek je ponechaný každému na úvahu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Bez jasné formulace nelze teorii aplikovat, testovat a vytvářet z ní predikce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Jasně definované podmínky platnosti – nesmí jich však být příliš mnoho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4101" name="Picture 5" descr="http://qwallpapers.net/wp-content/uploads/2014/02/butterflyinkwear-blue-butterfly-tattoo---in-love-with-fashion-yovx5w3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07383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142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2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2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1112</TotalTime>
  <Words>1257</Words>
  <Application>Microsoft Office PowerPoint</Application>
  <PresentationFormat>Prezentácia na obrazovke (4:3)</PresentationFormat>
  <Paragraphs>273</Paragraphs>
  <Slides>32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17</vt:i4>
      </vt:variant>
      <vt:variant>
        <vt:lpstr>Nadpisy snímok</vt:lpstr>
      </vt:variant>
      <vt:variant>
        <vt:i4>32</vt:i4>
      </vt:variant>
    </vt:vector>
  </HeadingPairs>
  <TitlesOfParts>
    <vt:vector size="54" baseType="lpstr">
      <vt:lpstr>Arial</vt:lpstr>
      <vt:lpstr>Calibri</vt:lpstr>
      <vt:lpstr>Constantia</vt:lpstr>
      <vt:lpstr>Wingdings</vt:lpstr>
      <vt:lpstr>Wingdings 2</vt:lpstr>
      <vt:lpstr>Tok</vt:lpstr>
      <vt:lpstr>2_Tok</vt:lpstr>
      <vt:lpstr>1_Tok</vt:lpstr>
      <vt:lpstr>3_Tok</vt:lpstr>
      <vt:lpstr>4_Tok</vt:lpstr>
      <vt:lpstr>6_Tok</vt:lpstr>
      <vt:lpstr>8_Tok</vt:lpstr>
      <vt:lpstr>9_Tok</vt:lpstr>
      <vt:lpstr>10_Tok</vt:lpstr>
      <vt:lpstr>11_Tok</vt:lpstr>
      <vt:lpstr>13_Tok</vt:lpstr>
      <vt:lpstr>14_Tok</vt:lpstr>
      <vt:lpstr>15_Tok</vt:lpstr>
      <vt:lpstr>17_Tok</vt:lpstr>
      <vt:lpstr>18_Tok</vt:lpstr>
      <vt:lpstr>22_Tok</vt:lpstr>
      <vt:lpstr>25_Tok</vt:lpstr>
      <vt:lpstr>Teorie, logika výzkumu, literatura</vt:lpstr>
      <vt:lpstr>Teorie</vt:lpstr>
      <vt:lpstr>Kauzalita</vt:lpstr>
      <vt:lpstr>Prezentácia programu PowerPoint</vt:lpstr>
      <vt:lpstr>Prezentácia programu PowerPoint</vt:lpstr>
      <vt:lpstr>„Dobrá“ teorie</vt:lpstr>
      <vt:lpstr>„Dobrá“ teorie</vt:lpstr>
      <vt:lpstr>„Dobrá“ teorie</vt:lpstr>
      <vt:lpstr>„Dobrá“ teorie</vt:lpstr>
      <vt:lpstr>„Dobrá“ teorie</vt:lpstr>
      <vt:lpstr>„Dobrá“ teorie</vt:lpstr>
      <vt:lpstr>Práce s teorií</vt:lpstr>
      <vt:lpstr>Logiky výzkumu</vt:lpstr>
      <vt:lpstr>Prezentácia programu PowerPoint</vt:lpstr>
      <vt:lpstr>1. Tvorba teorií</vt:lpstr>
      <vt:lpstr>Tvorba teorií - tipy</vt:lpstr>
      <vt:lpstr>Pravidla tvorby teorií</vt:lpstr>
      <vt:lpstr>Pravidla tvorby teorií</vt:lpstr>
      <vt:lpstr>Pravidla tvorby teorií</vt:lpstr>
      <vt:lpstr>Pravidla tvorby teorií</vt:lpstr>
      <vt:lpstr>Pravidla tvorby teorií</vt:lpstr>
      <vt:lpstr>2. Testování teorií</vt:lpstr>
      <vt:lpstr>Testování teorií</vt:lpstr>
      <vt:lpstr>Testování teorií</vt:lpstr>
      <vt:lpstr>Longitudinální studie</vt:lpstr>
      <vt:lpstr>Průřezová studie</vt:lpstr>
      <vt:lpstr>Teoretická část práce</vt:lpstr>
      <vt:lpstr>Teoretická část práce – význam</vt:lpstr>
      <vt:lpstr>Teoretická část práce</vt:lpstr>
      <vt:lpstr>Teoretická část ve vaší práci</vt:lpstr>
      <vt:lpstr>Práce s literaturou</vt:lpstr>
      <vt:lpstr>Práce s literaturou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Peter Spáč</dc:creator>
  <cp:lastModifiedBy>Peter</cp:lastModifiedBy>
  <cp:revision>108</cp:revision>
  <dcterms:created xsi:type="dcterms:W3CDTF">2013-03-01T09:11:56Z</dcterms:created>
  <dcterms:modified xsi:type="dcterms:W3CDTF">2019-03-26T22:14:00Z</dcterms:modified>
</cp:coreProperties>
</file>