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2" r:id="rId4"/>
    <p:sldId id="258" r:id="rId5"/>
    <p:sldId id="274" r:id="rId6"/>
    <p:sldId id="273" r:id="rId7"/>
    <p:sldId id="259" r:id="rId8"/>
    <p:sldId id="260" r:id="rId9"/>
    <p:sldId id="27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6" r:id="rId19"/>
    <p:sldId id="277" r:id="rId20"/>
    <p:sldId id="269" r:id="rId21"/>
    <p:sldId id="270" r:id="rId22"/>
    <p:sldId id="271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E1E5A6F-8584-4B77-ABD7-3535FC679E38}">
          <p14:sldIdLst>
            <p14:sldId id="256"/>
            <p14:sldId id="257"/>
            <p14:sldId id="272"/>
            <p14:sldId id="258"/>
            <p14:sldId id="274"/>
            <p14:sldId id="273"/>
            <p14:sldId id="259"/>
            <p14:sldId id="260"/>
            <p14:sldId id="275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6"/>
            <p14:sldId id="277"/>
            <p14:sldId id="269"/>
            <p14:sldId id="270"/>
            <p14:sldId id="271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Brusenbauch Meislová" initials="MBM" lastIdx="5" clrIdx="0">
    <p:extLst>
      <p:ext uri="{19B8F6BF-5375-455C-9EA6-DF929625EA0E}">
        <p15:presenceInfo xmlns:p15="http://schemas.microsoft.com/office/powerpoint/2012/main" userId="4998eed676bae0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1032" y="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374585"/>
            <a:ext cx="11361600" cy="1171580"/>
          </a:xfrm>
        </p:spPr>
        <p:txBody>
          <a:bodyPr/>
          <a:lstStyle/>
          <a:p>
            <a:br>
              <a:rPr lang="cs-CZ" b="0" dirty="0"/>
            </a:br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r>
              <a:rPr lang="cs-CZ" b="0" dirty="0"/>
              <a:t> </a:t>
            </a:r>
            <a:br>
              <a:rPr lang="cs-CZ" b="0" dirty="0"/>
            </a:br>
            <a:br>
              <a:rPr lang="en-US" b="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Dr Monika Brusenbauch Meislová</a:t>
            </a:r>
          </a:p>
          <a:p>
            <a:r>
              <a:rPr lang="cs-CZ" dirty="0"/>
              <a:t>EVS465: </a:t>
            </a:r>
            <a:r>
              <a:rPr lang="en-US" dirty="0"/>
              <a:t>Brexit: Politics, Policies and Processes</a:t>
            </a:r>
            <a:endParaRPr lang="cs-CZ" dirty="0"/>
          </a:p>
          <a:p>
            <a:endParaRPr lang="cs-CZ" dirty="0"/>
          </a:p>
          <a:p>
            <a:r>
              <a:rPr lang="cs-CZ" sz="2000" dirty="0"/>
              <a:t>26 </a:t>
            </a:r>
            <a:r>
              <a:rPr lang="cs-CZ" sz="2000" dirty="0" err="1"/>
              <a:t>March</a:t>
            </a:r>
            <a:r>
              <a:rPr lang="cs-CZ" sz="2000" dirty="0"/>
              <a:t> 2019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44AC10-4834-4716-87A1-5D159AD2F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4"/>
    </mc:Choice>
    <mc:Fallback>
      <p:transition spd="slow" advTm="5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DA37-E9C9-49A5-AE32-88A93E0D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7A06B-2E23-414F-B6FF-330859A1E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referendum was decided in England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8A98AF-8C2C-4A4A-AAED-E8E1FD438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4" y="2457450"/>
            <a:ext cx="7575650" cy="44005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62864F-3C00-42CF-99C2-B15ECBD5BF35}"/>
              </a:ext>
            </a:extLst>
          </p:cNvPr>
          <p:cNvSpPr txBox="1"/>
          <p:nvPr/>
        </p:nvSpPr>
        <p:spPr>
          <a:xfrm>
            <a:off x="720000" y="2983230"/>
            <a:ext cx="340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Total votes cast in each UK region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255E3FE-1034-40FF-B245-696333E8B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0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8"/>
    </mc:Choice>
    <mc:Fallback>
      <p:transition spd="slow" advTm="6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51CBC-87E4-4091-853D-DCEFE455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A5809-D65D-445F-BAB3-6A076B576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social and age differences in how people voted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1CB5F2-12BC-4992-B12A-DCB00185D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2591848"/>
            <a:ext cx="7585710" cy="42628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BEEBD1-3AE3-4DFB-B9E3-1F3DEBA12C94}"/>
              </a:ext>
            </a:extLst>
          </p:cNvPr>
          <p:cNvSpPr txBox="1"/>
          <p:nvPr/>
        </p:nvSpPr>
        <p:spPr>
          <a:xfrm>
            <a:off x="880110" y="2914650"/>
            <a:ext cx="398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Demographic breakdown of voters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C9AE004-A499-49F3-AF6D-F1E005653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44"/>
    </mc:Choice>
    <mc:Fallback>
      <p:transition spd="slow" advTm="9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57908-9D03-42B9-943B-0C6E67A2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4A6E1-50B3-4706-B1A1-8689900A4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Educational background as a strong indicator of voting intention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C33CFB-3B10-4D81-8DDA-B931D5076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7" y="3564953"/>
            <a:ext cx="9375103" cy="23770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494ACC-0BDA-4EBE-BBD4-A468C35D9124}"/>
              </a:ext>
            </a:extLst>
          </p:cNvPr>
          <p:cNvSpPr txBox="1"/>
          <p:nvPr/>
        </p:nvSpPr>
        <p:spPr>
          <a:xfrm>
            <a:off x="3520440" y="2592444"/>
            <a:ext cx="830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Educational levels of Remain and Leave voters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9AED089-633F-4C47-B5DC-158C1AAAA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14"/>
    </mc:Choice>
    <mc:Fallback>
      <p:transition spd="slow" advTm="7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FA73A-193B-4F0F-8BA4-7EDF3A6D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24DA0-7C80-47F0-B572-40E566DB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Alignment between newspaper position and readers‘ voting intention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5B39D0-069C-44DA-A15B-CB1ED7BF2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2464443"/>
            <a:ext cx="6831112" cy="40980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341C9C-2D5B-463D-9A23-AA5F3B21159F}"/>
              </a:ext>
            </a:extLst>
          </p:cNvPr>
          <p:cNvSpPr txBox="1"/>
          <p:nvPr/>
        </p:nvSpPr>
        <p:spPr>
          <a:xfrm>
            <a:off x="573008" y="3154680"/>
            <a:ext cx="406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Leave vote by newspaper read most often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26B6A14-1C40-4D8D-A3FB-F198E21D7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5"/>
    </mc:Choice>
    <mc:Fallback>
      <p:transition spd="slow" advTm="6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23DBB-D26A-4733-BB7A-A852ED34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1E675-BCF0-4A8F-8EA7-A01C24FC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numbers of people voted differently from the position of the party they voted for in the 2015 election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6DD7DD-FA0B-4181-B7C3-14A7A27FE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3081071"/>
            <a:ext cx="7151370" cy="25125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5054AD-614C-41F1-86DB-BE6D8DA1E8A2}"/>
              </a:ext>
            </a:extLst>
          </p:cNvPr>
          <p:cNvSpPr txBox="1"/>
          <p:nvPr/>
        </p:nvSpPr>
        <p:spPr>
          <a:xfrm>
            <a:off x="1005840" y="3280410"/>
            <a:ext cx="318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Votig</a:t>
            </a:r>
            <a:r>
              <a:rPr lang="en-US" sz="1600" i="1" dirty="0"/>
              <a:t> preference and 2015 general election vote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BBA97B0-6504-4A53-AFC7-1DE84F1FE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59"/>
    </mc:Choice>
    <mc:Fallback>
      <p:transition spd="slow" advTm="9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CDB6E-4F44-4D2B-8285-C1477CDB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1B9D9-62FB-418A-A6A8-8428581F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Voters who identified themselves as English voted strongly for Leave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54C1CD-1522-4047-BC72-27B8CAC9B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69" y="2762220"/>
            <a:ext cx="7079959" cy="39586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D5D41E-B592-4908-A7EE-222AF309AFCD}"/>
              </a:ext>
            </a:extLst>
          </p:cNvPr>
          <p:cNvSpPr txBox="1"/>
          <p:nvPr/>
        </p:nvSpPr>
        <p:spPr>
          <a:xfrm>
            <a:off x="274320" y="3120390"/>
            <a:ext cx="411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Votes according to strength of English and British identity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8F3DEF2-BFFA-4CF0-A4CE-ED82D5C5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12"/>
    </mc:Choice>
    <mc:Fallback>
      <p:transition spd="slow" advTm="5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F9B21-A84C-451C-8D4C-2580D49D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51A68-73EB-4A7D-9145-B029D053F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 and Leave voters divided by values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15E381-A3F3-4B95-98E3-6195979A0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77"/>
    </mc:Choice>
    <mc:Fallback>
      <p:transition spd="slow" advTm="9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78860-6DA7-4B8A-8D01-B4CC5104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D197C-D94F-4C27-88D3-E967A99F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Views and experiences of immigration were important dividing lines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24265C-7682-48E3-AF10-489213259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2421762"/>
            <a:ext cx="7316342" cy="443623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7EBA64-04D8-4F52-930F-A9724D596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34"/>
    </mc:Choice>
    <mc:Fallback>
      <p:transition spd="slow" advTm="9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8A840-8DD2-4B5A-B265-07D8602B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C76367-31EC-4F62-B8E6-8DF113E9C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33" y="1720624"/>
            <a:ext cx="7868037" cy="496910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F93FF6-008D-451C-A026-41BBB27F9B46}"/>
              </a:ext>
            </a:extLst>
          </p:cNvPr>
          <p:cNvSpPr txBox="1"/>
          <p:nvPr/>
        </p:nvSpPr>
        <p:spPr>
          <a:xfrm>
            <a:off x="331470" y="1931670"/>
            <a:ext cx="323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10 districts with the lowest Leave votes and the percentage of non-UK residents in each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165B466-2998-483F-BEDF-E81AAEB6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"/>
    </mc:Choice>
    <mc:Fallback>
      <p:transition spd="slow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A47D4-9F76-494F-AD3B-63BE0D46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5A3455-1217-4A1F-A454-55BBE0B74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15134"/>
            <a:ext cx="7107383" cy="420091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0BAC86-B83D-4C52-848D-0AB6507BA7FF}"/>
              </a:ext>
            </a:extLst>
          </p:cNvPr>
          <p:cNvSpPr txBox="1"/>
          <p:nvPr/>
        </p:nvSpPr>
        <p:spPr>
          <a:xfrm>
            <a:off x="331470" y="1931670"/>
            <a:ext cx="323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10 districts with the highest eave votes and the percentage of non-UK residents in each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DCD50E5-C7C3-431A-A373-7316386F5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2"/>
    </mc:Choice>
    <mc:Fallback>
      <p:transition spd="slow" advTm="1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95CB4-68C7-408A-8881-C43DD300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330E3E-08C5-440C-9D09-44FDB1C73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UK </a:t>
            </a:r>
            <a:r>
              <a:rPr lang="cs-CZ" dirty="0" err="1"/>
              <a:t>voted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4F8808-33B1-4592-BF0F-5D7D74A72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4678941"/>
            <a:ext cx="7493000" cy="1892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478E8C-7FAD-4528-A3EF-B423C80A1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6" y="566810"/>
            <a:ext cx="6075314" cy="3604000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39351780-752D-4BEE-8C86-D1FAEC59B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23"/>
    </mc:Choice>
    <mc:Fallback>
      <p:transition spd="slow" advTm="5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42795-BF3A-41FB-8728-E9F89861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4EEE7D-E3A8-4ECE-9FDE-86C78339D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Summaries of an average Leave and Remain voter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64000C-998D-436F-93E1-DDFDB13FC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40"/>
    </mc:Choice>
    <mc:Fallback>
      <p:transition spd="slow" advTm="12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1A68A-29D9-470D-B377-77BD3848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CDECB2-39AC-4301-8820-3FBEB5657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292119"/>
            <a:ext cx="7883684" cy="5565881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D3EEB56-8E56-41C6-A9C4-614023F52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8"/>
    </mc:Choice>
    <mc:Fallback>
      <p:transition spd="slow" advTm="2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F0956B-DA0B-4B62-94F9-4FBC1FF7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C0B37A-B9CE-4B5E-87FD-D35BBC6F4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90" y="1086485"/>
            <a:ext cx="8279757" cy="545322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186467B-E816-45C4-B300-DDEDDAAC6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3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9"/>
    </mc:Choice>
    <mc:Fallback>
      <p:transition spd="slow" advTm="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33394-CD0B-429F-B09E-5DB0F1D7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530930-3EE6-4ECB-9B8E-0EABB295A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720000"/>
            <a:ext cx="8371127" cy="5615632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8F6AFED-5E20-4604-A900-B629E08DD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2"/>
    </mc:Choice>
    <mc:Fallback>
      <p:transition spd="slow" advTm="1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FAC5D-3607-4DB3-AC75-57CF55B5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7E495-0D21-4B40-BED5-91956A740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Food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thought</a:t>
            </a:r>
            <a:r>
              <a:rPr lang="cs-CZ" dirty="0"/>
              <a:t>: </a:t>
            </a:r>
          </a:p>
          <a:p>
            <a:pPr marL="72000" indent="0">
              <a:buNone/>
            </a:pPr>
            <a:r>
              <a:rPr lang="cs-CZ" sz="1600" b="1" dirty="0"/>
              <a:t>Anne </a:t>
            </a:r>
            <a:r>
              <a:rPr lang="cs-CZ" sz="1600" b="1" dirty="0" err="1"/>
              <a:t>Applebaum</a:t>
            </a:r>
            <a:r>
              <a:rPr lang="cs-CZ" sz="1600" b="1" dirty="0"/>
              <a:t>: </a:t>
            </a:r>
            <a:r>
              <a:rPr lang="en-US" sz="1600" b="1" dirty="0"/>
              <a:t>Theresa May isn’t the adult in the room</a:t>
            </a:r>
            <a:r>
              <a:rPr lang="en-US" sz="1600" dirty="0"/>
              <a:t>. She’s part of the problem.</a:t>
            </a:r>
            <a:r>
              <a:rPr lang="cs-CZ" sz="1600" dirty="0"/>
              <a:t> Washington Post, 22 </a:t>
            </a:r>
            <a:r>
              <a:rPr lang="cs-CZ" sz="1600" dirty="0" err="1"/>
              <a:t>March</a:t>
            </a:r>
            <a:r>
              <a:rPr lang="cs-CZ" sz="1600" dirty="0"/>
              <a:t> 2019. </a:t>
            </a:r>
          </a:p>
          <a:p>
            <a:pPr marL="72000" indent="0">
              <a:buNone/>
            </a:pPr>
            <a:r>
              <a:rPr lang="cs-CZ" sz="1600" dirty="0"/>
              <a:t>https://www.washingtonpost.com/opinions/global-opinions/dont-pity-theresa-may-shes-the-worst-prime-minister-in-living-memory/2019/03/22/405920e6-4ca5-11e9-93d0-64dbcf38ba41_story.html?fbclid=IwAR2YlMydv7SOt9OVCTjZeBG6o-WPX22oQmk1sXBQ0QyblZnjN0BXSqxFogA&amp;noredirect=on&amp;utm_term=.2ff7a03efc9b 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898FC9-53FB-460D-A3B3-7F6E64B80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7"/>
    </mc:Choice>
    <mc:Fallback>
      <p:transition spd="slow" advTm="3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7D792-F916-45A1-9415-4E205694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C42016-D966-42C2-9463-3A66F126D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26" y="555811"/>
            <a:ext cx="4366548" cy="5746378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EF96C63-86F1-4B5B-ACD8-5ACA4655E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2FA5E2-91BB-4F8A-BB51-1E779DBDC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54" y="2835592"/>
            <a:ext cx="1186815" cy="11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4"/>
    </mc:Choice>
    <mc:Fallback>
      <p:transition spd="slow" advTm="2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EA4E1-B71C-489E-ACBC-FCDEAEF7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9B333-A8BF-4E4B-AA43-C5703F90B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72000" indent="0" algn="ctr">
              <a:buNone/>
            </a:pPr>
            <a:r>
              <a:rPr lang="cs-CZ" b="1" dirty="0" err="1"/>
              <a:t>Thank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your</a:t>
            </a:r>
            <a:r>
              <a:rPr lang="cs-CZ" b="1" dirty="0"/>
              <a:t> </a:t>
            </a:r>
            <a:r>
              <a:rPr lang="cs-CZ" b="1" dirty="0" err="1"/>
              <a:t>attention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4018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2C907-B746-47F4-903C-4699D8E4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F4D6B-844C-4CBA-9067-81E9B9BDA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2B439A01-4FB3-42E6-ACD8-7F5BCB8A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513" y="330052"/>
            <a:ext cx="10944487" cy="6527948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40EB7F8-BB7C-415C-84D0-5D59D5FEC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31"/>
    </mc:Choice>
    <mc:Fallback>
      <p:transition spd="slow" advTm="4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37F48-1C1E-443A-A4C2-C771045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6E496-CCF5-4239-B9F4-DFEA2F3C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geographical differences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687A3E0A-DE74-4390-8F54-E585B93B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570" y="2346194"/>
            <a:ext cx="7957649" cy="416795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A78CA90-EB87-4BE0-BD87-25D24DDAC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31"/>
    </mc:Choice>
    <mc:Fallback>
      <p:transition spd="slow" advTm="4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C07FD-18F8-47FC-A03E-90799EF3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29DC9E8-B9FE-42B8-8205-6F28DE685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02" y="628650"/>
            <a:ext cx="3975532" cy="5898480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930DCCF-808B-41C4-9E89-9A17C7E42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7"/>
    </mc:Choice>
    <mc:Fallback>
      <p:transition spd="slow" advTm="6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C3ED-5CF5-4876-9579-82C10402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0DFA86-E8B2-48F0-A930-B86BFC84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720000"/>
            <a:ext cx="5368101" cy="5883440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8DB3E0F-CE71-47CA-B9ED-91269EEEE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2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7"/>
    </mc:Choice>
    <mc:Fallback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CEBDF-9760-458C-AFF7-9C8CE08E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01356-4FD5-4B97-A0CD-2EB1475FB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constituents voted differently from their MPs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47D87E-AD3C-4C5E-B963-11EED2A45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10" y="2323147"/>
            <a:ext cx="2994660" cy="4443164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D4DF989-42C0-49A9-A8D2-3A9FD07A8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3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93"/>
    </mc:Choice>
    <mc:Fallback>
      <p:transition spd="slow" advTm="10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B0A4C-5499-495F-9B4F-5D90E15E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CC92A0-7AEB-410E-AE27-C3FCE355E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between                                                                              referenda in 1975 and 2016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98D029-1356-4EF7-B7F5-A8F3496D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01" y="438887"/>
            <a:ext cx="6045087" cy="5980226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C742F05-293B-496B-99AD-0B8797718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61"/>
    </mc:Choice>
    <mc:Fallback>
      <p:transition spd="slow" advTm="19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0596F-D87D-431E-9F8A-F6FD8137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2703D2-5B21-4AF3-97A1-42A830B3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555682"/>
            <a:ext cx="8201846" cy="4582318"/>
          </a:xfr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DD0D76E-89B6-41EB-8EA9-E2012647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"/>
    </mc:Choice>
    <mc:Fallback>
      <p:transition spd="slow" advTm="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10305</TotalTime>
  <Words>315</Words>
  <Application>Microsoft Office PowerPoint</Application>
  <PresentationFormat>Širokoúhlá obrazovka</PresentationFormat>
  <Paragraphs>54</Paragraphs>
  <Slides>26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Tahoma</vt:lpstr>
      <vt:lpstr>Wingdings</vt:lpstr>
      <vt:lpstr>Presentation_MU_EN</vt:lpstr>
      <vt:lpstr> The referendum result   </vt:lpstr>
      <vt:lpstr>The referendum result</vt:lpstr>
      <vt:lpstr>Prezentace aplikace PowerPoint</vt:lpstr>
      <vt:lpstr>The referendum result</vt:lpstr>
      <vt:lpstr>Prezentace aplikace PowerPoint</vt:lpstr>
      <vt:lpstr>Prezentace aplikace PowerPoint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</vt:lpstr>
      <vt:lpstr></vt:lpstr>
      <vt:lpstr></vt:lpstr>
      <vt:lpstr>Prezentace aplikace PowerPoint</vt:lpstr>
      <vt:lpstr> 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153</cp:revision>
  <cp:lastPrinted>1601-01-01T00:00:00Z</cp:lastPrinted>
  <dcterms:created xsi:type="dcterms:W3CDTF">2019-02-15T06:40:41Z</dcterms:created>
  <dcterms:modified xsi:type="dcterms:W3CDTF">2019-03-24T19:23:48Z</dcterms:modified>
</cp:coreProperties>
</file>